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0" r:id="rId2"/>
    <p:sldId id="331" r:id="rId3"/>
    <p:sldId id="311" r:id="rId4"/>
    <p:sldId id="321" r:id="rId5"/>
    <p:sldId id="323" r:id="rId6"/>
    <p:sldId id="324" r:id="rId7"/>
    <p:sldId id="326" r:id="rId8"/>
    <p:sldId id="328" r:id="rId9"/>
    <p:sldId id="329" r:id="rId10"/>
    <p:sldId id="320" r:id="rId11"/>
    <p:sldId id="319" r:id="rId12"/>
    <p:sldId id="318" r:id="rId13"/>
    <p:sldId id="317" r:id="rId14"/>
    <p:sldId id="33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3593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26" autoAdjust="0"/>
  </p:normalViewPr>
  <p:slideViewPr>
    <p:cSldViewPr snapToGrid="0" showGuides="1">
      <p:cViewPr varScale="1">
        <p:scale>
          <a:sx n="46" d="100"/>
          <a:sy n="46" d="100"/>
        </p:scale>
        <p:origin x="62" y="91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t>13/08/2024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C06075-5473-4AAC-A69F-0FED1C08E1F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71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xmlns="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xmlns="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663046CB-42C8-48A3-96D4-7C9D15D26F0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7AB48BC-3FDA-4C08-8531-BBB6D23D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xmlns="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xmlns="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2EF8EDDF-7B4E-4028-8400-48063DC54FE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56C96727-1ADA-4D1C-8DBD-AA624DE0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38889F2A-88FC-417C-8A5A-90C4585C98B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xmlns="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664A6AC4-5C21-4ABF-BC0E-7273CD95C0EC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DE370FB-46A6-4A5E-827A-F9CE2510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E2DCC27-BDEB-4B58-B30E-D64B645ECF75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xmlns="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xmlns="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E03AF48-BA90-4513-B7E5-262FA08AF78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3F9EBB4-5CF9-49FF-8765-2F603B86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C922ECF5-C542-4E0F-8448-945426B64EB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43AF2A65-410F-4A54-8399-6A8D14C52CC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576989E-9AC5-4F74-9A3F-818735E00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30ECDBF7-FE9A-4C2D-9C60-9F319A7344E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xmlns="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F3A3B6A2-681D-47D2-B99D-0A0ACC94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CEECE9A8-3E2A-43A6-BA05-F714D884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157DE4C7-3319-4475-809B-ED428F297C4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59184B1-BBB6-4ADA-A748-20977C70C4F6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31A58F2-814F-46E3-AA2C-BBDE9E43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629805F4-D703-41B1-86C7-034DE53A41C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xmlns="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xmlns="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xmlns="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xmlns="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62264CF1-88C3-419C-AB5F-0C7AA585EF8D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0265EAF-8697-4908-AFAC-20E5C9D44326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589500ED-8EFC-4A83-9782-9325EEC0BA1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xmlns="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xmlns="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xmlns="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pic>
        <p:nvPicPr>
          <p:cNvPr id="13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xmlns="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86910759-EE82-4C8B-AE68-FBF361268B18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4C2660FE-8BCA-4E09-BC3B-0B0E26D53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7021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040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7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F9C600F0-E9B4-4C11-BCCD-C017FE31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2A7A2521-5E3D-4CDC-95AF-3A7C1C87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538B31A2-DB6C-4D55-9AFA-121C1E3BEC2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1" r:id="rId27"/>
    <p:sldLayoutId id="2147483682" r:id="rId2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NUL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64226" y="4103731"/>
            <a:ext cx="2870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11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1FDAA25-22C4-492E-AB01-64B6894E6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4355550" y="486539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731520" y="1699881"/>
                <a:ext cx="11168199" cy="3924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1.  </a:t>
                </a:r>
                <a:r>
                  <a:rPr lang="kk-KZ" sz="3200" b="1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Көбейтіндіні  </a:t>
                </a:r>
                <a:r>
                  <a:rPr lang="kk-KZ" sz="32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дәреже  түріне  келтір</a:t>
                </a:r>
                <a:r>
                  <a:rPr lang="kk-KZ" sz="3200" b="1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</a:t>
                </a:r>
                <a:endParaRPr lang="en-US" sz="3200" b="1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3600" b="1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</a:t>
                </a:r>
                <a:r>
                  <a:rPr lang="en-US" sz="3600" b="1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</a:t>
                </a:r>
                <a:r>
                  <a:rPr lang="kk-KZ" sz="3600" b="1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6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</m:e>
                      <m:sup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  <m:sSup>
                      <m:sSupPr>
                        <m:ctrlPr>
                          <a:rPr lang="ru-RU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p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  <m:r>
                      <a:rPr lang="kk-KZ" sz="36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3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𝒂𝒃</m:t>
                            </m:r>
                          </m:e>
                        </m:d>
                      </m:e>
                      <m:sup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</m:oMath>
                </a14:m>
                <a:endParaRPr lang="en-US" sz="3600" b="1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0"/>
                  </a:spcAft>
                </a:pPr>
                <a:endParaRPr lang="en-US" sz="32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2.  </a:t>
                </a:r>
                <a:r>
                  <a:rPr lang="kk-KZ" sz="3200" b="1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Негізі </a:t>
                </a:r>
                <a:r>
                  <a:rPr lang="kk-KZ" sz="32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 болатындай дәреже  түріне  келтіріңдер:</a:t>
                </a:r>
                <a:endParaRPr lang="ru-RU" sz="3200" b="1" dirty="0"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32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kk-KZ" sz="3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𝟖</m:t>
                    </m:r>
                    <m:r>
                      <a:rPr lang="kk-KZ" sz="3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  <m:r>
                      <a:rPr lang="kk-KZ" sz="3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kk-KZ" sz="3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  <m:r>
                      <a:rPr lang="kk-KZ" sz="3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</m:sSup>
                    <m:r>
                      <a:rPr lang="kk-KZ" sz="3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sz="3600" b="1" dirty="0">
                  <a:solidFill>
                    <a:schemeClr val="tx1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" y="1699881"/>
                <a:ext cx="11168199" cy="3924664"/>
              </a:xfrm>
              <a:prstGeom prst="rect">
                <a:avLst/>
              </a:prstGeom>
              <a:blipFill>
                <a:blip r:embed="rId2"/>
                <a:stretch>
                  <a:fillRect l="-1365" t="-15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785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1FDAA25-22C4-492E-AB01-64B6894E6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4355550" y="486539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382245" y="1779201"/>
                <a:ext cx="8864396" cy="44034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71500" indent="-342900">
                  <a:lnSpc>
                    <a:spcPct val="150000"/>
                  </a:lnSpc>
                  <a:spcAft>
                    <a:spcPts val="1000"/>
                  </a:spcAft>
                  <a:buAutoNum type="arabicParenR"/>
                  <a:tabLst>
                    <a:tab pos="1552575" algn="l"/>
                  </a:tabLst>
                </a:pPr>
                <a:r>
                  <a:rPr lang="ru-RU" sz="3200" b="1" dirty="0" smtClean="0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2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e>
                      <m:sup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e>
                      <m:sup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𝟕</m:t>
                    </m:r>
                  </m:oMath>
                </a14:m>
                <a:r>
                  <a:rPr lang="kk-KZ" sz="32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marL="571500" indent="-342900">
                  <a:lnSpc>
                    <a:spcPct val="150000"/>
                  </a:lnSpc>
                  <a:spcAft>
                    <a:spcPts val="1000"/>
                  </a:spcAft>
                  <a:buAutoNum type="arabicParenR"/>
                  <a:tabLst>
                    <a:tab pos="1552575" algn="l"/>
                  </a:tabLst>
                </a:pPr>
                <a:r>
                  <a:rPr lang="ru-RU" sz="3200" b="1" dirty="0" smtClean="0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e>
                      <m:sup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p>
                    <m:r>
                      <a:rPr lang="kk-KZ" sz="3200" b="1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e>
                      <m:sup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kk-KZ" sz="3200" b="1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:</m:t>
                    </m:r>
                    <m:r>
                      <a:rPr lang="kk-KZ" sz="32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ru-RU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3200" b="1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kk-KZ" sz="3200" b="1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e>
                      <m:sup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ru-RU" sz="3200" b="1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3200" b="1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𝟏𝟎𝟎𝟎</m:t>
                    </m:r>
                  </m:oMath>
                </a14:m>
                <a:r>
                  <a:rPr lang="kk-KZ" sz="32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marL="571500" indent="-342900">
                  <a:lnSpc>
                    <a:spcPct val="150000"/>
                  </a:lnSpc>
                  <a:spcAft>
                    <a:spcPts val="1000"/>
                  </a:spcAft>
                  <a:buAutoNum type="arabicParenR"/>
                  <a:tabLst>
                    <a:tab pos="1552575" algn="l"/>
                  </a:tabLst>
                </a:pPr>
                <a:r>
                  <a:rPr lang="kk-KZ" sz="32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e>
                      <m:sup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e>
                      <m:sup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32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32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e>
                              <m:sup>
                                <m:r>
                                  <a:rPr lang="kk-KZ" sz="32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32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32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e>
                              <m:sup>
                                <m:r>
                                  <a:rPr lang="kk-KZ" sz="32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2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  <m:r>
                          <a:rPr lang="ru-RU" sz="32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ru-RU" sz="32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sup>
                    </m:sSup>
                    <m:r>
                      <a:rPr lang="ru-RU" sz="32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p>
                    <m:r>
                      <a:rPr lang="ru-RU" sz="3200" b="1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r>
                  <a:rPr lang="kk-KZ" sz="32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       </a:t>
                </a:r>
              </a:p>
              <a:p>
                <a:pPr marL="571500" indent="-342900">
                  <a:lnSpc>
                    <a:spcPct val="150000"/>
                  </a:lnSpc>
                  <a:spcAft>
                    <a:spcPts val="1000"/>
                  </a:spcAft>
                  <a:buAutoNum type="arabicParenR"/>
                  <a:tabLst>
                    <a:tab pos="1552575" algn="l"/>
                  </a:tabLst>
                </a:pPr>
                <a14:m>
                  <m:oMath xmlns:m="http://schemas.openxmlformats.org/officeDocument/2006/math"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𝟏𝟖</m:t>
                    </m:r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3200" b="1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kk-KZ" sz="3200" b="1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𝟗</m:t>
                            </m:r>
                          </m:e>
                        </m:d>
                      </m:e>
                      <m:sup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</m:sSup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𝟏𝟖</m:t>
                    </m:r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d>
                      <m:dPr>
                        <m:ctrlPr>
                          <a:rPr lang="ru-RU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ru-RU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kk-KZ" sz="3200" b="1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kk-KZ" sz="3200" b="1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𝟗</m:t>
                            </m:r>
                          </m:den>
                        </m:f>
                      </m:e>
                    </m:d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r>
                  <a:rPr lang="kk-KZ" sz="3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.                                         </a:t>
                </a:r>
                <a:r>
                  <a:rPr lang="kk-KZ" sz="32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:endParaRPr lang="ru-RU" sz="32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2245" y="1779201"/>
                <a:ext cx="8864396" cy="4403450"/>
              </a:xfrm>
              <a:prstGeom prst="rect">
                <a:avLst/>
              </a:prstGeom>
              <a:blipFill>
                <a:blip r:embed="rId2"/>
                <a:stretch>
                  <a:fillRect r="-210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382245" y="1132870"/>
            <a:ext cx="46765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 smtClean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Есептеңіздер: </a:t>
            </a:r>
            <a:endParaRPr lang="ru-RU" sz="3200" b="1" dirty="0">
              <a:solidFill>
                <a:srgbClr val="5935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2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1FDAA25-22C4-492E-AB01-64B6894E6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4355550" y="486539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690254" y="1361308"/>
                <a:ext cx="8851472" cy="45403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32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Дәрежені бөлшек түрінде жазыңыздар:</a:t>
                </a:r>
                <a:endParaRPr lang="ru-RU" sz="3200" b="1" dirty="0">
                  <a:solidFill>
                    <a:srgbClr val="593593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>
                  <a:spcAft>
                    <a:spcPts val="1000"/>
                  </a:spcAft>
                </a:pPr>
                <a:r>
                  <a:rPr lang="kk-KZ" sz="32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kk-KZ" sz="32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p>
                    </m:sSup>
                    <m:r>
                      <a:rPr lang="ru-RU" sz="32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32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3200" b="1" i="1" smtClean="0">
                                <a:latin typeface="Cambria Math" panose="02040503050406030204" pitchFamily="18" charset="0"/>
                              </a:rPr>
                              <m:t>𝟖</m:t>
                            </m:r>
                          </m:e>
                          <m:sup>
                            <m:r>
                              <a:rPr lang="ru-RU" sz="32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sup>
                        </m:sSup>
                      </m:den>
                    </m:f>
                  </m:oMath>
                </a14:m>
                <a:r>
                  <a:rPr lang="kk-KZ" sz="32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    </a:t>
                </a:r>
              </a:p>
              <a:p>
                <a:pPr>
                  <a:spcAft>
                    <a:spcPts val="1000"/>
                  </a:spcAft>
                </a:pPr>
                <a:r>
                  <a:rPr lang="kk-KZ" sz="32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ә</a:t>
                </a:r>
                <a:r>
                  <a:rPr lang="kk-KZ" sz="32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</m:d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p>
                    </m:sSup>
                    <m:r>
                      <a:rPr lang="ru-RU" sz="32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32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ru-RU" sz="3200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</m:sup>
                        </m:sSup>
                      </m:den>
                    </m:f>
                  </m:oMath>
                </a14:m>
                <a:r>
                  <a:rPr lang="kk-KZ" sz="32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   </a:t>
                </a:r>
                <a:endParaRPr lang="ru-RU" sz="3200" b="1" i="1" dirty="0" smtClean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б) </m:t>
                    </m:r>
                    <m:r>
                      <a:rPr lang="ru-RU" sz="32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ru-RU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2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  <m:sSup>
                              <m:sSupPr>
                                <m:ctrlPr>
                                  <a:rPr lang="ru-RU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ru-RU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𝒄</m:t>
                                </m:r>
                              </m:e>
                              <m:sup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𝟓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ru-RU" sz="32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32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  <m:sSup>
                              <m:sSupPr>
                                <m:ctrlPr>
                                  <a:rPr lang="ru-RU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ru-RU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𝒄</m:t>
                                </m:r>
                              </m:e>
                              <m:sup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𝟓</m:t>
                                </m:r>
                              </m:sup>
                            </m:sSup>
                            <m:r>
                              <a:rPr lang="ru-RU" sz="3200" b="1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ru-RU" sz="32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kk-KZ" sz="32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endParaRPr lang="ru-RU" sz="3200" b="1" i="1" dirty="0" smtClean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32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в) </m:t>
                      </m:r>
                      <m:sSup>
                        <m:sSupPr>
                          <m:ctrlPr>
                            <a:rPr lang="ru-RU" sz="32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2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32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𝟒</m:t>
                              </m:r>
                              <m:r>
                                <a:rPr lang="kk-KZ" sz="32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kk-KZ" sz="32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𝒎</m:t>
                              </m:r>
                              <m:r>
                                <a:rPr lang="kk-KZ" sz="32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kk-KZ" sz="32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𝒏</m:t>
                              </m:r>
                              <m:r>
                                <a:rPr lang="kk-KZ" sz="32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kk-KZ" sz="32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kk-KZ" sz="32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sup>
                      </m:sSup>
                      <m:r>
                        <a:rPr lang="ru-RU" sz="32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ru-RU" sz="32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32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kk-KZ" sz="32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𝟒</m:t>
                              </m:r>
                              <m:d>
                                <m:dPr>
                                  <m:ctrlPr>
                                    <a:rPr lang="kk-KZ" sz="32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kk-KZ" sz="32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𝒎</m:t>
                                  </m:r>
                                  <m:r>
                                    <a:rPr lang="kk-KZ" sz="32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kk-KZ" sz="32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𝒏</m:t>
                                  </m:r>
                                </m:e>
                              </m:d>
                              <m:r>
                                <a:rPr lang="ru-RU" sz="3200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ru-RU" sz="32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32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0254" y="1361308"/>
                <a:ext cx="8851472" cy="4540345"/>
              </a:xfrm>
              <a:prstGeom prst="rect">
                <a:avLst/>
              </a:prstGeom>
              <a:blipFill>
                <a:blip r:embed="rId2"/>
                <a:stretch>
                  <a:fillRect l="-1722" t="-1342" r="-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139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1FDAA25-22C4-492E-AB01-64B6894E6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4355550" y="486539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860685" y="2094665"/>
                <a:ext cx="7907515" cy="39648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1381125" algn="l"/>
                  </a:tabLst>
                </a:pPr>
                <a:r>
                  <a:rPr lang="kk-KZ" sz="32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kk-KZ" sz="32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</m:e>
                          <m:sup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𝟓</m:t>
                            </m:r>
                          </m:sup>
                        </m:sSup>
                      </m:den>
                    </m:f>
                    <m:r>
                      <a:rPr lang="ru-RU" sz="32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2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e>
                      <m:sup>
                        <m:r>
                          <a:rPr lang="kk-KZ" sz="3200" b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2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kk-KZ" sz="32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:endParaRPr lang="ru-RU" sz="3200" b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1381125" algn="l"/>
                  </a:tabLst>
                </a:pPr>
                <a:r>
                  <a:rPr lang="kk-KZ" sz="32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ә</a:t>
                </a:r>
                <a:r>
                  <a:rPr lang="kk-KZ" sz="32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32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kk-KZ" sz="32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  <m:r>
                                  <a:rPr lang="kk-KZ" sz="32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32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𝒇</m:t>
                                </m:r>
                                <m:r>
                                  <a:rPr lang="en-US" sz="32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32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𝒒</m:t>
                                </m:r>
                              </m:e>
                            </m:d>
                          </m:e>
                          <m:sup>
                            <m:r>
                              <a:rPr lang="kk-KZ" sz="32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  <m:r>
                      <a:rPr lang="ru-RU" sz="32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𝒇</m:t>
                            </m:r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𝒒</m:t>
                            </m:r>
                          </m:e>
                        </m:d>
                      </m:e>
                      <m:sup>
                        <m:r>
                          <a:rPr lang="ru-RU" sz="32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kk-KZ" sz="3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:r>
                  <a:rPr lang="ru-RU" sz="3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kk-KZ" sz="3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kk-KZ" sz="3200" b="1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1381125" algn="l"/>
                  </a:tabLst>
                </a:pPr>
                <a:r>
                  <a:rPr lang="kk-KZ" sz="32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б</a:t>
                </a:r>
                <a:r>
                  <a:rPr lang="kk-KZ" sz="3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32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𝟗</m:t>
                            </m:r>
                            <m:r>
                              <a:rPr lang="en-US" sz="32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𝒅</m:t>
                            </m:r>
                          </m:e>
                          <m:sup>
                            <m:r>
                              <a:rPr lang="kk-KZ" sz="32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</m:sSup>
                        <m:sSup>
                          <m:sSupPr>
                            <m:ctrlPr>
                              <a:rPr lang="ru-RU" sz="32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ru-RU" sz="3200" b="1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ru-RU" sz="32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ru-RU" sz="32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3200" b="1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e>
                              <m:sup>
                                <m:r>
                                  <a:rPr lang="ru-RU" sz="3200" b="1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𝒅</m:t>
                            </m:r>
                          </m:e>
                          <m:sup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</m:sSup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ru-RU" sz="3200" b="1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ru-RU" sz="32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3200" b="1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ru-RU" sz="3200" b="1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𝒅</m:t>
                            </m:r>
                          </m:e>
                          <m:sup>
                            <m:r>
                              <a:rPr lang="ru-RU" sz="3200" b="1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  <m:r>
                              <a:rPr lang="ru-RU" sz="3200" b="1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ru-RU" sz="3200" b="1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ru-RU" sz="32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p>
                        <m: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  <m: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sz="32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2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    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1381125" algn="l"/>
                  </a:tabLst>
                </a:pPr>
                <a:r>
                  <a:rPr lang="ru-RU" sz="32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в</a:t>
                </a:r>
                <a:r>
                  <a:rPr lang="kk-KZ" sz="3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32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𝟐𝟕</m:t>
                        </m:r>
                        <m:sSup>
                          <m:sSupPr>
                            <m:ctrlPr>
                              <a:rPr lang="ru-RU" sz="32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32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kk-KZ" sz="32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𝒑</m:t>
                                </m:r>
                                <m:r>
                                  <a:rPr lang="kk-KZ" sz="32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kk-KZ" sz="32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𝒒</m:t>
                                </m:r>
                              </m:e>
                            </m:d>
                          </m:e>
                          <m:sup>
                            <m:r>
                              <a:rPr lang="kk-KZ" sz="32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ru-RU" sz="32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ru-RU" sz="32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32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e>
                              <m:sup>
                                <m:r>
                                  <a:rPr lang="ru-RU" sz="3200" b="1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ru-RU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𝒑</m:t>
                                </m:r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𝒒</m:t>
                                </m:r>
                              </m:e>
                            </m:d>
                          </m:e>
                          <m:sup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ru-RU" sz="32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ru-RU" sz="32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d>
                          <m:d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𝒑</m:t>
                            </m:r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𝒒</m:t>
                            </m:r>
                          </m:e>
                        </m:d>
                        <m:r>
                          <a:rPr lang="ru-RU" sz="32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ru-RU" sz="32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685" y="2094665"/>
                <a:ext cx="7907515" cy="3964868"/>
              </a:xfrm>
              <a:prstGeom prst="rect">
                <a:avLst/>
              </a:prstGeom>
              <a:blipFill>
                <a:blip r:embed="rId2"/>
                <a:stretch>
                  <a:fillRect l="-1928" r="-52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268454" y="1313386"/>
            <a:ext cx="9825126" cy="4900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381125" algn="l"/>
              </a:tabLst>
            </a:pPr>
            <a:r>
              <a:rPr lang="kk-KZ" sz="25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Бөлшекті теріс көрсеткішті дәреже түрінде жазыңыздар:</a:t>
            </a:r>
            <a:endParaRPr lang="ru-RU" sz="2500" b="1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69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2419794" y="966980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50439" y="2090819"/>
            <a:ext cx="902147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k-KZ" sz="28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нөл </a:t>
            </a:r>
            <a:r>
              <a:rPr lang="kk-KZ" sz="28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 бүтін теріс көрсеткішті дәреженің  анықтамасын және оның қасиеттерін  </a:t>
            </a:r>
            <a:r>
              <a:rPr lang="kk-KZ" sz="28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білдіңіздер;</a:t>
            </a:r>
            <a:endParaRPr lang="ru-RU" sz="2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8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k-KZ" sz="28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бүтін </a:t>
            </a:r>
            <a:r>
              <a:rPr lang="kk-KZ" sz="28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көрсеткішті дәреженің санды мәнін </a:t>
            </a:r>
            <a:r>
              <a:rPr lang="kk-KZ" sz="28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анықтауды </a:t>
            </a:r>
            <a:r>
              <a:rPr lang="kk-KZ" sz="28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 берілген сандарды дәреже түрінде </a:t>
            </a:r>
            <a:r>
              <a:rPr lang="kk-KZ" sz="28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көрсетуді үйрендіңіздер </a:t>
            </a:r>
            <a:endParaRPr lang="ru-RU" sz="28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547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35530" y="1928115"/>
            <a:ext cx="8571578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kk-KZ" sz="6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БҮТІН КӨРСЕТКІШТІ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kk-KZ" sz="6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 ДӘРЕЖЕ ЖӘНЕ 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kk-KZ" sz="6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ОНЫҢ ҚАСИЕТТЕРІ</a:t>
            </a:r>
            <a:endParaRPr lang="kk-KZ" sz="13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126995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EE3018-0B57-4952-B3DE-C7964275655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algn="r">
              <a:defRPr/>
            </a:pPr>
            <a:fld id="{B2904877-0764-4685-812F-22E789B10C2F}" type="slidenum">
              <a:rPr lang="en-US" b="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 algn="r">
                <a:defRPr/>
              </a:pPr>
              <a:t>3</a:t>
            </a:fld>
            <a:endParaRPr lang="en-US" b="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32773" name="Title 14"/>
          <p:cNvSpPr>
            <a:spLocks noGrp="1"/>
          </p:cNvSpPr>
          <p:nvPr>
            <p:ph type="ctrTitle"/>
          </p:nvPr>
        </p:nvSpPr>
        <p:spPr>
          <a:xfrm>
            <a:off x="1084217" y="831671"/>
            <a:ext cx="9174941" cy="1158875"/>
          </a:xfrm>
        </p:spPr>
        <p:txBody>
          <a:bodyPr/>
          <a:lstStyle/>
          <a:p>
            <a:pPr eaLnBrk="1" hangingPunct="1"/>
            <a:r>
              <a:rPr lang="kk-KZ" altLang="ru-RU" sz="32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БҮГІНГІ САБАҚТА</a:t>
            </a:r>
            <a:r>
              <a:rPr lang="ru-RU" altLang="ru-RU" sz="32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ID" altLang="ru-RU" sz="3200" dirty="0" smtClean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0621" y="2156133"/>
            <a:ext cx="907853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k-KZ" sz="28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нөл </a:t>
            </a:r>
            <a:r>
              <a:rPr lang="kk-KZ" sz="28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 бүтін теріс көрсеткішті дәреженің  анықтамасын және оның қасиеттерін  </a:t>
            </a:r>
            <a:r>
              <a:rPr lang="kk-KZ" sz="28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білесіздер;</a:t>
            </a:r>
            <a:endParaRPr lang="ru-RU" sz="2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8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k-KZ" sz="28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бүтін </a:t>
            </a:r>
            <a:r>
              <a:rPr lang="kk-KZ" sz="28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көрсеткішті дәреженің санды мәнін </a:t>
            </a:r>
            <a:r>
              <a:rPr lang="kk-KZ" sz="28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анықтайсыздар </a:t>
            </a:r>
            <a:r>
              <a:rPr lang="kk-KZ" sz="28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 берілген сандарды дәреже түрінде </a:t>
            </a:r>
            <a:r>
              <a:rPr lang="kk-KZ" sz="28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көрсетесіздер</a:t>
            </a:r>
            <a:endParaRPr lang="ru-RU" sz="28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9951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91227" y="1403374"/>
                <a:ext cx="11086308" cy="17071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14350" algn="just">
                  <a:lnSpc>
                    <a:spcPct val="115000"/>
                  </a:lnSpc>
                  <a:spcAft>
                    <a:spcPts val="1000"/>
                  </a:spcAft>
                  <a:tabLst>
                    <a:tab pos="514350" algn="l"/>
                  </a:tabLst>
                </a:pPr>
                <a:r>
                  <a:rPr lang="kk-KZ" sz="28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Анықтама.</a:t>
                </a:r>
                <a:r>
                  <a:rPr lang="kk-KZ" sz="280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Нөлге  тең емес кез келген  а  санының </a:t>
                </a:r>
                <a:r>
                  <a:rPr lang="kk-KZ" sz="28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(-</a:t>
                </a:r>
                <a:r>
                  <a:rPr lang="kk-KZ" sz="280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</a:t>
                </a:r>
                <a:r>
                  <a:rPr lang="kk-KZ" sz="28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- </a:t>
                </a:r>
                <a:r>
                  <a:rPr lang="kk-KZ" sz="280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ші </a:t>
                </a:r>
                <a:endParaRPr lang="kk-KZ" sz="2800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514350" algn="just">
                  <a:lnSpc>
                    <a:spcPct val="115000"/>
                  </a:lnSpc>
                  <a:spcAft>
                    <a:spcPts val="1000"/>
                  </a:spcAft>
                  <a:tabLst>
                    <a:tab pos="514350" algn="l"/>
                  </a:tabLst>
                </a:pPr>
                <a:r>
                  <a:rPr lang="kk-KZ" sz="28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(</a:t>
                </a:r>
                <a:r>
                  <a:rPr lang="kk-KZ" sz="280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 – бүтін   сан)  дәрежесі деп  а санының n-ші дәрежесіне кері санды айтады.</a:t>
                </a:r>
                <a14:m>
                  <m:oMath xmlns:m="http://schemas.openxmlformats.org/officeDocument/2006/math">
                    <m:r>
                      <a:rPr lang="kk-KZ" sz="2800" b="0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endParaRPr lang="ru-RU" sz="2000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227" y="1403374"/>
                <a:ext cx="11086308" cy="1707134"/>
              </a:xfrm>
              <a:prstGeom prst="rect">
                <a:avLst/>
              </a:prstGeom>
              <a:blipFill>
                <a:blip r:embed="rId2"/>
                <a:stretch>
                  <a:fillRect t="-2857" r="-1155" b="-60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433321" y="2715272"/>
                <a:ext cx="2802121" cy="12488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kk-KZ" sz="4000" b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kk-KZ" sz="40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𝒏</m:t>
                          </m:r>
                        </m:sup>
                      </m:sSup>
                      <m:r>
                        <a:rPr lang="kk-KZ" sz="4000" b="1">
                          <a:solidFill>
                            <a:srgbClr val="593593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kk-KZ" sz="40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rgbClr val="593593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4000" b="1" i="1">
                                  <a:solidFill>
                                    <a:srgbClr val="593593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kk-KZ" sz="4000" b="1" i="1">
                                  <a:solidFill>
                                    <a:srgbClr val="593593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321" y="2715272"/>
                <a:ext cx="2802121" cy="12488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190831" y="4422406"/>
                <a:ext cx="7117145" cy="8036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32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Мысалы:</a:t>
                </a:r>
                <a:r>
                  <a:rPr lang="kk-KZ" sz="3200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3200" dirty="0" smtClean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kk-KZ" sz="32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𝟕</m:t>
                            </m:r>
                          </m:e>
                          <m:sup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ru-RU" sz="32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2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𝟑𝟒𝟑</m:t>
                        </m:r>
                      </m:den>
                    </m:f>
                  </m:oMath>
                </a14:m>
                <a:endParaRPr lang="ru-RU" sz="3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0831" y="4422406"/>
                <a:ext cx="7117145" cy="803682"/>
              </a:xfrm>
              <a:prstGeom prst="rect">
                <a:avLst/>
              </a:prstGeom>
              <a:blipFill>
                <a:blip r:embed="rId4"/>
                <a:stretch>
                  <a:fillRect l="-2140" b="-90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2322607" y="529043"/>
            <a:ext cx="59137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БҮТІН КӨРСЕТКІШТІ ДӘРЕЖЕ </a:t>
            </a:r>
          </a:p>
        </p:txBody>
      </p:sp>
    </p:spTree>
    <p:extLst>
      <p:ext uri="{BB962C8B-B14F-4D97-AF65-F5344CB8AC3E}">
        <p14:creationId xmlns:p14="http://schemas.microsoft.com/office/powerpoint/2010/main" val="785885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591698" y="1189814"/>
            <a:ext cx="10167553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kk-KZ" sz="2400" b="1" dirty="0" smtClean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ДӘРЕЖЕЛЕРДІ  КӨБЕЙТУ</a:t>
            </a:r>
            <a:r>
              <a:rPr lang="kk-KZ" sz="2000" b="1" dirty="0" smtClean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241889" y="1706879"/>
                <a:ext cx="332879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32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ru-RU" sz="32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sup>
                      </m:sSup>
                      <m:r>
                        <a:rPr lang="ru-RU" sz="3200" b="1" i="0">
                          <a:solidFill>
                            <a:srgbClr val="593593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32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32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ru-RU" sz="32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ru-RU" sz="3200" b="1" i="0">
                          <a:solidFill>
                            <a:srgbClr val="593593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32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32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ru-RU" sz="32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ru-RU" sz="3200" b="1" i="0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u-RU" sz="32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ru-RU" sz="3200" b="1" dirty="0">
                  <a:solidFill>
                    <a:srgbClr val="593593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889" y="1706879"/>
                <a:ext cx="3328796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4241889" y="305012"/>
            <a:ext cx="40238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ҚАСИЕТТЕРІ: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247415" y="2328236"/>
            <a:ext cx="11377234" cy="76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8740" algn="just">
              <a:lnSpc>
                <a:spcPct val="115000"/>
              </a:lnSpc>
              <a:spcAft>
                <a:spcPts val="600"/>
              </a:spcAft>
            </a:pPr>
            <a:r>
              <a:rPr lang="kk-K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Негіздері бірдей дәрежелерді көбейткенде олардың дәреже көрсеткіштерін қосып,  негізін өзгеріссіз қалдырамыз.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-145816" y="3240618"/>
                <a:ext cx="7009291" cy="6013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134874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Мысалы:      </a:t>
                </a:r>
                <a:r>
                  <a:rPr lang="kk-KZ" sz="32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kk-KZ" sz="2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p>
                    </m:sSup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kk-KZ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kk-KZ" sz="2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400" b="1" i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5816" y="3240618"/>
                <a:ext cx="7009291" cy="601318"/>
              </a:xfrm>
              <a:prstGeom prst="rect">
                <a:avLst/>
              </a:prstGeom>
              <a:blipFill>
                <a:blip r:embed="rId3"/>
                <a:stretch>
                  <a:fillRect b="-19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205818" y="3887167"/>
                <a:ext cx="6096000" cy="113172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kk-KZ" sz="24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sup>
                    </m:sSup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sup>
                    </m:sSup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sup>
                    </m:sSup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𝟏𝟐𝟓</m:t>
                    </m:r>
                  </m:oMath>
                </a14:m>
                <a:endParaRPr lang="en-US" sz="2400" b="1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1000"/>
                  </a:spcAft>
                </a:pPr>
                <a:r>
                  <a:rPr lang="ru-RU" sz="24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p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sup>
                    </m:sSup>
                    <m:r>
                      <a:rPr lang="ru-RU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p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ru-RU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p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ru-RU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p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sup>
                    </m:sSup>
                    <m:r>
                      <a:rPr lang="ru-RU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ru-RU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</m:sup>
                        </m:sSup>
                      </m:den>
                    </m:f>
                  </m:oMath>
                </a14:m>
                <a:endParaRPr lang="ru-RU" sz="14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5818" y="3887167"/>
                <a:ext cx="6096000" cy="11317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720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665018" y="1240486"/>
            <a:ext cx="9678784" cy="474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kk-KZ" sz="24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kk-KZ" sz="2400" b="1" dirty="0" smtClean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ДӘРЕЖЕЛЕРДІ БӨЛУ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41889" y="305012"/>
            <a:ext cx="40238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ҚАСИЕТТЕРІ:</a:t>
            </a:r>
            <a:endParaRPr lang="ru-RU" sz="4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-812800" y="2549473"/>
                <a:ext cx="11933381" cy="15928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348740"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kk-KZ" sz="20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Негіздері </a:t>
                </a:r>
                <a:r>
                  <a:rPr lang="kk-KZ" sz="2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бірдей дәрежелерді бөлгенде  бөлінгіштің дәреже көрсеткішінен бөлгіштің дәреже көрсеткішін азайтып, негізін өзгеріссіз қалдырамыз.</a:t>
                </a:r>
                <a:r>
                  <a:rPr lang="en-US" sz="2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kk-KZ" sz="20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1348740"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kk-KZ" sz="2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Мысалы: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p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p>
                    </m:sSup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sSup>
                      <m:sSup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p>
                        <m: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ru-RU" sz="2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𝒌</m:t>
                            </m:r>
                          </m:e>
                          <m:sup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p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sup>
                    </m:sSup>
                    <m:r>
                      <a:rPr lang="en-US" sz="28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𝒌</m:t>
                            </m:r>
                          </m:e>
                          <m:sup>
                            <m:r>
                              <a:rPr lang="en-US" sz="2800" b="1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𝟕</m:t>
                            </m:r>
                          </m:sup>
                        </m:sSup>
                      </m:den>
                    </m:f>
                    <m:r>
                      <a:rPr lang="kk-KZ" sz="28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kk-KZ" sz="2800" b="1" i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               </a:t>
                </a:r>
                <a:endParaRPr lang="kk-KZ" sz="2400" b="1" i="1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12800" y="2549473"/>
                <a:ext cx="11933381" cy="1592872"/>
              </a:xfrm>
              <a:prstGeom prst="rect">
                <a:avLst/>
              </a:prstGeom>
              <a:blipFill>
                <a:blip r:embed="rId2"/>
                <a:stretch>
                  <a:fillRect t="-1145" r="-511" b="-7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241889" y="1818119"/>
                <a:ext cx="316208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32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ru-RU" sz="32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sup>
                      </m:sSup>
                      <m:r>
                        <a:rPr lang="kk-KZ" sz="3200" b="1" i="1">
                          <a:solidFill>
                            <a:srgbClr val="593593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sSup>
                        <m:sSupPr>
                          <m:ctrlPr>
                            <a:rPr lang="ru-RU" sz="32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32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ru-RU" sz="32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ru-RU" sz="3200" b="1">
                          <a:solidFill>
                            <a:srgbClr val="593593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32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32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ru-RU" sz="32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kk-KZ" sz="3200" b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3200" b="1" i="1">
                              <a:solidFill>
                                <a:srgbClr val="593593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ru-RU" sz="3200" dirty="0">
                  <a:solidFill>
                    <a:srgbClr val="593593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889" y="1818119"/>
                <a:ext cx="3162084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065512" y="4288924"/>
                <a:ext cx="6176756" cy="5522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ru-RU" sz="2800" b="0" i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  <m:r>
                      <a:rPr lang="kk-KZ" sz="2800" b="0" i="0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ru-RU" sz="28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ru-RU" sz="2800" b="0" i="0">
                            <a:latin typeface="Cambria Math" panose="02040503050406030204" pitchFamily="18" charset="0"/>
                          </a:rPr>
                          <m:t>−9</m:t>
                        </m:r>
                      </m:sup>
                    </m:sSup>
                    <m:r>
                      <a:rPr lang="ru-RU" sz="2800" b="0" i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28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d>
                          <m:dPr>
                            <m:begChr m:val=""/>
                            <m:ctrlPr>
                              <a:rPr lang="ru-RU" sz="28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u-RU" sz="2800" b="0" i="0">
                                <a:latin typeface="Cambria Math" panose="02040503050406030204" pitchFamily="18" charset="0"/>
                              </a:rPr>
                              <m:t>−4−(−9</m:t>
                            </m:r>
                          </m:e>
                        </m:d>
                      </m:sup>
                    </m:sSup>
                    <m:r>
                      <a:rPr lang="ru-RU" sz="2800" b="0" i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28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ru-RU" sz="2800" b="0" i="0">
                            <a:latin typeface="Cambria Math" panose="02040503050406030204" pitchFamily="18" charset="0"/>
                          </a:rPr>
                          <m:t>−4+9</m:t>
                        </m:r>
                      </m:sup>
                    </m:sSup>
                    <m:r>
                      <a:rPr lang="ru-RU" sz="2800" b="0" i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28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ru-RU" sz="2800" b="0" i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ru-RU" sz="2800" dirty="0" smtClean="0"/>
                  <a:t>.</a:t>
                </a:r>
                <a:endParaRPr lang="ru-RU" sz="28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5512" y="4288924"/>
                <a:ext cx="6176756" cy="552267"/>
              </a:xfrm>
              <a:prstGeom prst="rect">
                <a:avLst/>
              </a:prstGeom>
              <a:blipFill>
                <a:blip r:embed="rId4"/>
                <a:stretch>
                  <a:fillRect t="-7778" r="-987" b="-3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3031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868218" y="1461624"/>
            <a:ext cx="9124603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kk-KZ" sz="2400" b="1" dirty="0" smtClean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КӨБЕЙТІНДІНІ ДӘРЕЖЕГЕ ШЫҒАРУ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67198" y="556617"/>
            <a:ext cx="40238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ҚАСИЕТТЕРІ:</a:t>
            </a:r>
            <a:endParaRPr lang="ru-RU" sz="4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868218" y="2114256"/>
                <a:ext cx="10621818" cy="39688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3600" b="1" i="1">
                                  <a:latin typeface="Cambria Math" panose="02040503050406030204" pitchFamily="18" charset="0"/>
                                </a:rPr>
                                <m:t>𝒂𝒃</m:t>
                              </m:r>
                            </m:e>
                          </m:d>
                        </m:e>
                        <m:sup>
                          <m:r>
                            <a:rPr lang="kk-KZ" sz="36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kk-KZ" sz="36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kk-KZ" sz="36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36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𝒂𝒃</m:t>
                              </m:r>
                              <m:r>
                                <a:rPr lang="ru-RU" sz="36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  <m:sSup>
                            <m:sSup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kk-KZ" sz="3600" b="1" dirty="0">
                  <a:solidFill>
                    <a:schemeClr val="tx2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800" dirty="0" smtClean="0">
                    <a:solidFill>
                      <a:schemeClr val="tx2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  <a:p>
                <a:pPr>
                  <a:lnSpc>
                    <a:spcPct val="115000"/>
                  </a:lnSpc>
                </a:pPr>
                <a:r>
                  <a:rPr lang="kk-KZ" sz="3200" b="1" dirty="0" smtClean="0">
                    <a:solidFill>
                      <a:schemeClr val="tx2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Мысалы: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3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kk-KZ" sz="36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</m:e>
                      <m:sup>
                        <m:r>
                          <a:rPr lang="kk-KZ" sz="3600" i="1">
                            <a:latin typeface="Cambria Math" panose="02040503050406030204" pitchFamily="18" charset="0"/>
                          </a:rPr>
                          <m:t>−5</m:t>
                        </m:r>
                      </m:sup>
                    </m:sSup>
                    <m:r>
                      <a:rPr lang="kk-KZ" sz="3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3600" b="0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RU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sz="3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kk-KZ" sz="36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sSup>
                          <m:sSupPr>
                            <m:ctrlPr>
                              <a:rPr lang="ru-RU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sz="36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kk-KZ" sz="36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  <m:r>
                      <a:rPr lang="kk-KZ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3600" i="1">
                            <a:latin typeface="Cambria Math" panose="02040503050406030204" pitchFamily="18" charset="0"/>
                          </a:rPr>
                          <m:t>243</m:t>
                        </m:r>
                        <m:sSup>
                          <m:sSupPr>
                            <m:ctrlPr>
                              <a:rPr lang="ru-RU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sz="36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kk-KZ" sz="36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</m:oMath>
                </a14:m>
                <a:endParaRPr lang="ru-RU" sz="2400" dirty="0"/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endParaRPr lang="en-US" dirty="0">
                  <a:solidFill>
                    <a:schemeClr val="tx2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1348740">
                  <a:lnSpc>
                    <a:spcPct val="115000"/>
                  </a:lnSpc>
                  <a:spcAft>
                    <a:spcPts val="0"/>
                  </a:spcAft>
                </a:pPr>
                <a:endParaRPr lang="kk-KZ" sz="2400" dirty="0">
                  <a:solidFill>
                    <a:schemeClr val="tx2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1348740">
                  <a:lnSpc>
                    <a:spcPct val="115000"/>
                  </a:lnSpc>
                  <a:spcAft>
                    <a:spcPts val="0"/>
                  </a:spcAft>
                </a:pPr>
                <a:endParaRPr lang="ru-RU" sz="2400" b="1" dirty="0">
                  <a:solidFill>
                    <a:schemeClr val="tx2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218" y="2114256"/>
                <a:ext cx="10621818" cy="39688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333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44137" y="1714091"/>
                <a:ext cx="10611791" cy="46730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kk-KZ" sz="24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Кез </a:t>
                </a:r>
                <a:r>
                  <a:rPr lang="kk-KZ" sz="240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келген   а және b (</a:t>
                </a:r>
                <a14:m>
                  <m:oMath xmlns:m="http://schemas.openxmlformats.org/officeDocument/2006/math">
                    <m:r>
                      <a:rPr lang="kk-KZ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kk-KZ" sz="2400" i="1">
                        <a:latin typeface="Cambria Math" panose="02040503050406030204" pitchFamily="18" charset="0"/>
                      </a:rPr>
                      <m:t>≠0,</m:t>
                    </m:r>
                  </m:oMath>
                </a14:m>
                <a:r>
                  <a:rPr lang="kk-KZ" sz="24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</a:t>
                </a:r>
                <a14:m>
                  <m:oMath xmlns:m="http://schemas.openxmlformats.org/officeDocument/2006/math">
                    <m:r>
                      <a:rPr lang="kk-KZ" sz="2400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kk-KZ" sz="240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сан</a:t>
                </a:r>
                <a:r>
                  <a:rPr lang="ru-RU" sz="240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дары   </a:t>
                </a:r>
                <a:r>
                  <a:rPr lang="ru-RU" sz="24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мен </a:t>
                </a:r>
                <a:r>
                  <a:rPr lang="ru-RU" sz="2400" dirty="0" err="1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кез-келген</a:t>
                </a:r>
                <a:r>
                  <a:rPr lang="ru-RU" sz="24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бүтін</a:t>
                </a:r>
                <a:r>
                  <a:rPr lang="ru-RU" sz="24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</a:t>
                </a:r>
                <a:r>
                  <a:rPr lang="ru-RU" sz="24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саны </a:t>
                </a:r>
                <a:r>
                  <a:rPr lang="kk-KZ" sz="24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үшін мына теңдік </a:t>
                </a:r>
                <a:r>
                  <a:rPr lang="kk-KZ" sz="240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орындалады.</a:t>
                </a: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endParaRPr lang="kk-KZ" sz="2400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36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sz="3600" b="1" i="1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num>
                                <m:den>
                                  <m:r>
                                    <a:rPr lang="kk-KZ" sz="3600" b="1" i="1"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kk-KZ" sz="36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kk-KZ" sz="36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kk-KZ" sz="36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600" b="1" i="1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kk-KZ" sz="3600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600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kk-KZ" sz="3600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2400" dirty="0"/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kk-KZ" sz="28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Мысалы</a:t>
                </a:r>
                <a:r>
                  <a:rPr lang="ru-RU" sz="28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    </a:t>
                </a:r>
                <a:r>
                  <a:rPr lang="kk-KZ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2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32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sz="3200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US" sz="3200" b="1" i="1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num>
                              <m:den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kk-KZ" sz="3200" b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32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e>
                            </m:d>
                          </m:e>
                          <m:sup>
                            <m:r>
                              <a:rPr lang="kk-KZ" sz="32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32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</m:d>
                          </m:e>
                          <m:sup>
                            <m:r>
                              <a:rPr lang="kk-KZ" sz="32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kk-KZ" sz="3200" b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latin typeface="Cambria Math" panose="02040503050406030204" pitchFamily="18" charset="0"/>
                          </a:rPr>
                          <m:t>𝟗</m:t>
                        </m:r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sz="3200" b="1" i="1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p>
                            <m:r>
                              <a:rPr lang="kk-KZ" sz="32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kk-KZ" sz="3200" b="1" i="1">
                            <a:latin typeface="Cambria Math" panose="02040503050406030204" pitchFamily="18" charset="0"/>
                          </a:rPr>
                          <m:t>𝟒</m:t>
                        </m:r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sz="3200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kk-KZ" sz="32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ru-RU" sz="3200" b="1" dirty="0"/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kk-KZ" sz="3200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 </a:t>
                </a:r>
                <a:endParaRPr lang="ru-RU" sz="3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37" y="1714091"/>
                <a:ext cx="10611791" cy="4673074"/>
              </a:xfrm>
              <a:prstGeom prst="rect">
                <a:avLst/>
              </a:prstGeom>
              <a:blipFill>
                <a:blip r:embed="rId2"/>
                <a:stretch>
                  <a:fillRect l="-919" t="-7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4241889" y="305012"/>
            <a:ext cx="40238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ҚАСИЕТТЕРІ: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4137" y="1051184"/>
            <a:ext cx="6214522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kk-KZ" sz="2400" b="1" dirty="0" smtClean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БӨЛШЕКТІ ДӘРЕЖЕГЕ ШЫҒАРУ </a:t>
            </a:r>
            <a:endParaRPr lang="kk-KZ" sz="2400" b="1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04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089891" y="2247573"/>
                <a:ext cx="10405423" cy="28704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 smtClean="0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400" b="1" i="1">
                                <a:solidFill>
                                  <a:srgbClr val="593593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4400" b="1" i="1">
                                    <a:solidFill>
                                      <a:srgbClr val="593593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4400" b="1" i="0">
                                    <a:solidFill>
                                      <a:srgbClr val="593593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𝐚</m:t>
                                </m:r>
                              </m:e>
                              <m:sup>
                                <m:r>
                                  <a:rPr lang="kk-KZ" sz="4400" b="1" i="0">
                                    <a:solidFill>
                                      <a:srgbClr val="593593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𝐦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kk-KZ" sz="4400" b="1" i="0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𝐧</m:t>
                        </m:r>
                      </m:sup>
                    </m:sSup>
                    <m:r>
                      <a:rPr lang="kk-KZ" sz="4400" b="1" i="0">
                        <a:solidFill>
                          <a:srgbClr val="593593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44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4400" b="1" i="0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𝐚</m:t>
                        </m:r>
                      </m:e>
                      <m:sup>
                        <m:r>
                          <a:rPr lang="kk-KZ" sz="4400" b="1" i="0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𝐦</m:t>
                        </m:r>
                        <m:r>
                          <a:rPr lang="kk-KZ" sz="4400" b="1" i="0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kk-KZ" sz="4400" b="1" i="0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𝐧</m:t>
                        </m:r>
                      </m:sup>
                    </m:sSup>
                  </m:oMath>
                </a14:m>
                <a:r>
                  <a:rPr lang="kk-KZ" sz="440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kk-KZ" sz="2800" b="1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Дәрежені </a:t>
                </a:r>
                <a:r>
                  <a:rPr lang="kk-KZ" sz="28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дәрежеге шығарғанда, негізін өзгертпей дәреже көрсеткіштерін өзара көбейтеміз.</a:t>
                </a:r>
                <a:endParaRPr lang="ru-RU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49580" indent="44958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kk-KZ" sz="2800" b="1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Мысалы</a:t>
                </a:r>
                <a:r>
                  <a:rPr lang="kk-KZ" sz="28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32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32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𝐦</m:t>
                                </m:r>
                              </m:e>
                              <m:sup>
                                <m:r>
                                  <a:rPr lang="kk-KZ" sz="32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𝟕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kk-KZ" sz="32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𝐦</m:t>
                        </m:r>
                      </m:e>
                      <m:sup>
                        <m:r>
                          <a:rPr lang="kk-KZ" sz="32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  <m:r>
                          <a:rPr lang="ru-RU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ru-RU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ru-RU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𝐦</m:t>
                        </m:r>
                      </m:e>
                      <m:sup>
                        <m:r>
                          <a:rPr lang="kk-KZ" sz="32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𝟐𝟏</m:t>
                        </m:r>
                      </m:sup>
                    </m:sSup>
                    <m:r>
                      <a:rPr lang="ru-RU" sz="32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𝟐𝟏</m:t>
                            </m:r>
                          </m:sup>
                        </m:sSup>
                      </m:den>
                    </m:f>
                  </m:oMath>
                </a14:m>
                <a:endParaRPr lang="ru-RU" sz="2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891" y="2247573"/>
                <a:ext cx="10405423" cy="2870466"/>
              </a:xfrm>
              <a:prstGeom prst="rect">
                <a:avLst/>
              </a:prstGeom>
              <a:blipFill>
                <a:blip r:embed="rId2"/>
                <a:stretch>
                  <a:fillRect l="-1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3820834" y="464942"/>
            <a:ext cx="40238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ҚАСИЕТТЕРІ: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3314" y="1489609"/>
            <a:ext cx="6208110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kk-KZ" sz="2400" b="1" dirty="0" smtClean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ДӘРЕЖЕНІ </a:t>
            </a:r>
            <a:r>
              <a:rPr lang="kk-KZ" sz="24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ДӘРЕЖЕГЕ ШЫҒАРУ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391872" y="5358938"/>
                <a:ext cx="5030608" cy="757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2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32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32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𝐚</m:t>
                                </m:r>
                              </m:e>
                              <m:sup>
                                <m:r>
                                  <a:rPr lang="kk-KZ" sz="32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kk-KZ" sz="3200" b="1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𝟓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𝐚</m:t>
                        </m:r>
                      </m:e>
                      <m:sup>
                        <m:r>
                          <a:rPr lang="kk-KZ" sz="32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(−</m:t>
                        </m:r>
                        <m:r>
                          <a:rPr lang="kk-KZ" sz="32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kk-KZ" sz="32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kk-KZ" sz="32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∙(−</m:t>
                        </m:r>
                        <m:r>
                          <a:rPr lang="kk-KZ" sz="32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32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  <m:r>
                      <a:rPr lang="kk-KZ" sz="3200" b="1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𝐚</m:t>
                        </m:r>
                      </m:e>
                      <m:sup>
                        <m:r>
                          <a:rPr lang="kk-KZ" sz="3200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kk-KZ" sz="32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kk-KZ" sz="32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ru-RU" sz="3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872" y="5358938"/>
                <a:ext cx="5030608" cy="757964"/>
              </a:xfrm>
              <a:prstGeom prst="rect">
                <a:avLst/>
              </a:prstGeom>
              <a:blipFill>
                <a:blip r:embed="rId3"/>
                <a:stretch>
                  <a:fillRect r="-2058" b="-201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153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6608</TotalTime>
  <Words>236</Words>
  <Application>Microsoft Office PowerPoint</Application>
  <PresentationFormat>Широкоэкранный</PresentationFormat>
  <Paragraphs>87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Calibri</vt:lpstr>
      <vt:lpstr>Cambria Math</vt:lpstr>
      <vt:lpstr>PT Sans Caption</vt:lpstr>
      <vt:lpstr>Roboto Condensed</vt:lpstr>
      <vt:lpstr>Source Sans Pro</vt:lpstr>
      <vt:lpstr>Tahoma</vt:lpstr>
      <vt:lpstr>Times New Roman</vt:lpstr>
      <vt:lpstr>Office Theme</vt:lpstr>
      <vt:lpstr>Презентация PowerPoint</vt:lpstr>
      <vt:lpstr>Презентация PowerPoint</vt:lpstr>
      <vt:lpstr>БҮГІНГІ САБАҚТА: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Huawei</cp:lastModifiedBy>
  <cp:revision>516</cp:revision>
  <dcterms:created xsi:type="dcterms:W3CDTF">2017-01-10T11:09:36Z</dcterms:created>
  <dcterms:modified xsi:type="dcterms:W3CDTF">2024-08-13T06:28:45Z</dcterms:modified>
</cp:coreProperties>
</file>