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2" r:id="rId2"/>
    <p:sldId id="313" r:id="rId3"/>
    <p:sldId id="311" r:id="rId4"/>
    <p:sldId id="306" r:id="rId5"/>
    <p:sldId id="307" r:id="rId6"/>
    <p:sldId id="303" r:id="rId7"/>
    <p:sldId id="305" r:id="rId8"/>
    <p:sldId id="304" r:id="rId9"/>
    <p:sldId id="308" r:id="rId10"/>
    <p:sldId id="295" r:id="rId11"/>
    <p:sldId id="300" r:id="rId12"/>
    <p:sldId id="299" r:id="rId13"/>
    <p:sldId id="310" r:id="rId14"/>
    <p:sldId id="309" r:id="rId15"/>
    <p:sldId id="31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6" autoAdjust="0"/>
  </p:normalViewPr>
  <p:slideViewPr>
    <p:cSldViewPr snapToGrid="0" showGuides="1">
      <p:cViewPr varScale="1">
        <p:scale>
          <a:sx n="46" d="100"/>
          <a:sy n="46" d="100"/>
        </p:scale>
        <p:origin x="62" y="91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t>13/08/2024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C06075-5473-4AAC-A69F-0FED1C08E1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71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9558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94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1" r:id="rId27"/>
    <p:sldLayoutId id="2147483682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0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Relationship Id="rId9" Type="http://schemas.openxmlformats.org/officeDocument/2006/relationships/image" Target="../media/image1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287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99490" y="1307383"/>
            <a:ext cx="5775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Дәрежені дәрежеге 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шығарыңдар: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39460" y="1943561"/>
                <a:ext cx="6096000" cy="254409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ru-RU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𝒄</m:t>
                                </m:r>
                              </m:e>
                              <m:sup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</m:oMath>
                </a14:m>
                <a:endParaRPr lang="ru-RU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ru-RU" sz="3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kk-KZ" sz="3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3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kk-KZ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𝟐𝟒</m:t>
                        </m:r>
                      </m:sup>
                    </m:sSup>
                  </m:oMath>
                </a14:m>
                <a:endParaRPr lang="ru-RU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460" y="1943561"/>
                <a:ext cx="6096000" cy="2544094"/>
              </a:xfrm>
              <a:prstGeom prst="rect">
                <a:avLst/>
              </a:prstGeom>
              <a:blipFill>
                <a:blip r:embed="rId2"/>
                <a:stretch>
                  <a:fillRect l="-2600" b="-52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742573" y="1943561"/>
                <a:ext cx="3334730" cy="72943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kk-KZ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  <m:r>
                      <a:rPr lang="kk-KZ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kk-KZ" sz="3600" b="1" i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2573" y="1943561"/>
                <a:ext cx="3334730" cy="7294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69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637107" y="4432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471016" y="1748127"/>
                <a:ext cx="6903577" cy="35573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:r>
                  <a:rPr lang="en-AE" sz="28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𝟖𝟏</m:t>
                    </m:r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:r>
                  <a:rPr lang="en-AE" sz="28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𝟔𝟒</m:t>
                        </m:r>
                      </m:den>
                    </m:f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:r>
                  <a:rPr lang="en-AE" sz="28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𝟎𝟎𝟎𝟏</m:t>
                    </m:r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016" y="1748127"/>
                <a:ext cx="6903577" cy="3557384"/>
              </a:xfrm>
              <a:prstGeom prst="rect">
                <a:avLst/>
              </a:prstGeom>
              <a:blipFill>
                <a:blip r:embed="rId2"/>
                <a:stretch>
                  <a:fillRect l="-1589" b="-3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471016" y="1181828"/>
            <a:ext cx="4624984" cy="4740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 түріне келтіріңдер: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17844" y="1766842"/>
            <a:ext cx="455124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негіздері бірдей сан болатындай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kk-KZ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түрлендіруді орындау;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 қасиеттерін қолдану;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 түріне келтіреміз.</a:t>
            </a:r>
            <a:endParaRPr lang="ru-RU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7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49865" y="1983100"/>
                <a:ext cx="8472511" cy="38994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800100" indent="-342900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:r>
                  <a:rPr lang="ru-RU" sz="32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𝟏𝟒</m:t>
                            </m:r>
                          </m:sup>
                        </m:s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sup>
                        </m:sSup>
                      </m:e>
                    </m:d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𝟏𝟒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sup>
                    </m:sSup>
                  </m:oMath>
                </a14:m>
                <a:endParaRPr lang="ru-RU" sz="32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indent="-342900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:r>
                  <a:rPr lang="ru-RU" sz="32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ru-RU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sup>
                        </m:sSup>
                      </m:e>
                    </m:d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3200" b="1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indent="-342900">
                  <a:lnSpc>
                    <a:spcPct val="150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ru-RU" sz="32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𝟏𝟔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d>
                      <m:d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e>
                    </m:d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𝟏𝟔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𝟏𝟔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</m:oMath>
                </a14:m>
                <a:endParaRPr lang="ru-RU" sz="3200" b="1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indent="-342900">
                  <a:lnSpc>
                    <a:spcPct val="150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ru-RU" sz="32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sup>
                        </m:sSup>
                        <m:r>
                          <a:rPr lang="ru-RU" sz="32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ru-RU" sz="32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ru-RU" sz="3200" b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ru-RU" sz="3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ru-RU" sz="3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ru-RU" sz="32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65" y="1983100"/>
                <a:ext cx="8472511" cy="38994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533638" y="1320964"/>
            <a:ext cx="5363969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 түріне келтіріңдер: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371882" y="1721490"/>
                <a:ext cx="2648415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ru-RU" sz="28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1882" y="1721490"/>
                <a:ext cx="264841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371882" y="2506320"/>
                <a:ext cx="2665879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kk-KZ" sz="2800" b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28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1882" y="2506320"/>
                <a:ext cx="266587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010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929914" y="2372162"/>
                <a:ext cx="9755807" cy="33716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sz="3200" b="1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1.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sSup>
                              <m:sSup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2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𝒙𝒚</m:t>
                        </m:r>
                      </m:e>
                    </m:d>
                    <m:r>
                      <a:rPr lang="en-US" sz="32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𝒙𝒚</m:t>
                        </m:r>
                      </m:e>
                    </m:d>
                    <m:r>
                      <a:rPr lang="en-US" sz="32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𝟕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</a:t>
                </a:r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</a:t>
                </a:r>
                <a:endParaRPr lang="en-US" sz="3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ct val="115000"/>
                  </a:lnSpc>
                  <a:spcAft>
                    <a:spcPts val="0"/>
                  </a:spcAft>
                  <a:buSzPts val="1400"/>
                </a:pP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num>
                              <m:den>
                                <m:r>
                                  <a:rPr lang="kk-KZ" sz="3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  <m:sSup>
                                  <m:sSupPr>
                                    <m:ctrlPr>
                                      <a:rPr lang="ru-RU" sz="3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𝒄</m:t>
                                    </m:r>
                                  </m:e>
                                  <m:sup>
                                    <m:r>
                                      <a:rPr lang="kk-KZ" sz="3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kk-KZ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2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ru-RU" sz="3200" b="1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𝟕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ru-RU" sz="32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32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𝟕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kk-KZ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32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32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  <a:buSzPts val="1400"/>
                </a:pPr>
                <a:r>
                  <a:rPr lang="kk-KZ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914" y="2372162"/>
                <a:ext cx="9755807" cy="3371692"/>
              </a:xfrm>
              <a:prstGeom prst="rect">
                <a:avLst/>
              </a:prstGeom>
              <a:blipFill>
                <a:blip r:embed="rId2"/>
                <a:stretch>
                  <a:fillRect l="-16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929914" y="1595978"/>
            <a:ext cx="7439857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өрнектерді түрлендіріңіздер:</a:t>
            </a:r>
            <a:endParaRPr lang="ru-RU" sz="20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421255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15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864736" y="865143"/>
            <a:ext cx="5176982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көбейту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641272" y="858046"/>
                <a:ext cx="2648415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ru-RU" sz="28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272" y="858046"/>
                <a:ext cx="264841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30331" y="4869459"/>
            <a:ext cx="8374573" cy="9417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санның 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жұп дәрежесі – </a:t>
            </a:r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оң  сан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US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kk-KZ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  теріс санның  тақ дәрежесі –</a:t>
            </a:r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 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1516" y="1446148"/>
            <a:ext cx="3159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бөлу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650526" y="1481417"/>
                <a:ext cx="2665879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kk-KZ" sz="2800" b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28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526" y="1481417"/>
                <a:ext cx="266587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479765" y="1629667"/>
                <a:ext cx="17266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а</a:t>
                </a:r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≠</a:t>
                </a:r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0)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9765" y="1629667"/>
                <a:ext cx="1726691" cy="369332"/>
              </a:xfrm>
              <a:prstGeom prst="rect">
                <a:avLst/>
              </a:prstGeom>
              <a:blipFill>
                <a:blip r:embed="rId4"/>
                <a:stretch>
                  <a:fillRect t="-8197" r="-2120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32626" y="4321990"/>
                <a:ext cx="2648414" cy="47000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kk-KZ" sz="24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а</a:t>
                </a:r>
                <a14:m>
                  <m:oMath xmlns:m="http://schemas.openxmlformats.org/officeDocument/2006/math"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626" y="4321990"/>
                <a:ext cx="2648414" cy="470000"/>
              </a:xfrm>
              <a:prstGeom prst="rect">
                <a:avLst/>
              </a:prstGeom>
              <a:blipFill>
                <a:blip r:embed="rId5"/>
                <a:stretch>
                  <a:fillRect t="-6250" b="-26250"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321516" y="2178196"/>
            <a:ext cx="53687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дәрежеге  шығару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650526" y="2105763"/>
                <a:ext cx="2648583" cy="587853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𝒂𝒃</m:t>
                              </m:r>
                            </m:e>
                          </m:d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m:oMathPara>
                </a14:m>
                <a:endParaRPr lang="kk-KZ" sz="28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526" y="2105763"/>
                <a:ext cx="2648583" cy="5878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326333" y="2954606"/>
            <a:ext cx="48029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 дәрежеге шығару.</a:t>
            </a:r>
            <a:r>
              <a:rPr lang="en-US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641272" y="2789525"/>
                <a:ext cx="2639768" cy="809837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kk-KZ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kk-K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 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272" y="2789525"/>
                <a:ext cx="2639768" cy="8098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1321516" y="3733202"/>
            <a:ext cx="4807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Дәрежені дәрежеге шығару</a:t>
            </a:r>
            <a:r>
              <a:rPr lang="en-US" sz="2400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632626" y="3700740"/>
                <a:ext cx="2648414" cy="522791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kk-KZ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  <m:r>
                      <a:rPr lang="kk-K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kk-KZ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626" y="3700740"/>
                <a:ext cx="2648414" cy="5227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479765" y="3021744"/>
                <a:ext cx="8322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lang="kk-KZ" i="1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kk-KZ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9765" y="3021744"/>
                <a:ext cx="832279" cy="369332"/>
              </a:xfrm>
              <a:prstGeom prst="rect">
                <a:avLst/>
              </a:prstGeom>
              <a:blipFill>
                <a:blip r:embed="rId9"/>
                <a:stretch>
                  <a:fillRect l="-5839" t="-10000" r="-5839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2504137" y="261880"/>
            <a:ext cx="7101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</a:t>
            </a:r>
            <a:r>
              <a:rPr lang="kk-KZ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көрсеткішті дәреженің </a:t>
            </a:r>
            <a:r>
              <a:rPr lang="kk-KZ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қасиеттері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33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73867" y="2592738"/>
            <a:ext cx="97205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</a:t>
            </a: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көрсеткішті дәреженің қасиеттерін 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қолданып,  есептер шығардыңыздар.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22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8604" y="1472369"/>
            <a:ext cx="8079456" cy="3265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НАТУРАЛ КӨРСЕТКІШТІ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ДӘРЕЖЕ ЖӘНЕ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ОНЫҢ ҚАСИЕТТЕРІ</a:t>
            </a:r>
            <a:endParaRPr lang="kk-KZ" sz="9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3193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EE3018-0B57-4952-B3DE-C7964275655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r">
              <a:defRPr/>
            </a:pPr>
            <a:fld id="{B2904877-0764-4685-812F-22E789B10C2F}" type="slidenum">
              <a:rPr lang="en-US" b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pPr algn="r">
                <a:defRPr/>
              </a:pPr>
              <a:t>3</a:t>
            </a:fld>
            <a:endParaRPr lang="en-US" b="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2773" name="Title 14"/>
          <p:cNvSpPr>
            <a:spLocks noGrp="1"/>
          </p:cNvSpPr>
          <p:nvPr>
            <p:ph type="ctrTitle"/>
          </p:nvPr>
        </p:nvSpPr>
        <p:spPr>
          <a:xfrm>
            <a:off x="2143125" y="831671"/>
            <a:ext cx="6467475" cy="1158875"/>
          </a:xfrm>
        </p:spPr>
        <p:txBody>
          <a:bodyPr/>
          <a:lstStyle/>
          <a:p>
            <a:pPr eaLnBrk="1" hangingPunct="1"/>
            <a:r>
              <a:rPr lang="kk-KZ" altLang="ru-RU" sz="40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БҮГІНГІ САБАҚТА</a:t>
            </a:r>
            <a:r>
              <a:rPr lang="ru-RU" altLang="ru-RU" sz="40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altLang="ru-RU" sz="4000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17112" y="2253104"/>
            <a:ext cx="97205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</a:t>
            </a: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көрсеткішті дәреженің қасиеттерін 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қолданасыз;</a:t>
            </a:r>
          </a:p>
          <a:p>
            <a:endParaRPr lang="kk-KZ" sz="4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есептер шығарасыз.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951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3673" y="635077"/>
            <a:ext cx="456228" cy="365125"/>
          </a:xfrm>
        </p:spPr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825547" y="1217840"/>
            <a:ext cx="5176982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көбейту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602083" y="1210743"/>
                <a:ext cx="2648415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ru-RU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ru-RU" sz="28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2083" y="1210743"/>
                <a:ext cx="264841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291142" y="5222156"/>
            <a:ext cx="8374573" cy="9417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санның 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жұп дәрежесі – </a:t>
            </a:r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оң  сан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US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kk-KZ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  теріс санның  тақ дәрежесі –</a:t>
            </a:r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 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2327" y="1798845"/>
            <a:ext cx="3159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бөлу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611337" y="1834114"/>
                <a:ext cx="2665879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kk-KZ" sz="2800" b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28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337" y="1834114"/>
                <a:ext cx="266587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440576" y="1982364"/>
                <a:ext cx="17266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а</a:t>
                </a:r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≠</a:t>
                </a:r>
                <a:r>
                  <a:rPr lang="en-US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0)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0576" y="1982364"/>
                <a:ext cx="1726691" cy="369332"/>
              </a:xfrm>
              <a:prstGeom prst="rect">
                <a:avLst/>
              </a:prstGeom>
              <a:blipFill>
                <a:blip r:embed="rId4"/>
                <a:stretch>
                  <a:fillRect t="-8197" r="-17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593437" y="4674687"/>
                <a:ext cx="2648414" cy="47000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kk-KZ" sz="24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а</a:t>
                </a:r>
                <a14:m>
                  <m:oMath xmlns:m="http://schemas.openxmlformats.org/officeDocument/2006/math"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437" y="4674687"/>
                <a:ext cx="2648414" cy="470000"/>
              </a:xfrm>
              <a:prstGeom prst="rect">
                <a:avLst/>
              </a:prstGeom>
              <a:blipFill>
                <a:blip r:embed="rId5"/>
                <a:stretch>
                  <a:fillRect t="-6250" b="-26250"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282327" y="2530893"/>
            <a:ext cx="53687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дәрежеге  шығару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611337" y="2458460"/>
                <a:ext cx="2648583" cy="587853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𝒂𝒃</m:t>
                              </m:r>
                            </m:e>
                          </m:d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m:oMathPara>
                </a14:m>
                <a:endParaRPr lang="kk-KZ" sz="28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337" y="2458460"/>
                <a:ext cx="2648583" cy="5878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287144" y="3307303"/>
            <a:ext cx="48029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 дәрежеге шығару.</a:t>
            </a:r>
            <a:r>
              <a:rPr lang="en-US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602083" y="3142222"/>
                <a:ext cx="2639768" cy="809837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kk-KZ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kk-K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 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2083" y="3142222"/>
                <a:ext cx="2639768" cy="8098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1282327" y="4085899"/>
            <a:ext cx="4807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Дәрежені дәрежеге шығару</a:t>
            </a:r>
            <a:r>
              <a:rPr lang="en-US" sz="2400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593437" y="4053437"/>
                <a:ext cx="2648414" cy="522791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kk-KZ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  <m:r>
                      <a:rPr lang="kk-K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kk-KZ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437" y="4053437"/>
                <a:ext cx="2648414" cy="5227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440576" y="3374441"/>
                <a:ext cx="8322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lang="kk-KZ" i="1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kk-KZ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0576" y="3374441"/>
                <a:ext cx="832279" cy="369332"/>
              </a:xfrm>
              <a:prstGeom prst="rect">
                <a:avLst/>
              </a:prstGeom>
              <a:blipFill>
                <a:blip r:embed="rId9"/>
                <a:stretch>
                  <a:fillRect l="-6618" t="-10000" r="-5882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1067222" y="456431"/>
            <a:ext cx="9395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</a:t>
            </a:r>
            <a:r>
              <a:rPr lang="kk-KZ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көрсеткішті дәреженің </a:t>
            </a: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қасиеттері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86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09481" y="1779201"/>
                <a:ext cx="7607502" cy="3143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9715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  </m:t>
                        </m:r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𝐫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𝐫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𝐫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𝐫</m:t>
                        </m:r>
                      </m:e>
                      <m:sup>
                        <m:r>
                          <a:rPr lang="en-US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p>
                    </m:sSup>
                    <m:r>
                      <a:rPr lang="kk-KZ" sz="32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kk-KZ" sz="32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71550" indent="-514350">
                  <a:lnSpc>
                    <a:spcPct val="200000"/>
                  </a:lnSpc>
                  <a:buAutoNum type="arabicParenR"/>
                </a:pPr>
                <a:r>
                  <a:rPr lang="en-US" sz="32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𝐩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𝐩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e>
                      <m:sup>
                        <m:r>
                          <a:rPr lang="kk-KZ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e>
                      <m:sup>
                        <m:r>
                          <a:rPr lang="ru-RU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p>
                    </m:sSup>
                    <m:r>
                      <a:rPr lang="en-US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e>
                      <m:sup>
                        <m:r>
                          <a:rPr lang="ru-RU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p>
                    </m:sSup>
                    <m:r>
                      <a:rPr lang="en-US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kk-KZ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ru-RU" sz="32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e>
                      <m:sup>
                        <m:r>
                          <a:rPr lang="kk-KZ" sz="32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</a:t>
                </a:r>
              </a:p>
              <a:p>
                <a:pPr marL="971550" indent="-514350">
                  <a:lnSpc>
                    <a:spcPct val="200000"/>
                  </a:lnSpc>
                  <a:buAutoNum type="arabicParenR"/>
                </a:pPr>
                <a:r>
                  <a:rPr lang="ru-RU" sz="32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</m:oMath>
                </a14:m>
                <a:endParaRPr lang="ru-RU" sz="32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481" y="1779201"/>
                <a:ext cx="7607502" cy="3143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5695406" y="5133889"/>
            <a:ext cx="5150197" cy="941796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санның ЖҰП </a:t>
            </a:r>
            <a:r>
              <a:rPr lang="kk-KZ" sz="16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 – </a:t>
            </a: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ОҢ  </a:t>
            </a:r>
            <a:r>
              <a:rPr lang="kk-KZ" sz="16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</a:t>
            </a: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endParaRPr lang="kk-KZ" sz="1600" b="1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  теріс санның  </a:t>
            </a: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 </a:t>
            </a:r>
            <a:r>
              <a:rPr lang="kk-KZ" sz="16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 </a:t>
            </a: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ТЕРІС  </a:t>
            </a:r>
            <a:r>
              <a:rPr lang="kk-KZ" sz="16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 болады</a:t>
            </a:r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1600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118028" y="5312399"/>
                <a:ext cx="3078529" cy="584775"/>
              </a:xfrm>
              <a:prstGeom prst="rect">
                <a:avLst/>
              </a:prstGeom>
              <a:ln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ru-RU" sz="3200" b="1" i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3200" b="1" i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ru-RU" sz="3200" b="1" i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028" y="5312399"/>
                <a:ext cx="307852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766169" y="1304611"/>
            <a:ext cx="7088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 түрінде 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жазыңыздар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4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463040" y="1756941"/>
                <a:ext cx="8020595" cy="3635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𝟐𝟓</m:t>
                    </m:r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𝟔𝟒</m:t>
                    </m:r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𝟖𝟏</m:t>
                    </m:r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𝟏𝟐𝟓</m:t>
                        </m:r>
                      </m:num>
                      <m:den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e>
                              <m:sup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</m:e>
                              <m:sup>
                                <m:r>
                                  <a:rPr lang="ru-RU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𝟔𝟒</m:t>
                            </m:r>
                          </m:num>
                          <m:den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𝟑𝟒𝟑</m:t>
                            </m:r>
                          </m:den>
                        </m:f>
                      </m:e>
                    </m:d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𝟔𝟒</m:t>
                        </m:r>
                      </m:num>
                      <m:den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𝟑𝟒𝟑</m:t>
                        </m:r>
                      </m:den>
                    </m:f>
                  </m:oMath>
                </a14:m>
                <a:endParaRPr lang="ru-RU" sz="2800" b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040" y="1756941"/>
                <a:ext cx="8020595" cy="36359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051843" y="1892204"/>
            <a:ext cx="4489133" cy="913135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16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санның ЖҰП </a:t>
            </a:r>
            <a:r>
              <a:rPr lang="kk-KZ" sz="16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 </a:t>
            </a:r>
            <a:r>
              <a:rPr lang="kk-KZ" sz="16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ОҢ  сан,</a:t>
            </a:r>
            <a:r>
              <a:rPr lang="ru-RU" sz="16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6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  </a:t>
            </a:r>
            <a:r>
              <a:rPr lang="kk-KZ" sz="16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санның  </a:t>
            </a:r>
            <a:r>
              <a:rPr lang="kk-KZ" sz="16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 дәрежесі    ТЕРІС  </a:t>
            </a:r>
            <a:r>
              <a:rPr lang="kk-KZ" sz="16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 болады</a:t>
            </a:r>
            <a:r>
              <a:rPr lang="kk-KZ" sz="16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16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0809" y="1110610"/>
            <a:ext cx="27045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ЕСЕПТЕҢІЗДЕР:</a:t>
            </a:r>
            <a:endParaRPr lang="ru-RU" sz="2400" dirty="0">
              <a:solidFill>
                <a:srgbClr val="5935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056322" y="2988883"/>
                <a:ext cx="2639768" cy="809837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kk-KZ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kk-K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 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322" y="2988883"/>
                <a:ext cx="2639768" cy="809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9894815" y="3209135"/>
                <a:ext cx="8322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lang="kk-KZ" i="1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kk-KZ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4815" y="3209135"/>
                <a:ext cx="832279" cy="369332"/>
              </a:xfrm>
              <a:prstGeom prst="rect">
                <a:avLst/>
              </a:prstGeom>
              <a:blipFill>
                <a:blip r:embed="rId5"/>
                <a:stretch>
                  <a:fillRect l="-5839" t="-8197" r="-583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507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31040" y="282380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541418" y="1466962"/>
                <a:ext cx="7262948" cy="4807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ru-RU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ru-RU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ru-RU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ru-RU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ru-RU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ru-RU" sz="28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d>
                      <m:d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</m:e>
                    </m:d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𝐱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𝐱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u-RU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𝐱</m:t>
                            </m:r>
                          </m:e>
                        </m:d>
                      </m:e>
                      <m:sup>
                        <m:r>
                          <a:rPr lang="ru-RU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𝐲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𝐲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𝐲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28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kk-KZ" sz="2800" b="1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28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kk-KZ" sz="2800" b="1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sup>
                        </m:sSup>
                      </m:den>
                    </m:f>
                    <m:r>
                      <a:rPr lang="en-US" sz="2800" b="1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418" y="1466962"/>
                <a:ext cx="7262948" cy="4807342"/>
              </a:xfrm>
              <a:prstGeom prst="rect">
                <a:avLst/>
              </a:prstGeom>
              <a:blipFill>
                <a:blip r:embed="rId2"/>
                <a:stretch>
                  <a:fillRect l="-1763" t="-1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943519" y="928711"/>
            <a:ext cx="6505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өліндіні дәреже түріне </a:t>
            </a:r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келтіріңіздер 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890409" y="1858653"/>
                <a:ext cx="2665879" cy="523220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2800" b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kk-KZ" sz="2800" b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280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0409" y="1858653"/>
                <a:ext cx="266587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730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01460" y="1261840"/>
            <a:ext cx="75376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ДӘРЕЖЕГЕ ШЫҒАРЫҢЫЗДАР: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188070" y="1658669"/>
                <a:ext cx="9252745" cy="39706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lvl="0" indent="-457200" algn="just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  <a:tabLst>
                    <a:tab pos="630555" algn="l"/>
                  </a:tabLst>
                </a:pP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</m:d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lvl="0" indent="-457200" algn="just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  <a:tabLst>
                    <a:tab pos="630555" algn="l"/>
                  </a:tabLst>
                </a:pP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</m:d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𝟏𝟎𝟎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lvl="0" indent="-457200" algn="just">
                  <a:lnSpc>
                    <a:spcPct val="200000"/>
                  </a:lnSpc>
                  <a:spcAft>
                    <a:spcPts val="0"/>
                  </a:spcAft>
                  <a:buFont typeface="+mj-lt"/>
                  <a:buAutoNum type="arabicParenR"/>
                  <a:tabLst>
                    <a:tab pos="630555" algn="l"/>
                  </a:tabLst>
                </a:pP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𝐱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𝐲</m:t>
                            </m:r>
                          </m:e>
                        </m:d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kk-KZ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(−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kk-KZ" sz="3200" b="1" i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𝐲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ru-RU" sz="32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AE" sz="3200" b="1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𝟏𝟔𝐚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𝐲</m:t>
                        </m:r>
                      </m:e>
                      <m:sup>
                        <m:r>
                          <a:rPr lang="kk-KZ" sz="32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70" y="1658669"/>
                <a:ext cx="9252745" cy="3970639"/>
              </a:xfrm>
              <a:prstGeom prst="rect">
                <a:avLst/>
              </a:prstGeom>
              <a:blipFill>
                <a:blip r:embed="rId2"/>
                <a:stretch>
                  <a:fillRect l="-17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784050" y="1788341"/>
                <a:ext cx="3686712" cy="658642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rgbClr val="593593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200" b="1" i="1">
                                  <a:solidFill>
                                    <a:srgbClr val="593593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𝒂𝒃</m:t>
                              </m:r>
                            </m:e>
                          </m:d>
                        </m:e>
                        <m:sup>
                          <m:r>
                            <a:rPr lang="kk-KZ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3200" b="1" i="1">
                          <a:solidFill>
                            <a:srgbClr val="593593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sSup>
                        <m:sSupPr>
                          <m:ctrlPr>
                            <a:rPr lang="ru-RU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593593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3200" b="1">
                          <a:solidFill>
                            <a:srgbClr val="593593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m:oMathPara>
                </a14:m>
                <a:endParaRPr lang="kk-KZ" sz="3200" b="1" i="1" dirty="0">
                  <a:solidFill>
                    <a:srgbClr val="593593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4050" y="1788341"/>
                <a:ext cx="3686712" cy="658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20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355550" y="486539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78741" y="1321511"/>
            <a:ext cx="6957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  ДӘРЕЖЕГЕ ШЫҒАРЫҢЫЗДАР:</a:t>
            </a:r>
            <a:endParaRPr lang="ru-RU" sz="24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81269" y="1992248"/>
                <a:ext cx="2197954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2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p>
                              <m:r>
                                <a:rPr lang="ru-RU" sz="3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ru-RU" sz="3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269" y="1992248"/>
                <a:ext cx="2197954" cy="10804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44098" y="4722148"/>
                <a:ext cx="3690626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num>
                                <m:den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27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ru-RU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098" y="4722148"/>
                <a:ext cx="3690626" cy="1145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344098" y="3305926"/>
                <a:ext cx="2759986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49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098" y="3305926"/>
                <a:ext cx="2759986" cy="1145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5"/>
          <a:srcRect r="55661"/>
          <a:stretch/>
        </p:blipFill>
        <p:spPr>
          <a:xfrm>
            <a:off x="6509524" y="3322958"/>
            <a:ext cx="3104739" cy="25035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096327" y="2053828"/>
                <a:ext cx="2639768" cy="809837"/>
              </a:xfrm>
              <a:prstGeom prst="rect">
                <a:avLst/>
              </a:prstGeom>
              <a:ln w="1905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kk-KZ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kk-K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  <m:r>
                        <a:rPr lang="kk-K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 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327" y="2053828"/>
                <a:ext cx="2639768" cy="8098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934820" y="2286047"/>
                <a:ext cx="8322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lang="kk-KZ" i="1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kk-KZ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4820" y="2286047"/>
                <a:ext cx="832279" cy="369332"/>
              </a:xfrm>
              <a:prstGeom prst="rect">
                <a:avLst/>
              </a:prstGeom>
              <a:blipFill>
                <a:blip r:embed="rId8"/>
                <a:stretch>
                  <a:fillRect l="-6618" t="-8197" r="-5882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78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6467</TotalTime>
  <Words>242</Words>
  <Application>Microsoft Office PowerPoint</Application>
  <PresentationFormat>Широкоэкранный</PresentationFormat>
  <Paragraphs>129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PT Sans Caption</vt:lpstr>
      <vt:lpstr>Roboto Condensed</vt:lpstr>
      <vt:lpstr>Source Sans Pro</vt:lpstr>
      <vt:lpstr>Tahoma</vt:lpstr>
      <vt:lpstr>Times New Roman</vt:lpstr>
      <vt:lpstr>Office Theme</vt:lpstr>
      <vt:lpstr>Презентация PowerPoint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494</cp:revision>
  <dcterms:created xsi:type="dcterms:W3CDTF">2017-01-10T11:09:36Z</dcterms:created>
  <dcterms:modified xsi:type="dcterms:W3CDTF">2024-08-13T06:27:46Z</dcterms:modified>
</cp:coreProperties>
</file>