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8" r:id="rId2"/>
    <p:sldId id="282" r:id="rId3"/>
    <p:sldId id="292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5" r:id="rId13"/>
    <p:sldId id="306" r:id="rId14"/>
    <p:sldId id="281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5C1EF-952E-48EA-8E88-FADF84220C6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491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xmlns="" id="{1C722AC7-0D64-4755-AACF-00AFC415AD9F}"/>
              </a:ext>
            </a:extLst>
          </p:cNvPr>
          <p:cNvSpPr/>
          <p:nvPr userDrawn="1"/>
        </p:nvSpPr>
        <p:spPr>
          <a:xfrm>
            <a:off x="11242378" y="301223"/>
            <a:ext cx="595333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0F40FC8D-95A0-409C-96F1-E86AAEC8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2" y="282380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xmlns="" id="{7531F00D-DED3-4D28-99E3-79AA7D6756D0}"/>
              </a:ext>
            </a:extLst>
          </p:cNvPr>
          <p:cNvSpPr/>
          <p:nvPr/>
        </p:nvSpPr>
        <p:spPr>
          <a:xfrm>
            <a:off x="353357" y="301223"/>
            <a:ext cx="1178719" cy="3274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b="1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pic>
        <p:nvPicPr>
          <p:cNvPr id="8" name="Picture 2" descr="D:\KHABAR\ОНЛАЙН школа\LOGOMON\tvKAZ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671" y="375470"/>
            <a:ext cx="974089" cy="178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2026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11435" y="4103731"/>
            <a:ext cx="28705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тоқсан</a:t>
            </a:r>
            <a:endParaRPr lang="ru-RU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454728" y="0"/>
            <a:ext cx="0" cy="0"/>
          </a:xfrm>
        </p:spPr>
        <p:txBody>
          <a:bodyPr/>
          <a:lstStyle/>
          <a:p>
            <a:r>
              <a:rPr lang="kk-KZ" dirty="0" smtClean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848701" y="1529363"/>
                <a:ext cx="10650572" cy="49539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Кез </a:t>
                </a:r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келген   а және b (b</a:t>
                </a:r>
                <a14:m>
                  <m:oMath xmlns:m="http://schemas.openxmlformats.org/officeDocument/2006/math">
                    <m:r>
                      <a:rPr lang="kk-KZ" sz="28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≠</m:t>
                    </m:r>
                    <m:r>
                      <a:rPr lang="kk-KZ" sz="28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 сан</a:t>
                </a:r>
                <a:r>
                  <a:rPr lang="ru-RU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дары   мен </a:t>
                </a:r>
                <a:r>
                  <a:rPr lang="ru-RU" sz="2800" b="1" dirty="0" err="1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кез-келген</a:t>
                </a:r>
                <a:r>
                  <a:rPr lang="ru-RU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натурал 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n</a:t>
                </a:r>
                <a:r>
                  <a:rPr lang="ru-RU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саны </a:t>
                </a:r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үшін</a:t>
                </a: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kk-KZ" sz="4800" b="1" dirty="0" smtClean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48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b="1" i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𝐚</m:t>
                                </m:r>
                              </m:num>
                              <m:den>
                                <m:r>
                                  <a:rPr lang="kk-KZ" sz="4800" b="1" i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𝐛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kk-KZ" sz="48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𝐧</m:t>
                        </m:r>
                      </m:sup>
                    </m:sSup>
                    <m:r>
                      <a:rPr lang="kk-KZ" sz="4800" b="1" i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4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kk-KZ" sz="4800" b="1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kk-KZ" sz="4800" b="1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𝐧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kk-KZ" sz="4800" b="1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𝐛</m:t>
                            </m:r>
                          </m:e>
                          <m:sup>
                            <m:r>
                              <a:rPr lang="kk-KZ" sz="4800" b="1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𝐧</m:t>
                            </m:r>
                            <m:r>
                              <a:rPr lang="en-US" sz="4800" b="1" i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  </m:t>
                            </m:r>
                          </m:sup>
                        </m:sSup>
                        <m:r>
                          <a:rPr lang="en-US" sz="48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den>
                    </m:f>
                    <m:r>
                      <a:rPr lang="en-US" sz="4800" b="1" i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 </m:t>
                    </m:r>
                  </m:oMath>
                </a14:m>
                <a:endParaRPr lang="kk-KZ" sz="48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теңдігі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орындалады.</a:t>
                </a:r>
              </a:p>
              <a:p>
                <a:pPr algn="just">
                  <a:spcAft>
                    <a:spcPts val="0"/>
                  </a:spcAft>
                </a:pP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Бөлшекті </a:t>
                </a:r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дәрежеге шығарғанда,  оның алымын да, бөлімін де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жеке-жеке  </a:t>
                </a:r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сол дәрежеге шығарамыз.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</a:t>
                </a:r>
                <a:endParaRPr lang="kk-KZ" sz="2800" b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		Мысалы</a:t>
                </a:r>
                <a:r>
                  <a:rPr lang="ru-RU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 </a:t>
                </a:r>
                <a:r>
                  <a:rPr lang="ru-RU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36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ru-RU" sz="3600" b="1" i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num>
                              <m:den>
                                <m:r>
                                  <a:rPr lang="kk-KZ" sz="3600" b="1" i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kk-KZ" sz="36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kk-KZ" sz="36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36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kk-KZ" sz="3600" b="1" i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e>
                            </m:d>
                          </m:e>
                          <m:sup>
                            <m:r>
                              <a:rPr lang="kk-KZ" sz="36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ru-RU" sz="36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kk-KZ" sz="3600" b="1" i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e>
                            </m:d>
                          </m:e>
                          <m:sup>
                            <m:r>
                              <a:rPr lang="kk-KZ" sz="36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kk-KZ" sz="36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kk-KZ" sz="36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num>
                      <m:den>
                        <m:r>
                          <a:rPr lang="kk-KZ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kk-KZ" sz="36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.</a:t>
                </a:r>
                <a:endParaRPr lang="ru-RU" sz="3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701" y="1529363"/>
                <a:ext cx="10650572" cy="4953985"/>
              </a:xfrm>
              <a:prstGeom prst="rect">
                <a:avLst/>
              </a:prstGeom>
              <a:blipFill>
                <a:blip r:embed="rId2"/>
                <a:stretch>
                  <a:fillRect l="-1145" t="-1107" r="-12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2234155" y="605863"/>
            <a:ext cx="6705041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kk-KZ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БӨЛШЕКТІ ДӘРЕЖЕГЕ ШЫҒАРУ </a:t>
            </a:r>
            <a:endParaRPr lang="kk-KZ" sz="2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984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 smtClean="0"/>
              <a:t>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79138" y="1636086"/>
                <a:ext cx="10817117" cy="47757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Кез </a:t>
                </a:r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келген а саны мен кез келген m және n сандары  үшін</a:t>
                </a:r>
                <a:endParaRPr lang="ru-RU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ctr">
                  <a:lnSpc>
                    <a:spcPct val="115000"/>
                  </a:lnSpc>
                  <a:spcAft>
                    <a:spcPts val="60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8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48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4800" b="1" i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𝐚</m:t>
                                </m:r>
                              </m:e>
                              <m:sup>
                                <m:r>
                                  <a:rPr lang="kk-KZ" sz="4800" b="1" i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𝐦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48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𝐧</m:t>
                        </m:r>
                      </m:sup>
                    </m:sSup>
                    <m:r>
                      <a:rPr lang="kk-KZ" sz="4800" b="1" i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4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48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e>
                      <m:sup>
                        <m:r>
                          <a:rPr lang="kk-KZ" sz="48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𝐦</m:t>
                        </m:r>
                        <m:r>
                          <a:rPr lang="kk-KZ" sz="48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48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𝐧</m:t>
                        </m:r>
                      </m:sup>
                    </m:sSup>
                  </m:oMath>
                </a14:m>
                <a:r>
                  <a:rPr lang="kk-KZ" sz="4800" b="1" dirty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</a:p>
              <a:p>
                <a:pPr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теңдігі орындалады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</a:p>
              <a:p>
                <a:pPr>
                  <a:lnSpc>
                    <a:spcPct val="115000"/>
                  </a:lnSpc>
                  <a:spcAft>
                    <a:spcPts val="600"/>
                  </a:spcAft>
                </a:pPr>
                <a:endParaRPr lang="kk-KZ" sz="10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Дәрежені </a:t>
                </a:r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дәрежеге шығарғанда, негізін өзгертпей дәреже көрсеткіштерін өзара көбейтеміз.</a:t>
                </a:r>
                <a:endParaRPr lang="ru-RU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449580" indent="449580"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Мысалы</a:t>
                </a:r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: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2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32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200" b="1" i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𝐦</m:t>
                                </m:r>
                              </m:e>
                              <m:sup>
                                <m:r>
                                  <a:rPr lang="kk-KZ" sz="3200" b="1" i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𝟕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kk-KZ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𝐦</m:t>
                        </m:r>
                      </m:e>
                      <m:sup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𝟕</m:t>
                        </m:r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ru-RU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𝐦</m:t>
                        </m:r>
                      </m:e>
                      <m:sup>
                        <m:r>
                          <a:rPr lang="ru-RU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𝟐𝟏</m:t>
                        </m:r>
                      </m:sup>
                    </m:sSup>
                  </m:oMath>
                </a14:m>
                <a:endParaRPr lang="ru-RU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138" y="1636086"/>
                <a:ext cx="10817117" cy="4775795"/>
              </a:xfrm>
              <a:prstGeom prst="rect">
                <a:avLst/>
              </a:prstGeom>
              <a:blipFill>
                <a:blip r:embed="rId2"/>
                <a:stretch>
                  <a:fillRect l="-1184" t="-10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1984483" y="733590"/>
            <a:ext cx="7564250" cy="6013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kk-KZ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ДӘРЕЖЕНІ ДӘРЕЖЕГЕ </a:t>
            </a:r>
            <a:r>
              <a:rPr lang="kk-KZ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ШЫҒАРУ </a:t>
            </a:r>
          </a:p>
        </p:txBody>
      </p:sp>
    </p:spTree>
    <p:extLst>
      <p:ext uri="{BB962C8B-B14F-4D97-AF65-F5344CB8AC3E}">
        <p14:creationId xmlns:p14="http://schemas.microsoft.com/office/powerpoint/2010/main" val="307757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 smtClean="0"/>
              <a:t>.</a:t>
            </a:r>
            <a:endParaRPr lang="en-US" dirty="0"/>
          </a:p>
        </p:txBody>
      </p:sp>
      <p:sp>
        <p:nvSpPr>
          <p:cNvPr id="6" name="Объект 4"/>
          <p:cNvSpPr txBox="1">
            <a:spLocks/>
          </p:cNvSpPr>
          <p:nvPr/>
        </p:nvSpPr>
        <p:spPr>
          <a:xfrm>
            <a:off x="815638" y="1475982"/>
            <a:ext cx="10326254" cy="6925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kk-KZ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Көбейтіндіні дәреже түрінде жазыңыздар:</a:t>
            </a:r>
            <a:endParaRPr 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>
              <a:lnSpc>
                <a:spcPct val="170000"/>
              </a:lnSpc>
            </a:pPr>
            <a:endParaRPr lang="ru-RU" b="1" dirty="0">
              <a:solidFill>
                <a:schemeClr val="tx1">
                  <a:lumMod val="85000"/>
                  <a:lumOff val="1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12413" y="615630"/>
            <a:ext cx="29177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/>
          <a:srcRect b="23913"/>
          <a:stretch/>
        </p:blipFill>
        <p:spPr>
          <a:xfrm>
            <a:off x="995746" y="2168568"/>
            <a:ext cx="10351121" cy="3858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13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188658" y="1612760"/>
                <a:ext cx="9731555" cy="37869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Негізі а болатындай   дәрежеге  шығарыңыз:</a:t>
                </a:r>
                <a:endParaRPr lang="ru-RU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ru-RU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36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kk-KZ" sz="36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𝒂</m:t>
                                </m:r>
                              </m:e>
                              <m:sup>
                                <m:r>
                                  <a:rPr lang="kk-KZ" sz="3600" b="1" i="1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sup>
                            </m:sSup>
                          </m:e>
                        </m:d>
                      </m:e>
                      <m:sup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r>
                      <a:rPr lang="kk-KZ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𝒂</m:t>
                    </m:r>
                    <m:r>
                      <a:rPr lang="kk-KZ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kk-KZ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kk-KZ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sup>
                    </m:sSup>
                    <m:r>
                      <a:rPr lang="kk-KZ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kk-KZ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RU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kk-KZ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kk-KZ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ru-RU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ru-RU" sz="36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kk-KZ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p>
                        </m:sSup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sup>
                    </m:sSup>
                  </m:oMath>
                </a14:m>
                <a:endParaRPr lang="ru-RU" sz="2800" b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endParaRPr lang="ru-RU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2. Көбейтіндіні  дәреже  түріне  келтіріңіз:</a:t>
                </a:r>
              </a:p>
              <a:p>
                <a:pPr>
                  <a:lnSpc>
                    <a:spcPct val="150000"/>
                  </a:lnSpc>
                </a:pPr>
                <a:r>
                  <a:rPr lang="kk-KZ" sz="36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            </m:t>
                    </m:r>
                    <m:r>
                      <a:rPr lang="kk-KZ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𝟖𝟏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а</m:t>
                        </m:r>
                      </m:e>
                      <m:sup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  <m:r>
                      <a:rPr lang="kk-KZ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RU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600" b="1" i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e>
                          <m:sup>
                            <m:r>
                              <a:rPr lang="kk-KZ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sup>
                        </m:sSup>
                        <m:r>
                          <a:rPr lang="kk-KZ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а</m:t>
                        </m:r>
                      </m:e>
                      <m:sup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  <m:r>
                      <a:rPr lang="ru-RU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kk-KZ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kk-KZ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𝒂𝒃</m:t>
                            </m:r>
                          </m:e>
                        </m:d>
                      </m:e>
                      <m:sup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endParaRPr lang="ru-RU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8658" y="1612760"/>
                <a:ext cx="9731555" cy="3786934"/>
              </a:xfrm>
              <a:prstGeom prst="rect">
                <a:avLst/>
              </a:prstGeom>
              <a:blipFill>
                <a:blip r:embed="rId2"/>
                <a:stretch>
                  <a:fillRect l="-13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Прямоугольник 6"/>
          <p:cNvSpPr/>
          <p:nvPr/>
        </p:nvSpPr>
        <p:spPr>
          <a:xfrm>
            <a:off x="4106626" y="658907"/>
            <a:ext cx="38956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ТАПСЫРМАЛАР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657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1607126" y="2774822"/>
            <a:ext cx="909728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189" indent="-457189">
              <a:buFont typeface="Arial" panose="020B0604020202020204" pitchFamily="34" charset="0"/>
              <a:buChar char="•"/>
            </a:pPr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натурал көрсеткішті дәреже анықтамасын және оның қасиеттерін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меңгердіңіздер</a:t>
            </a:r>
            <a:endParaRPr lang="en-ID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2341417" y="1358866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73273" y="1448732"/>
            <a:ext cx="7665880" cy="32657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4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НАТУРАЛ </a:t>
            </a:r>
          </a:p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4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КӨРСЕТКІШТІ ДӘРЕЖЕ</a:t>
            </a:r>
          </a:p>
          <a:p>
            <a:pPr algn="ctr">
              <a:lnSpc>
                <a:spcPct val="150000"/>
              </a:lnSpc>
              <a:buClr>
                <a:schemeClr val="dk1"/>
              </a:buClr>
              <a:buSzPts val="1100"/>
            </a:pPr>
            <a:r>
              <a:rPr lang="kk-KZ" sz="4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ЖӘНЕ ОНЫҢ ҚАСИЕТІ</a:t>
            </a:r>
            <a:endParaRPr lang="kk-KZ" sz="4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PT Sans Caption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1136073" y="1467544"/>
            <a:ext cx="58050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1607128" y="2555640"/>
            <a:ext cx="953192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indent="-457189">
              <a:buFont typeface="Arial" panose="020B0604020202020204" pitchFamily="34" charset="0"/>
              <a:buChar char="•"/>
            </a:pPr>
            <a:r>
              <a:rPr lang="kk-KZ" sz="4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натурал көрсеткішті дәреже анықтамасын және оның </a:t>
            </a:r>
            <a:r>
              <a:rPr lang="kk-KZ" sz="4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қасиеттерін меңгересіздер</a:t>
            </a:r>
            <a:endParaRPr lang="en-ID" sz="4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Slide Number Placeholder 250">
            <a:extLst>
              <a:ext uri="{FF2B5EF4-FFF2-40B4-BE49-F238E27FC236}">
                <a16:creationId xmlns:a16="http://schemas.microsoft.com/office/drawing/2014/main" xmlns="" id="{0BF7F422-26CB-4F2E-8619-737F418E9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46001" y="1233988"/>
                <a:ext cx="11223089" cy="53972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algn="just">
                  <a:spcAft>
                    <a:spcPts val="0"/>
                  </a:spcAft>
                </a:pPr>
                <a:r>
                  <a:rPr lang="kk-KZ" sz="3200" b="1" dirty="0" smtClean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Анықтама</a:t>
                </a:r>
                <a:r>
                  <a:rPr lang="kk-KZ" sz="3200" b="1" dirty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  <a:r>
                  <a:rPr lang="kk-KZ" sz="32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Егер а – кез келген сан, </a:t>
                </a:r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ал n – бірден үлкен немесе бірге тең натурал сан болса, онда а санының n рет көбейтіндісі а санының n-ші дәрежесі деп аталады.   </a:t>
                </a:r>
                <a:endParaRPr lang="en-US" sz="32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32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      					 </a:t>
                </a:r>
                <a:endParaRPr lang="kk-KZ" sz="3200" b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kk-KZ" sz="32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				мұнда  </a:t>
                </a:r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n&gt;1</a:t>
                </a:r>
                <a:r>
                  <a:rPr lang="kk-KZ" sz="32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 </a:t>
                </a:r>
                <a:endParaRPr lang="kk-KZ" sz="32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en-US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r>
                  <a:rPr lang="kk-KZ" sz="32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</a:p>
              <a:p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</a:t>
                </a:r>
                <a:endParaRPr lang="kk-KZ" sz="1600" b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r>
                  <a:rPr lang="kk-KZ" sz="32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   </a:t>
                </a:r>
                <a:r>
                  <a:rPr lang="kk-KZ" sz="3600" b="1" dirty="0" smtClean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</a:t>
                </a:r>
                <a:r>
                  <a:rPr lang="kk-KZ" sz="3600" b="1" baseline="30000" dirty="0" smtClean="0">
                    <a:solidFill>
                      <a:srgbClr val="FF000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n</a:t>
                </a:r>
                <a:r>
                  <a:rPr lang="en-US" sz="3200" b="1" baseline="300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мұндағы а санын – </a:t>
                </a:r>
                <a:r>
                  <a:rPr lang="kk-KZ" sz="2800" b="1" u="sng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негізі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деп, </a:t>
                </a:r>
              </a:p>
              <a:p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n </a:t>
                </a:r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натурал саны – </a:t>
                </a:r>
                <a:r>
                  <a:rPr lang="kk-KZ" sz="2800" b="1" u="sng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дәреже көрсеткіші</a:t>
                </a:r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деп  </a:t>
                </a: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аталады.</a:t>
                </a:r>
                <a:endParaRPr lang="en-US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r>
                  <a:rPr lang="en-US" sz="32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	</a:t>
                </a:r>
                <a:endParaRPr lang="kk-KZ" sz="3200" b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spcAft>
                    <a:spcPts val="0"/>
                  </a:spcAft>
                </a:pPr>
                <a:r>
                  <a:rPr lang="kk-KZ" sz="3200" b="1" baseline="300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Мысалы: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AE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𝟒</m:t>
                        </m:r>
                      </m:e>
                      <m:sup>
                        <m: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en-US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kk-KZ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kk-KZ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kk-KZ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kk-KZ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𝟒</m:t>
                    </m:r>
                    <m:r>
                      <a:rPr lang="kk-KZ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𝟔𝟒</m:t>
                    </m:r>
                  </m:oMath>
                </a14:m>
                <a:r>
                  <a:rPr lang="kk-KZ" sz="32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;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AE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(−</m:t>
                        </m:r>
                        <m: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e>
                      <m:sup>
                        <m:r>
                          <a:rPr lang="kk-KZ" sz="32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en-US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(−</m:t>
                    </m:r>
                    <m:r>
                      <a:rPr lang="en-US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)∙</m:t>
                    </m:r>
                    <m:d>
                      <m:dPr>
                        <m:ctrlPr>
                          <a:rPr lang="ru-RU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kk-KZ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</m:d>
                    <m:r>
                      <a:rPr lang="kk-KZ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d>
                      <m:dPr>
                        <m:ctrlPr>
                          <a:rPr lang="kk-KZ" sz="32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kk-KZ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kk-KZ" sz="32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</m:d>
                    <m:r>
                      <a:rPr lang="kk-KZ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32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=</a:t>
                </a:r>
                <a14:m>
                  <m:oMath xmlns:m="http://schemas.openxmlformats.org/officeDocument/2006/math">
                    <m:r>
                      <a:rPr lang="kk-KZ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−</m:t>
                    </m:r>
                    <m:r>
                      <a:rPr lang="kk-KZ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𝟖</m:t>
                    </m:r>
                    <m:r>
                      <a:rPr lang="kk-KZ" sz="32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ru-RU" sz="3200" b="1" dirty="0">
                  <a:solidFill>
                    <a:schemeClr val="tx1">
                      <a:lumMod val="50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001" y="1233988"/>
                <a:ext cx="11223089" cy="5397247"/>
              </a:xfrm>
              <a:prstGeom prst="rect">
                <a:avLst/>
              </a:prstGeom>
              <a:blipFill>
                <a:blip r:embed="rId2"/>
                <a:stretch>
                  <a:fillRect l="-1412" t="-1467" r="-1086" b="-25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Прямоугольник 5"/>
          <p:cNvSpPr/>
          <p:nvPr/>
        </p:nvSpPr>
        <p:spPr>
          <a:xfrm>
            <a:off x="2573556" y="443471"/>
            <a:ext cx="76434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НАТУРАЛ  КӨРСЕТКІШТІ  ДӘРЕЖЕ 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grayscl/>
          </a:blip>
          <a:stretch>
            <a:fillRect/>
          </a:stretch>
        </p:blipFill>
        <p:spPr>
          <a:xfrm>
            <a:off x="2205946" y="2996246"/>
            <a:ext cx="4471946" cy="136269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446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 smtClean="0"/>
              <a:t>.</a:t>
            </a:r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7953" y="1703752"/>
            <a:ext cx="10699756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kk-KZ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ДӘРЕЖЕЛЕРДІ  КӨБЕЙТУ</a:t>
            </a:r>
            <a:r>
              <a:rPr lang="kk-KZ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408143" y="2409205"/>
                <a:ext cx="4129788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4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sup>
                      </m:sSup>
                      <m:r>
                        <a:rPr lang="ru-RU" sz="40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4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ru-RU" sz="40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4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ru-RU" sz="40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ru-RU" sz="4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</m:oMath>
                  </m:oMathPara>
                </a14:m>
                <a:endParaRPr lang="ru-RU" sz="4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8143" y="2409205"/>
                <a:ext cx="4129788" cy="70788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3722909" y="551383"/>
            <a:ext cx="55002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5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ҚАСИЕТТЕРІ: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3299193"/>
            <a:ext cx="11197124" cy="1528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48740" algn="just">
              <a:lnSpc>
                <a:spcPct val="115000"/>
              </a:lnSpc>
              <a:spcAft>
                <a:spcPts val="600"/>
              </a:spcAft>
            </a:pPr>
            <a:r>
              <a:rPr lang="kk-KZ" sz="28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Негіздері бірдей дәрежелерді көбейткенде олардың дәреже көрсеткіштерін қосып,  негізін өзгеріссіз қалдырамыз.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42647" y="5286023"/>
                <a:ext cx="10311829" cy="6907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348740"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Мысалы:</a:t>
                </a:r>
                <a:r>
                  <a:rPr lang="kk-KZ" sz="28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</a:t>
                </a:r>
                <a:r>
                  <a:rPr lang="kk-KZ" sz="3600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60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kk-KZ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a:rPr lang="kk-KZ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</m:e>
                      <m:sup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sup>
                    </m:sSup>
                    <m:r>
                      <a:rPr lang="en-US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𝒎</m:t>
                        </m:r>
                      </m:e>
                      <m:sup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𝟖</m:t>
                        </m:r>
                      </m:sup>
                    </m:sSup>
                    <m:r>
                      <a:rPr lang="kk-KZ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3600" b="1" i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647" y="5286023"/>
                <a:ext cx="10311829" cy="690767"/>
              </a:xfrm>
              <a:prstGeom prst="rect">
                <a:avLst/>
              </a:prstGeom>
              <a:blipFill>
                <a:blip r:embed="rId3"/>
                <a:stretch>
                  <a:fillRect b="-203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3379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 smtClean="0"/>
              <a:t>.</a:t>
            </a:r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89708" y="810996"/>
            <a:ext cx="9678784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kk-KZ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ДӘРЕЖЕЛЕРДІ БӨЛУ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0" y="2990069"/>
                <a:ext cx="11397673" cy="28893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348740" algn="just"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Негіздері </a:t>
                </a:r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бірдей дәрежелерді бөлгенде  бөлінгіштің дәреже көрсеткішінен бөлгіштің дәреже көрсеткішін азайтып, негізін өзгеріссіз қалдырамыз.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kk-KZ" sz="2800" b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1348740" algn="just"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en-US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</a:t>
                </a:r>
                <a:endParaRPr lang="kk-KZ" sz="2800" b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1348740" algn="just">
                  <a:lnSpc>
                    <a:spcPct val="115000"/>
                  </a:lnSpc>
                  <a:spcAft>
                    <a:spcPts val="600"/>
                  </a:spcAft>
                </a:pP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	Мысалы: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𝒌</m:t>
                        </m:r>
                      </m:e>
                      <m:sup>
                        <m:r>
                          <a:rPr lang="kk-KZ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𝟓</m:t>
                        </m:r>
                      </m:sup>
                    </m:sSup>
                    <m:r>
                      <a:rPr lang="ru-RU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: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𝒌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  <m:r>
                      <a:rPr lang="ru-RU" sz="36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RU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𝒌</m:t>
                            </m:r>
                          </m:e>
                          <m:sup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36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𝒌</m:t>
                        </m:r>
                      </m:e>
                      <m:sup>
                        <m: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kk-KZ" sz="36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kk-KZ" sz="3600" b="1" i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                  </a:t>
                </a:r>
                <a:endParaRPr lang="kk-KZ" sz="2800" b="1" i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990069"/>
                <a:ext cx="11397673" cy="2889381"/>
              </a:xfrm>
              <a:prstGeom prst="rect">
                <a:avLst/>
              </a:prstGeom>
              <a:blipFill>
                <a:blip r:embed="rId2"/>
                <a:stretch>
                  <a:fillRect t="-1688" r="-1070" b="-18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053290" y="1816471"/>
                <a:ext cx="4299318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4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sup>
                      </m:sSup>
                      <m:r>
                        <a:rPr lang="kk-KZ" sz="4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:</m:t>
                      </m:r>
                      <m:sSup>
                        <m:sSupPr>
                          <m:ctrlPr>
                            <a:rPr lang="ru-RU" sz="4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4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ru-RU" sz="4400" b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4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RU" sz="4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ru-RU" sz="4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  <m:r>
                            <a:rPr lang="kk-KZ" sz="44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sz="4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</m:oMath>
                  </m:oMathPara>
                </a14:m>
                <a:endParaRPr lang="ru-RU" sz="4400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3290" y="1816471"/>
                <a:ext cx="4299318" cy="76944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979284" y="1990170"/>
                <a:ext cx="248920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400" b="1" dirty="0" smtClean="0">
                    <a:solidFill>
                      <a:srgbClr val="002060"/>
                    </a:solidFill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14:m>
                  <m:oMath xmlns:m="http://schemas.openxmlformats.org/officeDocument/2006/math">
                    <m:r>
                      <a:rPr lang="kk-KZ" sz="24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kk-KZ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𝒎</m:t>
                    </m:r>
                    <m:r>
                      <a:rPr lang="kk-KZ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&gt;</m:t>
                    </m:r>
                    <m:r>
                      <a:rPr lang="kk-KZ" sz="2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𝒏</m:t>
                    </m:r>
                    <m:r>
                      <a:rPr lang="kk-KZ" sz="2400" b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;  </m:t>
                    </m:r>
                  </m:oMath>
                </a14:m>
                <a:r>
                  <a:rPr lang="kk-KZ" sz="2400" b="1" dirty="0">
                    <a:solidFill>
                      <a:srgbClr val="00206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а</a:t>
                </a:r>
                <a:r>
                  <a:rPr lang="en-US" sz="2400" b="1" dirty="0">
                    <a:solidFill>
                      <a:srgbClr val="00206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kk-KZ" sz="2400" b="1" dirty="0">
                    <a:solidFill>
                      <a:srgbClr val="00206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≠</a:t>
                </a:r>
                <a:r>
                  <a:rPr lang="en-US" sz="2400" b="1" dirty="0">
                    <a:solidFill>
                      <a:srgbClr val="00206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:r>
                  <a:rPr lang="kk-KZ" sz="2400" b="1" dirty="0">
                    <a:solidFill>
                      <a:srgbClr val="00206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0 ) </a:t>
                </a:r>
                <a:endParaRPr lang="ru-RU" sz="24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9284" y="1990170"/>
                <a:ext cx="2489208" cy="461665"/>
              </a:xfrm>
              <a:prstGeom prst="rect">
                <a:avLst/>
              </a:prstGeom>
              <a:blipFill>
                <a:blip r:embed="rId4"/>
                <a:stretch>
                  <a:fillRect l="-3922" t="-11842" r="-269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401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 smtClean="0"/>
              <a:t>.</a:t>
            </a:r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56359" y="1086763"/>
            <a:ext cx="11350733" cy="65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15000"/>
              </a:lnSpc>
            </a:pPr>
            <a:r>
              <a:rPr lang="kk-KZ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Нөлден өзге а </a:t>
            </a:r>
            <a:r>
              <a:rPr lang="kk-KZ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санының </a:t>
            </a:r>
            <a:r>
              <a:rPr lang="kk-KZ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</a:t>
            </a:r>
            <a:r>
              <a:rPr lang="kk-KZ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дәрежесі  1-ге тең</a:t>
            </a:r>
            <a:r>
              <a:rPr lang="kk-KZ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32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095586" y="2074726"/>
                <a:ext cx="7656946" cy="8806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kk-KZ" sz="4000" b="1" i="1" dirty="0" smtClean="0">
                    <a:solidFill>
                      <a:srgbClr val="00206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4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p>
                        <m:r>
                          <a:rPr lang="kk-KZ" sz="4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p>
                    <m:r>
                      <a:rPr lang="kk-KZ" sz="4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4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  <m:r>
                      <a:rPr lang="kk-KZ" sz="4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kk-KZ" sz="4800" b="1" i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  </a:t>
                </a:r>
                <a:r>
                  <a:rPr lang="kk-KZ" sz="44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(</a:t>
                </a:r>
                <a:r>
                  <a:rPr lang="kk-KZ" sz="44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а</a:t>
                </a:r>
                <a14:m>
                  <m:oMath xmlns:m="http://schemas.openxmlformats.org/officeDocument/2006/math">
                    <m:r>
                      <a:rPr lang="kk-KZ" sz="44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≠</m:t>
                    </m:r>
                    <m:r>
                      <a:rPr lang="kk-KZ" sz="44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kk-KZ" sz="44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)</a:t>
                </a:r>
                <a:r>
                  <a:rPr lang="en-US" sz="44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kk-KZ" sz="44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ru-RU" sz="36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5586" y="2074726"/>
                <a:ext cx="7656946" cy="880626"/>
              </a:xfrm>
              <a:prstGeom prst="rect">
                <a:avLst/>
              </a:prstGeom>
              <a:blipFill>
                <a:blip r:embed="rId2"/>
                <a:stretch>
                  <a:fillRect t="-3448" b="-296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947525" y="4150041"/>
                <a:ext cx="3852692" cy="15401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348740">
                  <a:lnSpc>
                    <a:spcPct val="115000"/>
                  </a:lnSpc>
                  <a:spcAft>
                    <a:spcPts val="0"/>
                  </a:spcAft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e>
                      <m:sup>
                        <m:r>
                          <a:rPr lang="kk-KZ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𝟎</m:t>
                        </m:r>
                      </m:sup>
                    </m:sSup>
                    <m:r>
                      <a:rPr lang="kk-KZ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kk-KZ" sz="40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𝟏</m:t>
                    </m:r>
                  </m:oMath>
                </a14:m>
                <a:r>
                  <a:rPr lang="kk-KZ" sz="40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;</a:t>
                </a:r>
              </a:p>
              <a:p>
                <a:pPr marL="1348740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kk-KZ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𝟏𝟎𝟎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𝟎</m:t>
                          </m:r>
                        </m:sup>
                      </m:sSup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</m:t>
                      </m:r>
                      <m:r>
                        <a:rPr lang="kk-KZ" sz="40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;</m:t>
                      </m:r>
                    </m:oMath>
                  </m:oMathPara>
                </a14:m>
                <a:endParaRPr lang="kk-KZ" sz="4000" b="1" i="1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7525" y="4150041"/>
                <a:ext cx="3852692" cy="1540165"/>
              </a:xfrm>
              <a:prstGeom prst="rect">
                <a:avLst/>
              </a:prstGeom>
              <a:blipFill>
                <a:blip r:embed="rId3"/>
                <a:stretch>
                  <a:fillRect t="-51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5344310" y="4150040"/>
                <a:ext cx="5359710" cy="15401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1348740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(−</m:t>
                          </m:r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𝟏𝟓</m:t>
                          </m:r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𝟎</m:t>
                          </m:r>
                        </m:sup>
                      </m:sSup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</m:t>
                      </m:r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;</m:t>
                      </m:r>
                    </m:oMath>
                  </m:oMathPara>
                </a14:m>
                <a:endParaRPr lang="kk-KZ" sz="4000" b="1" i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1348740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(−</m:t>
                          </m:r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𝟏</m:t>
                          </m:r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kk-KZ" sz="4000" b="1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𝟎</m:t>
                          </m:r>
                        </m:sup>
                      </m:sSup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kk-KZ" sz="4000" b="1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𝟏</m:t>
                      </m:r>
                      <m:r>
                        <a:rPr lang="kk-KZ" sz="40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ru-RU" sz="40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4310" y="4150040"/>
                <a:ext cx="5359710" cy="15401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1252005" y="3284673"/>
            <a:ext cx="24994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Мысалы: 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55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 smtClean="0"/>
              <a:t>.</a:t>
            </a:r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08670" y="896370"/>
            <a:ext cx="9124603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15000"/>
              </a:lnSpc>
              <a:spcAft>
                <a:spcPts val="0"/>
              </a:spcAft>
            </a:pPr>
            <a:r>
              <a:rPr lang="kk-KZ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КӨБЕЙТІНДІНІ ДӘРЕЖЕГЕ ШЫҒАРУ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908670" y="1905136"/>
                <a:ext cx="10690292" cy="41079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5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5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kk-KZ" sz="5400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𝐚</m:t>
                              </m:r>
                              <m:r>
                                <a:rPr lang="kk-KZ" sz="5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∙</m:t>
                              </m:r>
                              <m:r>
                                <a:rPr lang="kk-KZ" sz="5400" b="1" i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𝐛</m:t>
                              </m:r>
                            </m:e>
                          </m:d>
                        </m:e>
                        <m:sup>
                          <m:r>
                            <a:rPr lang="kk-KZ" sz="54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𝐧</m:t>
                          </m:r>
                        </m:sup>
                      </m:sSup>
                      <m:r>
                        <a:rPr lang="kk-KZ" sz="54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5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kk-KZ" sz="54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𝐚</m:t>
                          </m:r>
                        </m:e>
                        <m:sup>
                          <m:r>
                            <a:rPr lang="kk-KZ" sz="54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𝐧</m:t>
                          </m:r>
                        </m:sup>
                      </m:sSup>
                      <m:sSup>
                        <m:sSupPr>
                          <m:ctrlPr>
                            <a:rPr lang="ru-RU" sz="5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ru-RU" sz="5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∙</m:t>
                          </m:r>
                          <m:r>
                            <a:rPr lang="kk-KZ" sz="54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𝐛</m:t>
                          </m:r>
                        </m:e>
                        <m:sup>
                          <m:r>
                            <a:rPr lang="kk-KZ" sz="5400" b="1" i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𝐧</m:t>
                          </m:r>
                        </m:sup>
                      </m:sSup>
                      <m:r>
                        <a:rPr lang="en-US" sz="5400" b="1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</m:t>
                      </m:r>
                    </m:oMath>
                  </m:oMathPara>
                </a14:m>
                <a:endParaRPr lang="kk-KZ" sz="4400" b="1" dirty="0">
                  <a:solidFill>
                    <a:srgbClr val="FF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kk-KZ" sz="28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Көбейтіндіні  </a:t>
                </a:r>
                <a:r>
                  <a:rPr lang="kk-KZ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дәрежеге  шығару үшін көбейткіштердің әрқайсысын  осы дәрежеге шығарып, нәтижелерін көбейтеміз.</a:t>
                </a:r>
                <a:r>
                  <a:rPr lang="en-US" sz="28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   </a:t>
                </a:r>
                <a:endParaRPr lang="kk-KZ" sz="28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endParaRPr lang="kk-KZ" sz="2400" dirty="0" smtClean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kk-KZ" sz="3200" b="1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Мысалы:   </a:t>
                </a:r>
                <a:r>
                  <a:rPr lang="kk-KZ" sz="3200" dirty="0" smtClean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ru-RU" sz="40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kk-KZ" sz="40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  <m:r>
                              <a:rPr lang="kk-KZ" sz="4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r>
                              <a:rPr lang="kk-KZ" sz="40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𝐚</m:t>
                            </m:r>
                            <m:r>
                              <a:rPr lang="kk-KZ" sz="4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r>
                              <a:rPr lang="kk-KZ" sz="4000" b="1" i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𝐛</m:t>
                            </m:r>
                          </m:e>
                        </m:d>
                      </m:e>
                      <m:sup>
                        <m:r>
                          <a:rPr lang="kk-KZ" sz="4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r>
                      <a:rPr lang="kk-KZ" sz="40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sSup>
                      <m:sSup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kk-KZ" sz="4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e>
                      <m:sup>
                        <m:r>
                          <a:rPr lang="kk-KZ" sz="4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4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𝐚</m:t>
                        </m:r>
                      </m:e>
                      <m:sup>
                        <m:r>
                          <a:rPr lang="kk-KZ" sz="4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  <m:sSup>
                      <m:sSup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kk-KZ" sz="4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e>
                      <m:sup>
                        <m:r>
                          <a:rPr lang="kk-KZ" sz="4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kk-KZ" sz="40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=</a:t>
                </a:r>
                <a14:m>
                  <m:oMath xmlns:m="http://schemas.openxmlformats.org/officeDocument/2006/math">
                    <m:r>
                      <a:rPr lang="kk-KZ" sz="40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kk-KZ" sz="4000" b="1" i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𝟖</m:t>
                    </m:r>
                    <m:r>
                      <a:rPr lang="ru-RU" sz="40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sSup>
                      <m:sSupPr>
                        <m:ctrlPr>
                          <a:rPr lang="ru-RU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ru-RU" sz="4000" b="1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𝒂</m:t>
                            </m:r>
                          </m:e>
                          <m:sup>
                            <m:r>
                              <a:rPr lang="kk-KZ" sz="4000" b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sup>
                        </m:sSup>
                        <m:r>
                          <a:rPr lang="kk-KZ" sz="4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𝐛</m:t>
                        </m:r>
                      </m:e>
                      <m:sup>
                        <m:r>
                          <a:rPr lang="kk-KZ" sz="4000" b="1" i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kk-KZ" sz="40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.</a:t>
                </a:r>
                <a:r>
                  <a:rPr lang="en-US" sz="4000" b="1" dirty="0">
                    <a:solidFill>
                      <a:srgbClr val="002060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endParaRPr lang="kk-KZ" sz="2400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marL="1348740">
                  <a:lnSpc>
                    <a:spcPct val="115000"/>
                  </a:lnSpc>
                  <a:spcAft>
                    <a:spcPts val="0"/>
                  </a:spcAft>
                </a:pPr>
                <a:endParaRPr lang="ru-RU" sz="2400" b="1" dirty="0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670" y="1905136"/>
                <a:ext cx="10690292" cy="4107919"/>
              </a:xfrm>
              <a:prstGeom prst="rect">
                <a:avLst/>
              </a:prstGeom>
              <a:blipFill>
                <a:blip r:embed="rId2"/>
                <a:stretch>
                  <a:fillRect l="-1425" r="-11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114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A4284C7-0D90-42C8-886C-9ADFA5A7781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r>
              <a:rPr lang="kk-KZ" dirty="0" smtClean="0"/>
              <a:t>.</a:t>
            </a:r>
            <a:endParaRPr lang="en-US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4909" y="728420"/>
            <a:ext cx="10649527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</a:pP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Теріс  </a:t>
            </a:r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санның жұп дәрежесі </a:t>
            </a:r>
            <a:r>
              <a:rPr lang="kk-KZ" sz="36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оң  сан,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  </a:t>
            </a:r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теріс санның  тақ дәрежесі</a:t>
            </a:r>
            <a:r>
              <a:rPr lang="kk-KZ" sz="36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3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теріс  </a:t>
            </a:r>
            <a:r>
              <a:rPr lang="kk-KZ" sz="36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сан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болады</a:t>
            </a:r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883890" y="2101874"/>
                <a:ext cx="7250546" cy="42546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kk-KZ" sz="4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(−</m:t>
                    </m:r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kk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kk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kk-KZ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kk-KZ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  <m:sup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kk-KZ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endParaRPr lang="kk-KZ" sz="4400" b="1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kk-KZ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(−</m:t>
                    </m:r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kk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kk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kk-KZ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kk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kk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e>
                      <m:sup>
                        <m:r>
                          <a:rPr lang="kk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kk-KZ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	</a:t>
                </a:r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kk-KZ" sz="4400" b="1" dirty="0">
                    <a:solidFill>
                      <a:srgbClr val="002060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kk-KZ" sz="4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kk-KZ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kk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sup>
                    </m:sSup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kk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  <m:sup>
                        <m:r>
                          <a:rPr lang="kk-KZ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kk-KZ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kk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(−</m:t>
                        </m:r>
                        <m:r>
                          <a:rPr lang="kk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kk-KZ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kk-KZ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sup>
                    </m:sSup>
                    <m:r>
                      <a:rPr lang="kk-KZ" sz="44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400" b="1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sup>
                    </m:sSup>
                  </m:oMath>
                </a14:m>
                <a:endParaRPr lang="kk-KZ" sz="36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3890" y="2101874"/>
                <a:ext cx="7250546" cy="4254626"/>
              </a:xfrm>
              <a:prstGeom prst="rect">
                <a:avLst/>
              </a:prstGeom>
              <a:blipFill>
                <a:blip r:embed="rId3"/>
                <a:stretch>
                  <a:fillRect l="-33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4291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589</TotalTime>
  <Words>216</Words>
  <Application>Microsoft Office PowerPoint</Application>
  <PresentationFormat>Широкоэкранный</PresentationFormat>
  <Paragraphs>79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PT Sans Caption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91</cp:revision>
  <dcterms:created xsi:type="dcterms:W3CDTF">2022-09-04T21:41:09Z</dcterms:created>
  <dcterms:modified xsi:type="dcterms:W3CDTF">2024-08-13T06:27:15Z</dcterms:modified>
</cp:coreProperties>
</file>