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4" r:id="rId2"/>
    <p:sldId id="295" r:id="rId3"/>
    <p:sldId id="296" r:id="rId4"/>
    <p:sldId id="260" r:id="rId5"/>
    <p:sldId id="291" r:id="rId6"/>
    <p:sldId id="262" r:id="rId7"/>
    <p:sldId id="292" r:id="rId8"/>
    <p:sldId id="263" r:id="rId9"/>
    <p:sldId id="293" r:id="rId10"/>
    <p:sldId id="29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3593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21" autoAdjust="0"/>
    <p:restoredTop sz="95226" autoAdjust="0"/>
  </p:normalViewPr>
  <p:slideViewPr>
    <p:cSldViewPr snapToGrid="0" showGuides="1">
      <p:cViewPr varScale="1">
        <p:scale>
          <a:sx n="45" d="100"/>
          <a:sy n="45" d="100"/>
        </p:scale>
        <p:origin x="29" y="931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t>13/08/2024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xmlns="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xmlns="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663046CB-42C8-48A3-96D4-7C9D15D26F0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7AB48BC-3FDA-4C08-8531-BBB6D23D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xmlns="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xmlns="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2EF8EDDF-7B4E-4028-8400-48063DC54FE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56C96727-1ADA-4D1C-8DBD-AA624DE0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38889F2A-88FC-417C-8A5A-90C4585C98B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xmlns="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664A6AC4-5C21-4ABF-BC0E-7273CD95C0EC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DE370FB-46A6-4A5E-827A-F9CE2510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E2DCC27-BDEB-4B58-B30E-D64B645ECF75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xmlns="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xmlns="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E03AF48-BA90-4513-B7E5-262FA08AF78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3F9EBB4-5CF9-49FF-8765-2F603B86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C922ECF5-C542-4E0F-8448-945426B64EB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3AF2A65-410F-4A54-8399-6A8D14C52CC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576989E-9AC5-4F74-9A3F-818735E0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30ECDBF7-FE9A-4C2D-9C60-9F319A7344E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xmlns="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F3A3B6A2-681D-47D2-B99D-0A0ACC94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CEECE9A8-3E2A-43A6-BA05-F714D884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157DE4C7-3319-4475-809B-ED428F297C4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59184B1-BBB6-4ADA-A748-20977C70C4F6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31A58F2-814F-46E3-AA2C-BBDE9E43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629805F4-D703-41B1-86C7-034DE53A41C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xmlns="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xmlns="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xmlns="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xmlns="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62264CF1-88C3-419C-AB5F-0C7AA585EF8D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0265EAF-8697-4908-AFAC-20E5C9D44326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589500ED-8EFC-4A83-9782-9325EEC0BA1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xmlns="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xmlns="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xmlns="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pic>
        <p:nvPicPr>
          <p:cNvPr id="13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xmlns="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86910759-EE82-4C8B-AE68-FBF361268B18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4C2660FE-8BCA-4E09-BC3B-0B0E26D5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5996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5385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43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7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F9C600F0-E9B4-4C11-BCCD-C017FE31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538B31A2-DB6C-4D55-9AFA-121C1E3BEC2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1" r:id="rId27"/>
    <p:sldLayoutId id="2147483682" r:id="rId28"/>
    <p:sldLayoutId id="2147483683" r:id="rId2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4226" y="4103731"/>
            <a:ext cx="2870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0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1607126" y="2774822"/>
            <a:ext cx="90972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 айнымалысы бар сызықтық теңсіздіктер жүйесін шешуді </a:t>
            </a:r>
            <a:r>
              <a:rPr lang="kk-KZ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қайталадық</a:t>
            </a:r>
            <a:endParaRPr lang="ru-RU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41417" y="1358866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13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 АЙНЫМАЛЫСЫ </a:t>
            </a:r>
          </a:p>
          <a:p>
            <a:pPr algn="ctr"/>
            <a:r>
              <a:rPr lang="kk-KZ" sz="5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 СЫЗЫҚТЫҚ </a:t>
            </a:r>
          </a:p>
          <a:p>
            <a:pPr algn="ctr"/>
            <a:r>
              <a:rPr lang="kk-KZ" sz="5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ТЕҢСІЗДІКТЕРДІ ШЕШУ</a:t>
            </a:r>
            <a:endParaRPr lang="en-AE" sz="5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AE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(5-6 сыныптардағы математика курсын </a:t>
            </a:r>
          </a:p>
          <a:p>
            <a:pPr algn="ctr"/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қайталау)</a:t>
            </a:r>
            <a:endParaRPr lang="ru-RU" sz="3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78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036618" y="1204308"/>
            <a:ext cx="4752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1632074" y="2372591"/>
            <a:ext cx="85057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 </a:t>
            </a:r>
            <a:r>
              <a:rPr lang="kk-K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айнымалысы бар сызықтық теңсіздіктер жүйесін </a:t>
            </a:r>
            <a:r>
              <a:rPr lang="kk-K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шешуді қайталаймыз</a:t>
            </a:r>
            <a:endParaRPr lang="ru-RU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n-ID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81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1FDAA25-22C4-492E-AB01-64B6894E6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810600" y="659524"/>
            <a:ext cx="1101181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 айнымалысы бар сызықтық теңсіздіктер жүйесінің шешімдерін табу үшін: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84099" y="2282240"/>
            <a:ext cx="263877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жүйедегі теңсіздіктердің әрқайсысының шешімдерін табу керек;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46904" y="2325165"/>
            <a:ext cx="248400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табылған шешімдерді бір координаталық түзуде кескіндеу керек;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094785" y="2343579"/>
            <a:ext cx="25122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координаталық түзуден жүйедегі теңсіздіктердің ортақ шешімдерін табу керек немесе бірде-бір шешімі болмайтындығын дәлелдеу керек. 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428353" y="2325165"/>
            <a:ext cx="5932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501613" y="2337184"/>
            <a:ext cx="7203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</a:t>
            </a:r>
            <a:endParaRPr lang="ru-RU" sz="28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7501491" y="2282240"/>
            <a:ext cx="5932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</a:t>
            </a:r>
            <a:endParaRPr lang="ru-RU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43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1FDAA25-22C4-492E-AB01-64B6894E6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810600" y="659524"/>
            <a:ext cx="1101181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 айнымалысы бар сызықтық теңсіздіктер жүйесінің шешімдерін табу үшін: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23406" y="2127004"/>
            <a:ext cx="978456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Жүйедегі теңсіздіктердің шешімдері жиындарының қиылысуы жүйенің шешімдері болады. </a:t>
            </a:r>
            <a:endParaRPr lang="kk-KZ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kk-KZ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Жүйенің </a:t>
            </a:r>
            <a:r>
              <a:rPr lang="kk-K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шешімдері сан аралығымен немесе теңсіздікпен жазылады. 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36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5772" y="791831"/>
            <a:ext cx="456228" cy="365125"/>
          </a:xfrm>
        </p:spPr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95" name="Прямоугольник 494"/>
          <p:cNvSpPr/>
          <p:nvPr/>
        </p:nvSpPr>
        <p:spPr>
          <a:xfrm>
            <a:off x="862149" y="535577"/>
            <a:ext cx="1024149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ТАПСЫРМА.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Оқушы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дәптер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сатып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алу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үшін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200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теңгеден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артық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ақша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төлейді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Егер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дәптердің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бағасы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теңгеге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қымбаттаса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360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теңгеден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кем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ақша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төлейді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Дәптердің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алғашқы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бағасы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неше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теңге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</a:p>
        </p:txBody>
      </p:sp>
      <p:sp>
        <p:nvSpPr>
          <p:cNvPr id="497" name="Прямоугольник 496"/>
          <p:cNvSpPr/>
          <p:nvPr/>
        </p:nvSpPr>
        <p:spPr>
          <a:xfrm>
            <a:off x="1540030" y="2323507"/>
            <a:ext cx="10908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Х (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дәптердің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алғашқы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бағасы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Есептің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шарты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айнымалысы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сызықтық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теңсіздіктер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жүйесі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құрылады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98" name="Прямоугольник 497"/>
          <p:cNvSpPr/>
          <p:nvPr/>
        </p:nvSpPr>
        <p:spPr>
          <a:xfrm>
            <a:off x="433134" y="2350908"/>
            <a:ext cx="1247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b="1" dirty="0"/>
          </a:p>
        </p:txBody>
      </p:sp>
      <p:pic>
        <p:nvPicPr>
          <p:cNvPr id="385" name="Рисунок 38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371" y="3162767"/>
            <a:ext cx="2415429" cy="1022482"/>
          </a:xfrm>
          <a:prstGeom prst="rect">
            <a:avLst/>
          </a:prstGeom>
        </p:spPr>
      </p:pic>
      <p:pic>
        <p:nvPicPr>
          <p:cNvPr id="386" name="Рисунок 38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9508" y="3153787"/>
            <a:ext cx="4229508" cy="1053387"/>
          </a:xfrm>
          <a:prstGeom prst="rect">
            <a:avLst/>
          </a:prstGeom>
        </p:spPr>
      </p:pic>
      <p:pic>
        <p:nvPicPr>
          <p:cNvPr id="387" name="Рисунок 386"/>
          <p:cNvPicPr>
            <a:picLocks noChangeAspect="1"/>
          </p:cNvPicPr>
          <p:nvPr/>
        </p:nvPicPr>
        <p:blipFill rotWithShape="1">
          <a:blip r:embed="rId4"/>
          <a:srcRect b="7977"/>
          <a:stretch/>
        </p:blipFill>
        <p:spPr>
          <a:xfrm>
            <a:off x="2362568" y="4339865"/>
            <a:ext cx="6368474" cy="681211"/>
          </a:xfrm>
          <a:prstGeom prst="rect">
            <a:avLst/>
          </a:prstGeom>
        </p:spPr>
      </p:pic>
      <p:sp>
        <p:nvSpPr>
          <p:cNvPr id="388" name="Прямоугольник 387"/>
          <p:cNvSpPr/>
          <p:nvPr/>
        </p:nvSpPr>
        <p:spPr>
          <a:xfrm>
            <a:off x="1853743" y="4988128"/>
            <a:ext cx="74352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Теңсіздіктер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жүйесінің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шешімдер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жиыны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50;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70)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аралығы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50 &lt;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kk-K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kk-K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70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қос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теңсіздігі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89" name="Прямоугольник 388"/>
          <p:cNvSpPr/>
          <p:nvPr/>
        </p:nvSpPr>
        <p:spPr>
          <a:xfrm>
            <a:off x="1056863" y="5804260"/>
            <a:ext cx="84281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дәптердің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бағасы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тг-ден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артық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бірақ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70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тг-ден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кем. </a:t>
            </a:r>
          </a:p>
        </p:txBody>
      </p:sp>
    </p:spTree>
    <p:extLst>
      <p:ext uri="{BB962C8B-B14F-4D97-AF65-F5344CB8AC3E}">
        <p14:creationId xmlns:p14="http://schemas.microsoft.com/office/powerpoint/2010/main" val="288116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95" name="Прямоугольник 494"/>
          <p:cNvSpPr/>
          <p:nvPr/>
        </p:nvSpPr>
        <p:spPr>
          <a:xfrm>
            <a:off x="1881410" y="464942"/>
            <a:ext cx="8848415" cy="1124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kk-KZ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Теңсіздіктер </a:t>
            </a:r>
            <a:r>
              <a:rPr lang="kk-K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жүйесін шеш:</a:t>
            </a:r>
          </a:p>
          <a:p>
            <a:pPr algn="just">
              <a:lnSpc>
                <a:spcPct val="150000"/>
              </a:lnSpc>
            </a:pPr>
            <a:endParaRPr lang="ru-RU" sz="2400" b="1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9" name="Прямоугольник 388"/>
          <p:cNvSpPr/>
          <p:nvPr/>
        </p:nvSpPr>
        <p:spPr>
          <a:xfrm>
            <a:off x="1123406" y="5294809"/>
            <a:ext cx="79387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23406" y="1921796"/>
            <a:ext cx="105806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kk-KZ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ШЕШУІ:  </a:t>
            </a:r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теңсіздіктердің </a:t>
            </a: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әрқайсысын онымен мәндес теңсіздікке </a:t>
            </a:r>
            <a:r>
              <a:rPr lang="kk-K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түрлендіреміз: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kk-K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 </a:t>
            </a:r>
          </a:p>
          <a:p>
            <a:pPr lvl="0">
              <a:buClr>
                <a:schemeClr val="dk1"/>
              </a:buClr>
              <a:buSzPts val="1100"/>
            </a:pPr>
            <a:endParaRPr lang="kk-K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 lvl="0" algn="ctr">
              <a:buClr>
                <a:schemeClr val="dk1"/>
              </a:buClr>
              <a:buSzPts val="1100"/>
            </a:pPr>
            <a:endParaRPr lang="kk-K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7438" y="528190"/>
            <a:ext cx="2112644" cy="106173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448" y="2525433"/>
            <a:ext cx="3928451" cy="12239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712697" y="5325587"/>
                <a:ext cx="32095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 [5; + </a:t>
                </a:r>
                <a14:m>
                  <m:oMath xmlns:m="http://schemas.openxmlformats.org/officeDocument/2006/math">
                    <m:r>
                      <a:rPr lang="ru-RU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  <a:sym typeface="PT Sans Caption"/>
                      </a:rPr>
                      <m:t>∞</m:t>
                    </m:r>
                  </m:oMath>
                </a14:m>
                <a:r>
                  <a:rPr lang="ru-RU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)   </a:t>
                </a:r>
                <a:r>
                  <a:rPr lang="ru-RU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немесе</a:t>
                </a:r>
                <a:r>
                  <a:rPr lang="ru-RU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 </a:t>
                </a:r>
                <a:r>
                  <a:rPr lang="ru-RU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 </a:t>
                </a:r>
                <a:r>
                  <a:rPr lang="en-US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x</a:t>
                </a:r>
                <a:r>
                  <a:rPr lang="kk-KZ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  <a:sym typeface="PT Sans Caption"/>
                      </a:rPr>
                      <m:t>≥</m:t>
                    </m:r>
                  </m:oMath>
                </a14:m>
                <a:r>
                  <a:rPr lang="kk-KZ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 </a:t>
                </a:r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5. </a:t>
                </a:r>
                <a:r>
                  <a:rPr lang="kk-KZ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 </a:t>
                </a:r>
                <a:endParaRPr lang="ru-RU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2697" y="5325587"/>
                <a:ext cx="3209533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Рисунок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0402" y="4030959"/>
            <a:ext cx="7346127" cy="785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66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7" name="Прямоугольник 276"/>
              <p:cNvSpPr/>
              <p:nvPr/>
            </p:nvSpPr>
            <p:spPr>
              <a:xfrm>
                <a:off x="641863" y="564377"/>
                <a:ext cx="10735654" cy="53747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buClr>
                    <a:schemeClr val="dk1"/>
                  </a:buClr>
                  <a:buSzPts val="1100"/>
                </a:pPr>
                <a:r>
                  <a:rPr lang="kk-KZ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		Теңсіздіктер жүйесін шеш:</a:t>
                </a:r>
                <a:endParaRPr lang="kk-KZ" sz="2400" b="1" dirty="0">
                  <a:solidFill>
                    <a:srgbClr val="59359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PT Sans Caption"/>
                </a:endParaRPr>
              </a:p>
              <a:p>
                <a:pPr lvl="0">
                  <a:buClr>
                    <a:schemeClr val="dk1"/>
                  </a:buClr>
                  <a:buSzPts val="1100"/>
                </a:pPr>
                <a:endParaRPr lang="kk-KZ" sz="2400" b="1" dirty="0" smtClean="0">
                  <a:solidFill>
                    <a:srgbClr val="59359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PT Sans Caption"/>
                </a:endParaRPr>
              </a:p>
              <a:p>
                <a:pPr lvl="0">
                  <a:buClr>
                    <a:schemeClr val="dk1"/>
                  </a:buClr>
                  <a:buSzPts val="1100"/>
                </a:pPr>
                <a:endParaRPr lang="kk-KZ" sz="2400" b="1" dirty="0" smtClean="0">
                  <a:solidFill>
                    <a:srgbClr val="59359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PT Sans Caption"/>
                </a:endParaRPr>
              </a:p>
              <a:p>
                <a:pPr lvl="0" algn="just">
                  <a:buClr>
                    <a:schemeClr val="dk1"/>
                  </a:buClr>
                  <a:buSzPts val="1100"/>
                </a:pPr>
                <a:r>
                  <a:rPr lang="kk-KZ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ШЕШУІ: </a:t>
                </a:r>
                <a:r>
                  <a:rPr lang="kk-KZ" sz="2400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жүйедегі </a:t>
                </a:r>
                <a:r>
                  <a:rPr lang="kk-KZ" sz="2400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теңсіздіктердің әрқайсысын мәндес теңсіздікке түрлендіргенде: </a:t>
                </a:r>
                <a:endParaRPr lang="kk-KZ" sz="2400" dirty="0" smtClean="0">
                  <a:solidFill>
                    <a:srgbClr val="59359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PT Sans Caption"/>
                </a:endParaRPr>
              </a:p>
              <a:p>
                <a:pPr lvl="0">
                  <a:buClr>
                    <a:schemeClr val="dk1"/>
                  </a:buClr>
                  <a:buSzPts val="1100"/>
                </a:pPr>
                <a:endParaRPr lang="kk-KZ" sz="2400" b="1" dirty="0">
                  <a:solidFill>
                    <a:srgbClr val="59359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PT Sans Caption"/>
                </a:endParaRPr>
              </a:p>
              <a:p>
                <a:pPr lvl="0">
                  <a:buClr>
                    <a:schemeClr val="dk1"/>
                  </a:buClr>
                  <a:buSzPts val="1100"/>
                </a:pPr>
                <a:endParaRPr lang="kk-KZ" sz="2400" b="1" dirty="0" smtClean="0">
                  <a:solidFill>
                    <a:srgbClr val="59359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PT Sans Caption"/>
                </a:endParaRPr>
              </a:p>
              <a:p>
                <a:pPr lvl="0">
                  <a:buClr>
                    <a:schemeClr val="dk1"/>
                  </a:buClr>
                  <a:buSzPts val="1100"/>
                </a:pPr>
                <a:endParaRPr lang="en-US" sz="2400" b="1" dirty="0">
                  <a:solidFill>
                    <a:srgbClr val="59359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PT Sans Caption"/>
                </a:endParaRPr>
              </a:p>
              <a:p>
                <a:pPr lvl="0" algn="ctr">
                  <a:buClr>
                    <a:schemeClr val="dk1"/>
                  </a:buClr>
                  <a:buSzPts val="1100"/>
                </a:pPr>
                <a:endParaRPr lang="kk-KZ" sz="2400" b="1" dirty="0" smtClean="0">
                  <a:solidFill>
                    <a:srgbClr val="59359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PT Sans Caption"/>
                </a:endParaRPr>
              </a:p>
              <a:p>
                <a:pPr lvl="0" algn="ctr">
                  <a:buClr>
                    <a:schemeClr val="dk1"/>
                  </a:buClr>
                  <a:buSzPts val="1100"/>
                </a:pPr>
                <a:endParaRPr lang="kk-KZ" sz="2400" b="1" dirty="0" smtClean="0">
                  <a:solidFill>
                    <a:srgbClr val="59359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PT Sans Caption"/>
                </a:endParaRPr>
              </a:p>
              <a:p>
                <a:pPr lvl="0">
                  <a:buClr>
                    <a:schemeClr val="dk1"/>
                  </a:buClr>
                  <a:buSzPts val="1100"/>
                </a:pPr>
                <a:r>
                  <a:rPr lang="kk-KZ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Теңсіздіктердің </a:t>
                </a:r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ортақ шешімдері бос жиын </a:t>
                </a:r>
                <a:r>
                  <a:rPr lang="kk-KZ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( </a:t>
                </a:r>
                <a14:m>
                  <m:oMath xmlns:m="http://schemas.openxmlformats.org/officeDocument/2006/math">
                    <m:r>
                      <a:rPr lang="kk-KZ" sz="2400" b="1" i="1" smtClean="0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PT Sans Caption"/>
                      </a:rPr>
                      <m:t>∅</m:t>
                    </m:r>
                  </m:oMath>
                </a14:m>
                <a:r>
                  <a:rPr lang="kk-KZ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).</a:t>
                </a:r>
              </a:p>
              <a:p>
                <a:pPr lvl="0">
                  <a:buClr>
                    <a:schemeClr val="dk1"/>
                  </a:buClr>
                  <a:buSzPts val="1100"/>
                </a:pPr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Б</a:t>
                </a:r>
                <a:r>
                  <a:rPr lang="kk-KZ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ерілген </a:t>
                </a:r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теңсіздіктер жүйесінің шешімдері болмайды</a:t>
                </a:r>
                <a:r>
                  <a:rPr lang="kk-KZ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.</a:t>
                </a:r>
              </a:p>
              <a:p>
                <a:pPr lvl="0" algn="ctr">
                  <a:buClr>
                    <a:schemeClr val="dk1"/>
                  </a:buClr>
                  <a:buSzPts val="1100"/>
                </a:pPr>
                <a:r>
                  <a:rPr lang="kk-KZ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 </a:t>
                </a:r>
              </a:p>
              <a:p>
                <a:pPr lvl="0">
                  <a:buClr>
                    <a:schemeClr val="dk1"/>
                  </a:buClr>
                  <a:buSzPts val="1100"/>
                </a:pPr>
                <a:r>
                  <a:rPr lang="kk-KZ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	Жауабы</a:t>
                </a:r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: </a:t>
                </a:r>
                <a14:m>
                  <m:oMath xmlns:m="http://schemas.openxmlformats.org/officeDocument/2006/math">
                    <m:r>
                      <a:rPr lang="kk-KZ" sz="3200" b="1" i="1" dirty="0" smtClean="0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PT Sans Caption"/>
                      </a:rPr>
                      <m:t>∅ </m:t>
                    </m:r>
                  </m:oMath>
                </a14:m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. </a:t>
                </a:r>
                <a:endParaRPr lang="kk-KZ" sz="2400" b="1" dirty="0" smtClean="0">
                  <a:solidFill>
                    <a:srgbClr val="59359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PT Sans Caption"/>
                </a:endParaRPr>
              </a:p>
            </p:txBody>
          </p:sp>
        </mc:Choice>
        <mc:Fallback xmlns="">
          <p:sp>
            <p:nvSpPr>
              <p:cNvPr id="277" name="Прямоугольник 2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63" y="564377"/>
                <a:ext cx="10735654" cy="5374741"/>
              </a:xfrm>
              <a:prstGeom prst="rect">
                <a:avLst/>
              </a:prstGeom>
              <a:blipFill>
                <a:blip r:embed="rId2"/>
                <a:stretch>
                  <a:fillRect l="-852" t="-908" r="-909" b="-1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8" name="Рисунок 27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5545" y="428161"/>
            <a:ext cx="2187787" cy="1104117"/>
          </a:xfrm>
          <a:prstGeom prst="rect">
            <a:avLst/>
          </a:prstGeom>
        </p:spPr>
      </p:pic>
      <p:pic>
        <p:nvPicPr>
          <p:cNvPr id="279" name="Рисунок 27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1121" y="2354429"/>
            <a:ext cx="3817794" cy="1094054"/>
          </a:xfrm>
          <a:prstGeom prst="rect">
            <a:avLst/>
          </a:prstGeom>
        </p:spPr>
      </p:pic>
      <p:pic>
        <p:nvPicPr>
          <p:cNvPr id="280" name="Рисунок 27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1076" y="3566124"/>
            <a:ext cx="6870754" cy="674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30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77" name="Прямоугольник 276"/>
          <p:cNvSpPr/>
          <p:nvPr/>
        </p:nvSpPr>
        <p:spPr>
          <a:xfrm>
            <a:off x="577208" y="1096962"/>
            <a:ext cx="1073565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kk-KZ" sz="24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ШЕШУІ:</a:t>
            </a:r>
            <a:r>
              <a:rPr lang="kk-K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 </a:t>
            </a:r>
            <a:endParaRPr lang="kk-KZ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 lvl="0" algn="just">
              <a:buClr>
                <a:schemeClr val="dk1"/>
              </a:buClr>
              <a:buSzPts val="1100"/>
            </a:pPr>
            <a:r>
              <a:rPr lang="kk-KZ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1)  17&lt;4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x–3&lt;33 </a:t>
            </a:r>
            <a:r>
              <a:rPr lang="kk-K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қос теңсіздігін теңсіздіктер жүйесі түрінде </a:t>
            </a:r>
            <a:r>
              <a:rPr lang="kk-K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жазайық, </a:t>
            </a:r>
            <a:endParaRPr lang="kk-KZ" sz="2400" b="1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 lvl="0">
              <a:buClr>
                <a:schemeClr val="dk1"/>
              </a:buClr>
              <a:buSzPts val="1100"/>
            </a:pPr>
            <a:endParaRPr lang="kk-KZ" sz="2400" b="1" dirty="0" smtClean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 lvl="0">
              <a:buClr>
                <a:schemeClr val="dk1"/>
              </a:buClr>
              <a:buSzPts val="1100"/>
            </a:pPr>
            <a:endParaRPr lang="kk-KZ" sz="2400" b="1" dirty="0" smtClean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 algn="ctr">
              <a:buClr>
                <a:schemeClr val="dk1"/>
              </a:buClr>
              <a:buSzPts val="1100"/>
            </a:pPr>
            <a:endParaRPr lang="kk-KZ" sz="2400" b="1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>
              <a:buClr>
                <a:schemeClr val="dk1"/>
              </a:buClr>
              <a:buSzPts val="1100"/>
            </a:pPr>
            <a:r>
              <a:rPr lang="kk-KZ" sz="20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Теңсіздіктер </a:t>
            </a:r>
            <a:r>
              <a:rPr lang="kk-KZ" sz="20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жүйесінің шешімдер жиыны (5; 9) аралығы немесе 5&lt;</a:t>
            </a:r>
            <a:r>
              <a:rPr lang="en-US" sz="20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x&lt;9. </a:t>
            </a:r>
            <a:endParaRPr lang="kk-KZ" sz="2000" b="1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>
              <a:buClr>
                <a:schemeClr val="dk1"/>
              </a:buClr>
              <a:buSzPts val="1100"/>
            </a:pPr>
            <a:endParaRPr lang="kk-KZ" sz="2400" b="1" dirty="0" smtClean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>
              <a:buClr>
                <a:schemeClr val="dk1"/>
              </a:buClr>
              <a:buSzPts val="1100"/>
            </a:pPr>
            <a:r>
              <a:rPr lang="kk-KZ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2)  </a:t>
            </a:r>
            <a:r>
              <a:rPr lang="kk-K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қос </a:t>
            </a:r>
            <a:r>
              <a:rPr lang="kk-K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теңсіздік түрінде де жазып, шешуге болады.</a:t>
            </a:r>
          </a:p>
          <a:p>
            <a:pPr lvl="0" algn="ctr">
              <a:buClr>
                <a:schemeClr val="dk1"/>
              </a:buClr>
              <a:buSzPts val="1100"/>
            </a:pPr>
            <a:endParaRPr lang="kk-KZ" sz="2400" b="1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 lvl="0" algn="ctr">
              <a:buClr>
                <a:schemeClr val="dk1"/>
              </a:buClr>
              <a:buSzPts val="1100"/>
            </a:pPr>
            <a:endParaRPr lang="kk-KZ" sz="2400" b="1" dirty="0" smtClean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 lvl="0" algn="ctr">
              <a:buClr>
                <a:schemeClr val="dk1"/>
              </a:buClr>
              <a:buSzPts val="1100"/>
            </a:pPr>
            <a:endParaRPr lang="kk-KZ" sz="2400" b="1" dirty="0" smtClean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 lvl="0" algn="ctr">
              <a:buClr>
                <a:schemeClr val="dk1"/>
              </a:buClr>
              <a:buSzPts val="1100"/>
            </a:pPr>
            <a:endParaRPr lang="kk-KZ" sz="2400" b="1" dirty="0" smtClean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>
              <a:buClr>
                <a:schemeClr val="dk1"/>
              </a:buClr>
              <a:buSzPts val="1100"/>
            </a:pPr>
            <a:r>
              <a:rPr lang="kk-KZ" sz="24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ЖАУАБЫ:  </a:t>
            </a:r>
            <a:r>
              <a:rPr lang="kk-KZ" sz="2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PT Sans Caption"/>
              </a:rPr>
              <a:t>(</a:t>
            </a:r>
            <a:r>
              <a:rPr lang="kk-KZ" sz="24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PT Sans Caption"/>
              </a:rPr>
              <a:t>5; 9).</a:t>
            </a:r>
            <a:endParaRPr lang="kk-KZ" sz="2400" b="1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 lvl="0">
              <a:buClr>
                <a:schemeClr val="dk1"/>
              </a:buClr>
              <a:buSzPts val="1100"/>
            </a:pPr>
            <a:endParaRPr lang="kk-KZ" sz="2400" b="1" dirty="0" smtClean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944" y="1974494"/>
            <a:ext cx="2136052" cy="95151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1103" y="1981744"/>
            <a:ext cx="3590172" cy="94426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5537" y="3969665"/>
            <a:ext cx="2562225" cy="14478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316944" y="402928"/>
            <a:ext cx="81451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kk-KZ" sz="24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Қос теңсіздіктің шешімін тап :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PT Sans Caption"/>
              </a:rPr>
              <a:t> </a:t>
            </a:r>
            <a:r>
              <a:rPr lang="kk-KZ" sz="2400" dirty="0">
                <a:latin typeface="Arial" panose="020B0604020202020204" pitchFamily="34" charset="0"/>
                <a:cs typeface="Arial" panose="020B0604020202020204" pitchFamily="34" charset="0"/>
                <a:sym typeface="PT Sans Caption"/>
              </a:rPr>
              <a:t> 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17</a:t>
            </a:r>
            <a:r>
              <a:rPr lang="kk-K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 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&lt;</a:t>
            </a:r>
            <a:r>
              <a:rPr lang="kk-K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 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4x–3</a:t>
            </a:r>
            <a:r>
              <a:rPr lang="kk-K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 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&lt;</a:t>
            </a:r>
            <a:r>
              <a:rPr lang="kk-K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 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33 </a:t>
            </a:r>
            <a:endParaRPr lang="kk-KZ" sz="2400" b="1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29021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6127</TotalTime>
  <Words>259</Words>
  <Application>Microsoft Office PowerPoint</Application>
  <PresentationFormat>Широкоэкранный</PresentationFormat>
  <Paragraphs>68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Arial</vt:lpstr>
      <vt:lpstr>Calibri</vt:lpstr>
      <vt:lpstr>Cambria Math</vt:lpstr>
      <vt:lpstr>Open Sans</vt:lpstr>
      <vt:lpstr>PT Sans Caption</vt:lpstr>
      <vt:lpstr>Roboto Condensed</vt:lpstr>
      <vt:lpstr>Source Sans Pro</vt:lpstr>
      <vt:lpstr>Tahoma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Huawei</cp:lastModifiedBy>
  <cp:revision>457</cp:revision>
  <dcterms:created xsi:type="dcterms:W3CDTF">2017-01-10T11:09:36Z</dcterms:created>
  <dcterms:modified xsi:type="dcterms:W3CDTF">2024-08-13T06:26:41Z</dcterms:modified>
</cp:coreProperties>
</file>