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3" r:id="rId2"/>
    <p:sldId id="364" r:id="rId3"/>
    <p:sldId id="311" r:id="rId4"/>
    <p:sldId id="323" r:id="rId5"/>
    <p:sldId id="361" r:id="rId6"/>
    <p:sldId id="359" r:id="rId7"/>
    <p:sldId id="353" r:id="rId8"/>
    <p:sldId id="356" r:id="rId9"/>
    <p:sldId id="355" r:id="rId10"/>
    <p:sldId id="354" r:id="rId11"/>
    <p:sldId id="352" r:id="rId12"/>
    <p:sldId id="358" r:id="rId13"/>
    <p:sldId id="357" r:id="rId14"/>
    <p:sldId id="351" r:id="rId15"/>
    <p:sldId id="3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 showGuides="1">
      <p:cViewPr varScale="1">
        <p:scale>
          <a:sx n="46" d="100"/>
          <a:sy n="46" d="100"/>
        </p:scale>
        <p:origin x="62" y="9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13/08/2024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C06075-5473-4AAC-A69F-0FED1C08E1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1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C06075-5473-4AAC-A69F-0FED1C08E1F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6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9059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03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8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67740" y="621380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85883" y="1542031"/>
                <a:ext cx="10918437" cy="4426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>
                  <a:spcAft>
                    <a:spcPts val="1000"/>
                  </a:spcAft>
                </a:pP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 тізбегінің келесі екі мүшесін жазыңыздар: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28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kk-KZ" sz="28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𝟐𝟕</m:t>
                        </m:r>
                      </m:den>
                    </m:f>
                    <m:r>
                      <a:rPr lang="kk-KZ" sz="28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;…</m:t>
                    </m:r>
                  </m:oMath>
                </a14:m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16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28600">
                  <a:spcAft>
                    <a:spcPts val="1000"/>
                  </a:spcAft>
                </a:pPr>
                <a:r>
                  <a:rPr lang="ru-RU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2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8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жалпы </a:t>
                </a:r>
                <a:r>
                  <a:rPr lang="kk-KZ" sz="2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мүшесінің формуласы арқылы пайда болған тізбек екенін көруге болады.</a:t>
                </a:r>
                <a:endParaRPr lang="ru-RU" sz="1600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   </m:t>
                    </m:r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  <m:r>
                      <a:rPr lang="kk-KZ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    </m:t>
                    </m:r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kk-KZ" sz="2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екені белгілі.</a:t>
                </a:r>
                <a:endParaRPr lang="ru-RU" sz="1600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spcAft>
                    <a:spcPts val="0"/>
                  </a:spcAft>
                </a:pPr>
                <a:endParaRPr lang="kk-KZ" sz="28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spcAft>
                    <a:spcPts val="0"/>
                  </a:spcAft>
                </a:pPr>
                <a:r>
                  <a:rPr lang="kk-KZ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Келесі екі мүшесін табайық:</a:t>
                </a:r>
                <a:endParaRPr lang="ru-RU" sz="16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𝟏𝟔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𝟖𝟏</m:t>
                        </m:r>
                      </m:den>
                    </m:f>
                    <m:r>
                      <a:rPr lang="kk-KZ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   </m:t>
                    </m:r>
                  </m:oMath>
                </a14:m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num>
                      <m:den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𝟐𝟒𝟑</m:t>
                        </m:r>
                      </m:den>
                    </m:f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ru-RU" sz="16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83" y="1542031"/>
                <a:ext cx="10918437" cy="44269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8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22961" y="1369206"/>
                <a:ext cx="10920548" cy="4900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Сан тізбегінің келесі екі мүшесін жазыңдар: </a:t>
                </a:r>
                <a14:m>
                  <m:oMath xmlns:m="http://schemas.openxmlformats.org/officeDocument/2006/math">
                    <m:r>
                      <a:rPr lang="kk-KZ" sz="24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</m:oMath>
                </a14:m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12; 24; 48; …;</a:t>
                </a:r>
                <a:endParaRPr lang="ru-RU" sz="1400" b="1" dirty="0">
                  <a:solidFill>
                    <a:srgbClr val="593593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800" b="1" dirty="0" err="1" smtClean="0">
                    <a:ea typeface="Times New Roman" panose="02020603050405020304" pitchFamily="18" charset="0"/>
                    <a:cs typeface="Tahoma" panose="020B0604030504040204" pitchFamily="34" charset="0"/>
                  </a:rPr>
                  <a:t>Шешуі</a:t>
                </a:r>
                <a:r>
                  <a:rPr lang="ru-RU" sz="2800" b="1" dirty="0" smtClean="0">
                    <a:ea typeface="Times New Roman" panose="02020603050405020304" pitchFamily="18" charset="0"/>
                    <a:cs typeface="Tahoma" panose="020B0604030504040204" pitchFamily="34" charset="0"/>
                  </a:rPr>
                  <a:t>:</a:t>
                </a: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𝟔</m:t>
                        </m:r>
                        <m:r>
                          <a:rPr lang="kk-KZ" sz="28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∙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  <m:sup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жалпы мүшесінің </a:t>
                </a:r>
                <a:r>
                  <a:rPr lang="kk-KZ" sz="2400" dirty="0" smtClean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формуласы  </a:t>
                </a: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болатынын көз жеткізуімізге болады, </a:t>
                </a:r>
                <a:r>
                  <a:rPr lang="kk-KZ" sz="2400" dirty="0" smtClean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себебі: 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  <a:tabLst>
                    <a:tab pos="3279775" algn="l"/>
                  </a:tabLst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n=1 болғанда,   </a:t>
                </a:r>
                <a14:m>
                  <m:oMath xmlns:m="http://schemas.openxmlformats.org/officeDocument/2006/math"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	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  <a:tabLst>
                    <a:tab pos="3279775" algn="l"/>
                  </a:tabLst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n=2 болғанда ,  </a:t>
                </a:r>
                <a14:m>
                  <m:oMath xmlns:m="http://schemas.openxmlformats.org/officeDocument/2006/math"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=12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  <a:tabLst>
                    <a:tab pos="3279775" algn="l"/>
                  </a:tabLst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n=3 болғанда, </a:t>
                </a:r>
                <a14:m>
                  <m:oMath xmlns:m="http://schemas.openxmlformats.org/officeDocument/2006/math"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3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=6∙4=24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n=4 болғанда, </a:t>
                </a:r>
                <a14:m>
                  <m:oMath xmlns:m="http://schemas.openxmlformats.org/officeDocument/2006/math"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4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=6∙8=48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екені белгілі</a:t>
                </a:r>
                <a:r>
                  <a:rPr lang="kk-KZ" sz="2400" dirty="0" smtClean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n=5 болғанда,  </a:t>
                </a:r>
                <a14:m>
                  <m:oMath xmlns:m="http://schemas.openxmlformats.org/officeDocument/2006/math"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𝟓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𝟏𝟔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𝟗𝟔</m:t>
                    </m:r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n=6 болғанда , </a:t>
                </a:r>
                <a14:m>
                  <m:oMath xmlns:m="http://schemas.openxmlformats.org/officeDocument/2006/math"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𝟔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∙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𝟑𝟐</m:t>
                    </m:r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𝟏𝟗𝟐</m:t>
                    </m:r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1" y="1369206"/>
                <a:ext cx="10920548" cy="4900124"/>
              </a:xfrm>
              <a:prstGeom prst="rect">
                <a:avLst/>
              </a:prstGeom>
              <a:blipFill>
                <a:blip r:embed="rId2"/>
                <a:stretch>
                  <a:fillRect t="-747" b="-9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2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57200" y="1437527"/>
                <a:ext cx="11051177" cy="4783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Сан тізбегінің келесі екі мүшесін </a:t>
                </a: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жазыңдар: </a:t>
                </a:r>
                <a:r>
                  <a:rPr lang="kk-KZ" sz="20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20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0,1; 0,01;0,001 ;…;</a:t>
                </a:r>
                <a:endParaRPr lang="ru-RU" sz="1200" b="1" dirty="0">
                  <a:solidFill>
                    <a:srgbClr val="593593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err="1" smtClean="0">
                    <a:solidFill>
                      <a:srgbClr val="593593"/>
                    </a:solidFill>
                    <a:ea typeface="Times New Roman" panose="02020603050405020304" pitchFamily="18" charset="0"/>
                    <a:cs typeface="Tahoma" panose="020B0604030504040204" pitchFamily="34" charset="0"/>
                  </a:rPr>
                  <a:t>Шешуі</a:t>
                </a:r>
                <a:r>
                  <a:rPr lang="ru-RU" sz="2400" b="1" dirty="0" smtClean="0">
                    <a:solidFill>
                      <a:srgbClr val="593593"/>
                    </a:solidFill>
                    <a:ea typeface="Times New Roman" panose="02020603050405020304" pitchFamily="18" charset="0"/>
                    <a:cs typeface="Tahoma" panose="020B0604030504040204" pitchFamily="34" charset="0"/>
                  </a:rPr>
                  <a:t>:</a:t>
                </a:r>
                <a:r>
                  <a:rPr lang="ru-RU" sz="2400" b="1" dirty="0" smtClean="0"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𝟎</m:t>
                        </m:r>
                        <m:r>
                          <a:rPr lang="kk-KZ" sz="2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,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𝐧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kk-KZ" sz="2400" b="1" dirty="0" smtClean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жалпы </a:t>
                </a: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мүшесінің формуласы болатынын көз жеткізуімізге болады,</a:t>
                </a: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себебі: 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371600" lvl="2">
                  <a:lnSpc>
                    <a:spcPct val="115000"/>
                  </a:lnSpc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n=1 болғанда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=1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371600" lvl="2">
                  <a:lnSpc>
                    <a:spcPct val="115000"/>
                  </a:lnSpc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n=2  болғанда  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=0,1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371600" lvl="2">
                  <a:lnSpc>
                    <a:spcPct val="115000"/>
                  </a:lnSpc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n=3 болғанда,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3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=0,01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371600" lvl="2">
                  <a:lnSpc>
                    <a:spcPct val="115000"/>
                  </a:lnSpc>
                </a:pPr>
                <a:r>
                  <a:rPr lang="en-US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=4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4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3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=0,001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тізбекте осы сандар берілген. Келесі екі мүшесін табуымыз керек.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371600" lvl="2">
                  <a:lnSpc>
                    <a:spcPct val="115000"/>
                  </a:lnSpc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</a:t>
                </a:r>
                <a:r>
                  <a:rPr lang="ru-RU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 </a:t>
                </a: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болғанда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5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4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=0,0001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371600" lvl="2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n=6  болғанда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6</m:t>
                        </m:r>
                        <m:r>
                          <a:rPr lang="kk-KZ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1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0,1</m:t>
                        </m:r>
                      </m:e>
                      <m:sup>
                        <m:r>
                          <a:rPr lang="kk-KZ" sz="2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5</m:t>
                        </m:r>
                      </m:sup>
                    </m:sSup>
                    <m:r>
                      <a:rPr lang="kk-KZ" sz="2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=0,00001</m:t>
                    </m:r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болады.</a:t>
                </a:r>
                <a:endParaRPr lang="ru-RU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37527"/>
                <a:ext cx="11051177" cy="4783617"/>
              </a:xfrm>
              <a:prstGeom prst="rect">
                <a:avLst/>
              </a:prstGeom>
              <a:blipFill>
                <a:blip r:embed="rId2"/>
                <a:stretch>
                  <a:fillRect t="-764" b="-1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68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18413" y="1411401"/>
                <a:ext cx="9650680" cy="5119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Тізбектің жалпы мүшесінің формуласы бойынша оның алғашқы үш мүшесін тізіп жазыңдар:</a:t>
                </a:r>
                <a:endParaRPr lang="ru-RU" sz="1400" b="1" dirty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1)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𝒂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; </a:t>
                </a:r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n=1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𝒂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p>
                    </m:sSup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𝟓</m:t>
                    </m:r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n=2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𝒂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𝟐𝟓</m:t>
                    </m:r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n=3 болғанда,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𝒂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sup>
                    </m:sSup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𝟏𝟐𝟓</m:t>
                    </m:r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	2)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𝒃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n=1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𝒃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ru-RU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𝟏</m:t>
                    </m:r>
                  </m:oMath>
                </a14:m>
                <a:r>
                  <a:rPr lang="ru-RU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n=2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𝒃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n=3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𝒃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14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413" y="1411401"/>
                <a:ext cx="9650680" cy="5119607"/>
              </a:xfrm>
              <a:prstGeom prst="rect">
                <a:avLst/>
              </a:prstGeom>
              <a:blipFill>
                <a:blip r:embed="rId2"/>
                <a:stretch>
                  <a:fillRect t="-7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4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54639" y="410449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8505" y="1056780"/>
            <a:ext cx="1065005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Тізбектің жалпы мүшесінің формуласы бойынша оның алғашқы </a:t>
            </a:r>
            <a:r>
              <a:rPr lang="kk-KZ" sz="24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үш  </a:t>
            </a:r>
            <a:r>
              <a:rPr lang="kk-KZ" sz="24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мүшесін тізіп жазыңдар:</a:t>
            </a:r>
            <a:endParaRPr lang="ru-RU" sz="1400" b="1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699492" y="1829331"/>
                <a:ext cx="6604000" cy="48037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>
                    <a:ea typeface="Times New Roman" panose="02020603050405020304" pitchFamily="18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smtClean="0">
                    <a:ea typeface="Times New Roman" panose="02020603050405020304" pitchFamily="18" charset="0"/>
                    <a:cs typeface="Tahoma" panose="020B0604030504040204" pitchFamily="34" charset="0"/>
                  </a:rPr>
                  <a:t>      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𝒄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endParaRPr lang="ru-RU" sz="1400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n=1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с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n=2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2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с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n=3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ru-RU" sz="2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с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endParaRPr lang="kk-KZ" sz="2400" b="1" i="1" dirty="0" smtClean="0">
                  <a:latin typeface="Cambria Math" panose="02040503050406030204" pitchFamily="18" charset="0"/>
                  <a:ea typeface="Times New Roman" panose="02020603050405020304" pitchFamily="18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a typeface="Times New Roman" panose="02020603050405020304" pitchFamily="18" charset="0"/>
                    <a:cs typeface="Tahoma" panose="020B0604030504040204" pitchFamily="34" charset="0"/>
                  </a:rPr>
                  <a:t>2)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𝒏</m:t>
                        </m:r>
                      </m:sup>
                    </m:sSup>
                  </m:oMath>
                </a14:m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n=1  болғанда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n=2  болғанда  ,</a:t>
                </a:r>
                <a14:m>
                  <m:oMath xmlns:m="http://schemas.openxmlformats.org/officeDocument/2006/math"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 </m:t>
                    </m:r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𝟏𝟔</m:t>
                        </m:r>
                      </m:den>
                    </m:f>
                  </m:oMath>
                </a14:m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6858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n=3  болғанда  ,</a:t>
                </a:r>
                <a14:m>
                  <m:oMath xmlns:m="http://schemas.openxmlformats.org/officeDocument/2006/math"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 </m:t>
                    </m:r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𝒅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sub>
                    </m:sSub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𝟒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𝟑</m:t>
                        </m:r>
                      </m:sup>
                    </m:sSup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kk-KZ" sz="2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ahoma" panose="020B0604030504040204" pitchFamily="34" charset="0"/>
                          </a:rPr>
                          <m:t>𝟔𝟒</m:t>
                        </m:r>
                      </m:den>
                    </m:f>
                  </m:oMath>
                </a14:m>
                <a:r>
                  <a:rPr lang="ru-RU" sz="2400" b="1" dirty="0">
                    <a:latin typeface="Tahoma" panose="020B060403050404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1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492" y="1829331"/>
                <a:ext cx="6604000" cy="48037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10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itle 14"/>
          <p:cNvSpPr>
            <a:spLocks noGrp="1"/>
          </p:cNvSpPr>
          <p:nvPr>
            <p:ph type="ctrTitle"/>
          </p:nvPr>
        </p:nvSpPr>
        <p:spPr>
          <a:xfrm>
            <a:off x="3021682" y="1477375"/>
            <a:ext cx="5722912" cy="534841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СІЗДЕР БҮГІНГІ САБАҚТА</a:t>
            </a:r>
            <a:r>
              <a:rPr lang="ru-RU" altLang="ru-RU" sz="28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altLang="ru-RU" sz="2800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3851" y="2453634"/>
            <a:ext cx="94052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3200" b="1" dirty="0"/>
              <a:t>құрамында дәрежесі бар сандар </a:t>
            </a:r>
            <a:r>
              <a:rPr lang="kk-KZ" sz="3200" b="1" dirty="0" smtClean="0"/>
              <a:t>тізбегінің заңдылығын  анықтадыңыздар  және  </a:t>
            </a:r>
            <a:r>
              <a:rPr lang="kk-KZ" sz="3200" b="1" dirty="0"/>
              <a:t>жетіспейтін мүшелерін </a:t>
            </a:r>
            <a:r>
              <a:rPr lang="kk-KZ" sz="3200" b="1" dirty="0" smtClean="0"/>
              <a:t>табуды үйрендіңіздер </a:t>
            </a:r>
            <a:endParaRPr lang="ru-RU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798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56320" y="1532755"/>
            <a:ext cx="73318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4800" b="1" spc="3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ҚҰРАМЫНДА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4800" b="1" spc="3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ДӘРЕЖЕСІ БАР 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4800" b="1" spc="3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ӨРНЕКТЕРДІ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4800" b="1" spc="3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ТҮРЛЕНДІРУ</a:t>
            </a:r>
            <a:endParaRPr lang="kk-KZ" sz="9600" b="1" spc="3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33430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itle 14"/>
          <p:cNvSpPr>
            <a:spLocks noGrp="1"/>
          </p:cNvSpPr>
          <p:nvPr>
            <p:ph type="ctrTitle"/>
          </p:nvPr>
        </p:nvSpPr>
        <p:spPr>
          <a:xfrm>
            <a:off x="2109524" y="1430467"/>
            <a:ext cx="5065535" cy="534841"/>
          </a:xfrm>
        </p:spPr>
        <p:txBody>
          <a:bodyPr/>
          <a:lstStyle/>
          <a:p>
            <a:pPr eaLnBrk="1" hangingPunct="1"/>
            <a:r>
              <a:rPr lang="kk-KZ" altLang="ru-RU" sz="36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 САБАҚТА</a:t>
            </a:r>
            <a:r>
              <a:rPr lang="ru-RU" altLang="ru-RU" sz="36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altLang="ru-RU" sz="3600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7360" y="2254483"/>
            <a:ext cx="87782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kk-KZ" sz="3200" b="1" dirty="0"/>
              <a:t>құрамында дәрежесі бар сандар тізбегінің   заңдылығын  </a:t>
            </a:r>
            <a:r>
              <a:rPr lang="kk-KZ" sz="3200" b="1" dirty="0" smtClean="0"/>
              <a:t>анықтайсыз және  </a:t>
            </a:r>
            <a:r>
              <a:rPr lang="kk-KZ" sz="3200" b="1" dirty="0"/>
              <a:t>жетіспейтін мүшелерін </a:t>
            </a:r>
            <a:r>
              <a:rPr lang="kk-KZ" sz="3200" b="1" dirty="0" smtClean="0"/>
              <a:t>табуды үйренесіз </a:t>
            </a:r>
            <a:endParaRPr lang="ru-RU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5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58" y="1584583"/>
            <a:ext cx="10791917" cy="3653623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47558" y="835274"/>
            <a:ext cx="1053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</a:t>
            </a:r>
            <a:r>
              <a:rPr lang="kk-K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ДӘРЕЖЕНІҢ  </a:t>
            </a: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ҚАСИЕТТЕРІ</a:t>
            </a:r>
            <a:endParaRPr lang="kk-KZ" sz="6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404720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27909" y="535423"/>
            <a:ext cx="9891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Құрамында</a:t>
            </a:r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дәрежесі</a:t>
            </a:r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 </a:t>
            </a:r>
            <a:r>
              <a:rPr lang="ru-RU" sz="36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тізбегі</a:t>
            </a:r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9432" y="1361435"/>
            <a:ext cx="1073288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</a:rPr>
              <a:t>Сан тізбегі </a:t>
            </a:r>
            <a:r>
              <a:rPr lang="kk-KZ" sz="2400" b="1" dirty="0" smtClean="0"/>
              <a:t>деп қандай да бір заңдылықпен шексіз жалғасып жазылатын сандар жиынын айтады. 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</a:rPr>
              <a:t>Мысалы:</a:t>
            </a:r>
            <a:r>
              <a:rPr lang="kk-KZ" sz="2400" b="1" dirty="0" smtClean="0">
                <a:solidFill>
                  <a:srgbClr val="593593"/>
                </a:solidFill>
              </a:rPr>
              <a:t>   </a:t>
            </a:r>
            <a:r>
              <a:rPr lang="kk-KZ" sz="2800" b="1" dirty="0" smtClean="0">
                <a:solidFill>
                  <a:srgbClr val="593593"/>
                </a:solidFill>
              </a:rPr>
              <a:t>2; 4; 8; 16</a:t>
            </a:r>
            <a:r>
              <a:rPr lang="kk-KZ" sz="2400" b="1" dirty="0" smtClean="0">
                <a:solidFill>
                  <a:srgbClr val="593593"/>
                </a:solidFill>
              </a:rPr>
              <a:t>; ...    </a:t>
            </a:r>
            <a:r>
              <a:rPr lang="kk-KZ" sz="2400" b="1" dirty="0" smtClean="0">
                <a:solidFill>
                  <a:schemeClr val="tx1">
                    <a:lumMod val="75000"/>
                  </a:schemeClr>
                </a:solidFill>
              </a:rPr>
              <a:t>осы сан тізбегінің заңдылығын анықта. </a:t>
            </a:r>
            <a:endParaRPr lang="ru-RU" sz="2400" dirty="0">
              <a:solidFill>
                <a:schemeClr val="tx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8274562"/>
                  </p:ext>
                </p:extLst>
              </p:nvPr>
            </p:nvGraphicFramePr>
            <p:xfrm>
              <a:off x="569432" y="3110218"/>
              <a:ext cx="10112135" cy="2177062"/>
            </p:xfrm>
            <a:graphic>
              <a:graphicData uri="http://schemas.openxmlformats.org/drawingml/2006/table">
                <a:tbl>
                  <a:tblPr firstRow="1" bandRow="1">
                    <a:tableStyleId>{ED083AE6-46FA-4A59-8FB0-9F97EB10719F}</a:tableStyleId>
                  </a:tblPr>
                  <a:tblGrid>
                    <a:gridCol w="1408607">
                      <a:extLst>
                        <a:ext uri="{9D8B030D-6E8A-4147-A177-3AD203B41FA5}">
                          <a16:colId xmlns:a16="http://schemas.microsoft.com/office/drawing/2014/main" xmlns="" val="4098143555"/>
                        </a:ext>
                      </a:extLst>
                    </a:gridCol>
                    <a:gridCol w="1492568">
                      <a:extLst>
                        <a:ext uri="{9D8B030D-6E8A-4147-A177-3AD203B41FA5}">
                          <a16:colId xmlns:a16="http://schemas.microsoft.com/office/drawing/2014/main" xmlns="" val="417873497"/>
                        </a:ext>
                      </a:extLst>
                    </a:gridCol>
                    <a:gridCol w="1442192">
                      <a:extLst>
                        <a:ext uri="{9D8B030D-6E8A-4147-A177-3AD203B41FA5}">
                          <a16:colId xmlns:a16="http://schemas.microsoft.com/office/drawing/2014/main" xmlns="" val="2761777443"/>
                        </a:ext>
                      </a:extLst>
                    </a:gridCol>
                    <a:gridCol w="1442192">
                      <a:extLst>
                        <a:ext uri="{9D8B030D-6E8A-4147-A177-3AD203B41FA5}">
                          <a16:colId xmlns:a16="http://schemas.microsoft.com/office/drawing/2014/main" xmlns="" val="29907847"/>
                        </a:ext>
                      </a:extLst>
                    </a:gridCol>
                    <a:gridCol w="1442192">
                      <a:extLst>
                        <a:ext uri="{9D8B030D-6E8A-4147-A177-3AD203B41FA5}">
                          <a16:colId xmlns:a16="http://schemas.microsoft.com/office/drawing/2014/main" xmlns="" val="3630782221"/>
                        </a:ext>
                      </a:extLst>
                    </a:gridCol>
                    <a:gridCol w="800981">
                      <a:extLst>
                        <a:ext uri="{9D8B030D-6E8A-4147-A177-3AD203B41FA5}">
                          <a16:colId xmlns:a16="http://schemas.microsoft.com/office/drawing/2014/main" xmlns="" val="3480920514"/>
                        </a:ext>
                      </a:extLst>
                    </a:gridCol>
                    <a:gridCol w="2083403">
                      <a:extLst>
                        <a:ext uri="{9D8B030D-6E8A-4147-A177-3AD203B41FA5}">
                          <a16:colId xmlns:a16="http://schemas.microsoft.com/office/drawing/2014/main" xmlns="" val="1455706744"/>
                        </a:ext>
                      </a:extLst>
                    </a:gridCol>
                  </a:tblGrid>
                  <a:tr h="5565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Мүшелер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реті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1-ші мүше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2-ші мүше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3-ші мүше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4-ші мүше 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т.с.с.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n-</a:t>
                          </a:r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ші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мүшесі немесе</a:t>
                          </a:r>
                          <a:r>
                            <a:rPr lang="en-US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жалпы мүшесі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4126127011"/>
                      </a:ext>
                    </a:extLst>
                  </a:tr>
                  <a:tr h="5565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Берілген тізбек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ru-RU" sz="2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ru-RU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kumimoji="0" lang="en-US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kumimoji="0" lang="en-US" sz="24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3F3F3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kumimoji="0" lang="en-US" sz="24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3F3F3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kumimoji="0" lang="ru-RU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F3F3F"/>
                            </a:solidFill>
                            <a:effectLst/>
                            <a:uLnTx/>
                            <a:uFillTx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ru-RU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kumimoji="0" lang="en-US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kumimoji="0" lang="en-US" sz="24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3F3F3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kumimoji="0" lang="en-US" sz="24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3F3F3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𝟖</m:t>
                                </m:r>
                              </m:oMath>
                            </m:oMathPara>
                          </a14:m>
                          <a:endParaRPr kumimoji="0" lang="ru-RU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F3F3F"/>
                            </a:solidFill>
                            <a:effectLst/>
                            <a:uLnTx/>
                            <a:uFillTx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0" lang="ru-RU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kumimoji="0" lang="en-US" sz="24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</m:sub>
                                </m:sSub>
                                <m:r>
                                  <a:rPr kumimoji="0" lang="en-US" sz="24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3F3F3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kumimoji="0" lang="en-US" sz="24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3F3F3F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𝟏𝟔</m:t>
                                </m:r>
                              </m:oMath>
                            </m:oMathPara>
                          </a14:m>
                          <a:endParaRPr kumimoji="0" lang="ru-RU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F3F3F"/>
                            </a:solidFill>
                            <a:effectLst/>
                            <a:uLnTx/>
                            <a:uFillTx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…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1800" b="1" i="1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𝒏</m:t>
                                  </m:r>
                                  <m:r>
                                    <a:rPr lang="en-US" sz="1800" b="1" i="1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арқылы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белгілейді 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2810190911"/>
                      </a:ext>
                    </a:extLst>
                  </a:tr>
                  <a:tr h="1047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2-нің дәрежесі түрінде жазылуы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3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kk-KZ" sz="3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32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ru-RU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kk-KZ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kumimoji="0" lang="kk-KZ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ru-RU" sz="32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F3F3F"/>
                            </a:solidFill>
                            <a:effectLst/>
                            <a:uLnTx/>
                            <a:uFillTx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ru-RU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kk-KZ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kumimoji="0" lang="kk-KZ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ru-RU" sz="32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F3F3F"/>
                            </a:solidFill>
                            <a:effectLst/>
                            <a:uLnTx/>
                            <a:uFillTx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ru-RU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kk-KZ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kumimoji="0" lang="kk-KZ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3F3F3F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0" lang="ru-RU" sz="32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3F3F3F"/>
                            </a:solidFill>
                            <a:effectLst/>
                            <a:uLnTx/>
                            <a:uFillTx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...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ru-RU" sz="3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2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32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32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  <a:p>
                          <a:pPr algn="ctr"/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3449215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8274562"/>
                  </p:ext>
                </p:extLst>
              </p:nvPr>
            </p:nvGraphicFramePr>
            <p:xfrm>
              <a:off x="569432" y="3110218"/>
              <a:ext cx="10112135" cy="2177062"/>
            </p:xfrm>
            <a:graphic>
              <a:graphicData uri="http://schemas.openxmlformats.org/drawingml/2006/table">
                <a:tbl>
                  <a:tblPr firstRow="1" bandRow="1">
                    <a:tableStyleId>{ED083AE6-46FA-4A59-8FB0-9F97EB10719F}</a:tableStyleId>
                  </a:tblPr>
                  <a:tblGrid>
                    <a:gridCol w="1408607">
                      <a:extLst>
                        <a:ext uri="{9D8B030D-6E8A-4147-A177-3AD203B41FA5}">
                          <a16:colId xmlns:a16="http://schemas.microsoft.com/office/drawing/2014/main" val="4098143555"/>
                        </a:ext>
                      </a:extLst>
                    </a:gridCol>
                    <a:gridCol w="1492568">
                      <a:extLst>
                        <a:ext uri="{9D8B030D-6E8A-4147-A177-3AD203B41FA5}">
                          <a16:colId xmlns:a16="http://schemas.microsoft.com/office/drawing/2014/main" val="417873497"/>
                        </a:ext>
                      </a:extLst>
                    </a:gridCol>
                    <a:gridCol w="1442192">
                      <a:extLst>
                        <a:ext uri="{9D8B030D-6E8A-4147-A177-3AD203B41FA5}">
                          <a16:colId xmlns:a16="http://schemas.microsoft.com/office/drawing/2014/main" val="2761777443"/>
                        </a:ext>
                      </a:extLst>
                    </a:gridCol>
                    <a:gridCol w="1442192">
                      <a:extLst>
                        <a:ext uri="{9D8B030D-6E8A-4147-A177-3AD203B41FA5}">
                          <a16:colId xmlns:a16="http://schemas.microsoft.com/office/drawing/2014/main" val="29907847"/>
                        </a:ext>
                      </a:extLst>
                    </a:gridCol>
                    <a:gridCol w="1442192">
                      <a:extLst>
                        <a:ext uri="{9D8B030D-6E8A-4147-A177-3AD203B41FA5}">
                          <a16:colId xmlns:a16="http://schemas.microsoft.com/office/drawing/2014/main" val="3630782221"/>
                        </a:ext>
                      </a:extLst>
                    </a:gridCol>
                    <a:gridCol w="800981">
                      <a:extLst>
                        <a:ext uri="{9D8B030D-6E8A-4147-A177-3AD203B41FA5}">
                          <a16:colId xmlns:a16="http://schemas.microsoft.com/office/drawing/2014/main" val="3480920514"/>
                        </a:ext>
                      </a:extLst>
                    </a:gridCol>
                    <a:gridCol w="2083403">
                      <a:extLst>
                        <a:ext uri="{9D8B030D-6E8A-4147-A177-3AD203B41FA5}">
                          <a16:colId xmlns:a16="http://schemas.microsoft.com/office/drawing/2014/main" val="1455706744"/>
                        </a:ext>
                      </a:extLst>
                    </a:gridCol>
                  </a:tblGrid>
                  <a:tr h="5565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Мүшелер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реті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1-ші мүше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2-ші мүше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3-ші мүше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4-ші мүше 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т.с.с.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n-</a:t>
                          </a:r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ші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мүшесі немесе</a:t>
                          </a:r>
                          <a:r>
                            <a:rPr lang="en-US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:r>
                            <a:rPr lang="kk-KZ" sz="1400" b="1" baseline="0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жалпы мүшесі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6127011"/>
                      </a:ext>
                    </a:extLst>
                  </a:tr>
                  <a:tr h="5728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Берілген тізбек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4694" t="-103191" r="-484490" b="-1851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1266" t="-103191" r="-400844" b="-1851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1266" t="-103191" r="-300844" b="-1851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1266" t="-103191" r="-200844" b="-1851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…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85673" t="-103191" r="-877" b="-1851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0190911"/>
                      </a:ext>
                    </a:extLst>
                  </a:tr>
                  <a:tr h="10476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400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2-нің дәрежесі түрінде жазылуы</a:t>
                          </a:r>
                          <a:endParaRPr lang="ru-RU" sz="1400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4694" t="-111047" r="-484490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1266" t="-111047" r="-400844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1266" t="-111047" r="-300844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1266" t="-111047" r="-200844" b="-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b="1" dirty="0" smtClean="0"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...</a:t>
                          </a:r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85673" t="-111047" r="-877" b="-1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92154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05674" y="5517538"/>
                <a:ext cx="8039650" cy="5132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000" b="1" dirty="0" smtClean="0">
                    <a:solidFill>
                      <a:schemeClr val="tx1">
                        <a:lumMod val="75000"/>
                      </a:schemeClr>
                    </a:solidFill>
                  </a:rPr>
                  <a:t>Берілген  </a:t>
                </a:r>
                <a:r>
                  <a:rPr lang="kk-KZ" sz="2000" b="1" dirty="0">
                    <a:solidFill>
                      <a:schemeClr val="tx1">
                        <a:lumMod val="75000"/>
                      </a:schemeClr>
                    </a:solidFill>
                  </a:rPr>
                  <a:t>сан тізбегінің </a:t>
                </a:r>
                <a:r>
                  <a:rPr lang="kk-KZ" sz="2000" b="1" dirty="0" smtClean="0">
                    <a:solidFill>
                      <a:schemeClr val="tx1">
                        <a:lumMod val="75000"/>
                      </a:schemeClr>
                    </a:solidFill>
                  </a:rPr>
                  <a:t>заңдылығы 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sSub>
                      <m:sSubPr>
                        <m:ctrlPr>
                          <a:rPr lang="kk-KZ" sz="2800" b="1" i="1" smtClean="0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𝒏</m:t>
                        </m:r>
                        <m:r>
                          <a:rPr lang="en-US" sz="2800" b="1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sub>
                    </m:sSub>
                    <m:r>
                      <a:rPr lang="ru-RU" sz="2800" b="1" i="1" smtClean="0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b="1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1">
                            <a:solidFill>
                              <a:schemeClr val="tx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ru-RU" sz="2800" b="1" i="1">
                        <a:solidFill>
                          <a:schemeClr val="tx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2000" b="1" dirty="0" smtClean="0">
                    <a:solidFill>
                      <a:schemeClr val="tx1">
                        <a:lumMod val="75000"/>
                      </a:schemeClr>
                    </a:solidFill>
                  </a:rPr>
                  <a:t>  формуласы. </a:t>
                </a:r>
                <a:endParaRPr lang="ru-RU" sz="2000" dirty="0">
                  <a:solidFill>
                    <a:schemeClr val="tx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674" y="5517538"/>
                <a:ext cx="8039650" cy="513282"/>
              </a:xfrm>
              <a:prstGeom prst="rect">
                <a:avLst/>
              </a:prstGeom>
              <a:blipFill>
                <a:blip r:embed="rId3"/>
                <a:stretch>
                  <a:fillRect l="-758" r="-1440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1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06483" y="686694"/>
            <a:ext cx="32239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4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99853" y="1394580"/>
                <a:ext cx="10377450" cy="41194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ru-RU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ru-RU" sz="32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ru-RU" sz="32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жалпы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мүшесінің  </a:t>
                </a:r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формуласымен берілген тізбектің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 </a:t>
                </a:r>
                <a:r>
                  <a:rPr lang="ru-RU" sz="2800" b="1" dirty="0" err="1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төрт</a:t>
                </a:r>
                <a:r>
                  <a:rPr lang="ru-RU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м</a:t>
                </a:r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үшесін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табыңыз. </a:t>
                </a:r>
                <a:endParaRPr lang="ru-RU" sz="2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</a:t>
                </a:r>
                <a:r>
                  <a:rPr lang="kk-KZ" sz="28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ru-RU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endParaRPr lang="ru-RU" sz="32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; 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𝟐𝟕</m:t>
                        </m:r>
                      </m:den>
                    </m:f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  <a:r>
                  <a:rPr lang="ru-RU" sz="32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sub>
                    </m:sSub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ru-RU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kk-KZ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kk-K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𝟖𝟏</m:t>
                        </m:r>
                      </m:den>
                    </m:f>
                  </m:oMath>
                </a14:m>
                <a:r>
                  <a:rPr lang="kk-KZ" sz="32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32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53" y="1394580"/>
                <a:ext cx="10377450" cy="4119461"/>
              </a:xfrm>
              <a:prstGeom prst="rect">
                <a:avLst/>
              </a:prstGeom>
              <a:blipFill>
                <a:blip r:embed="rId2"/>
                <a:stretch>
                  <a:fillRect r="-1175" b="-8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7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97528" y="1426710"/>
                <a:ext cx="9301018" cy="45882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 smtClean="0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kk-KZ" sz="28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28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28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kk-KZ" sz="28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жалпы мүшесі формуласымен берілген тізбектің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алғашқы төрт </a:t>
                </a:r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мүшесін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табыңыз:</a:t>
                </a:r>
                <a:endParaRPr lang="ru-RU" sz="2800" b="1" dirty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2800" b="1" dirty="0" err="1" smtClean="0">
                    <a:solidFill>
                      <a:srgbClr val="FF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sz="2800" b="1" dirty="0" smtClean="0">
                    <a:solidFill>
                      <a:srgbClr val="FF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28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kk-KZ" sz="32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2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32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200" b="1" i="1">
                                <a:solidFill>
                                  <a:srgbClr val="593593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kk-KZ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2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kk-KZ" sz="3200" b="1" i="1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0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000" b="1" dirty="0" smtClean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ru-RU" sz="2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ru-RU" sz="2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sub>
                      </m:sSub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kk-KZ" sz="28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28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ru-RU" sz="2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b>
                    </m:sSub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kk-KZ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kk-K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28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endParaRPr lang="ru-RU" sz="2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528" y="1426710"/>
                <a:ext cx="9301018" cy="4588244"/>
              </a:xfrm>
              <a:prstGeom prst="rect">
                <a:avLst/>
              </a:prstGeom>
              <a:blipFill>
                <a:blip r:embed="rId2"/>
                <a:stretch>
                  <a:fillRect t="-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90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98648" y="1541144"/>
                <a:ext cx="9901381" cy="37659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1; 3;  9; 27; 81; 243;… тізбегінің заңдылығын анықтаңыз. </a:t>
                </a: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b="1" dirty="0" smtClean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400" b="1" dirty="0" smtClean="0">
                    <a:solidFill>
                      <a:srgbClr val="593593"/>
                    </a:solidFill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</a:t>
                </a:r>
                <a:r>
                  <a:rPr lang="kk-KZ" sz="2400" dirty="0" smtClean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400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1</a:t>
                </a: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</a:t>
                </a: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9=3</a:t>
                </a:r>
                <a:r>
                  <a:rPr lang="kk-KZ" sz="2400" b="1" baseline="30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27=3</a:t>
                </a:r>
                <a:r>
                  <a:rPr lang="kk-KZ" sz="2400" b="1" baseline="30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</a:t>
                </a: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81=3</a:t>
                </a:r>
                <a:r>
                  <a:rPr lang="kk-KZ" sz="2400" b="1" baseline="30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243=3</a:t>
                </a:r>
                <a:r>
                  <a:rPr lang="kk-KZ" sz="2400" b="1" baseline="30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болғандықтан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тізбектің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негізі 3-ке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тең, ал дәреже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көрсеткіші тізбек мүшесі нөмірінен 1-ге кем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Демек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берілген тізбектің жалпы мүшесінің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формуласы -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болады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2400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48" y="1541144"/>
                <a:ext cx="9901381" cy="3765903"/>
              </a:xfrm>
              <a:prstGeom prst="rect">
                <a:avLst/>
              </a:prstGeom>
              <a:blipFill>
                <a:blip r:embed="rId2"/>
                <a:stretch>
                  <a:fillRect t="-971" r="-985" b="-1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39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84860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97527" y="1266872"/>
                <a:ext cx="10021455" cy="48248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kk-KZ" sz="28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𝟏𝟔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r>
                  <a:rPr lang="kk-KZ" sz="28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2800" b="1" i="1">
                            <a:solidFill>
                              <a:srgbClr val="593593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𝟑𝟐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593593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b="1" dirty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... тізбегінің </a:t>
                </a:r>
                <a:r>
                  <a:rPr lang="kk-KZ" sz="2400" b="1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заңдылығын анықтаңыз: </a:t>
                </a: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b="1" dirty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b="1" dirty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kk-KZ" sz="2400" b="1" dirty="0" smtClean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endParaRPr lang="ru-RU" sz="2400" b="1" dirty="0">
                  <a:solidFill>
                    <a:srgbClr val="593593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 </a:t>
                </a:r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бөлшектің бөлімінде негізі 2-ге тең дәреже орналасқан, ал алымында өсу тәртібімен тақ сандар жазылады. Демек берілген тізбектің жалпы мүшесінің формуласы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4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</m:oMath>
                </a14:m>
                <a:r>
                  <a:rPr lang="kk-KZ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болады.</a:t>
                </a:r>
                <a:endParaRPr lang="ru-RU" sz="2400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527" y="1266872"/>
                <a:ext cx="10021455" cy="4824847"/>
              </a:xfrm>
              <a:prstGeom prst="rect">
                <a:avLst/>
              </a:prstGeom>
              <a:blipFill>
                <a:blip r:embed="rId2"/>
                <a:stretch>
                  <a:fillRect r="-1095" b="-1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84451" y="2589349"/>
                <a:ext cx="10554108" cy="1628203"/>
              </a:xfrm>
              <a:prstGeom prst="rect">
                <a:avLst/>
              </a:prstGeom>
            </p:spPr>
            <p:txBody>
              <a:bodyPr wrap="square" numCol="2">
                <a:sp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n=1,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</a:t>
                </a:r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n=2,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n=3,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  <a:endParaRPr lang="kk-KZ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n=4,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𝟏𝟔</m:t>
                        </m:r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;</a:t>
                </a:r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n=5,</a:t>
                </a:r>
                <a:r>
                  <a:rPr lang="kk-KZ" sz="20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𝟑𝟐</m:t>
                        </m:r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ru-RU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kk-KZ" sz="20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p>
                        </m:sSup>
                      </m:den>
                    </m:f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𝟗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51" y="2589349"/>
                <a:ext cx="10554108" cy="1628203"/>
              </a:xfrm>
              <a:prstGeom prst="rect">
                <a:avLst/>
              </a:prstGeom>
              <a:blipFill>
                <a:blip r:embed="rId3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7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7288</TotalTime>
  <Words>215</Words>
  <Application>Microsoft Office PowerPoint</Application>
  <PresentationFormat>Широкоэкранный</PresentationFormat>
  <Paragraphs>119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Times New Roman</vt:lpstr>
      <vt:lpstr>Office Theme</vt:lpstr>
      <vt:lpstr>Презентация PowerPoint</vt:lpstr>
      <vt:lpstr>Презентация PowerPoint</vt:lpstr>
      <vt:lpstr>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СІЗДЕР БҮГІНГІ САБАҚТА: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573</cp:revision>
  <dcterms:created xsi:type="dcterms:W3CDTF">2017-01-10T11:09:36Z</dcterms:created>
  <dcterms:modified xsi:type="dcterms:W3CDTF">2024-08-13T06:30:32Z</dcterms:modified>
</cp:coreProperties>
</file>