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82" r:id="rId3"/>
    <p:sldId id="292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81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787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F9C600F0-E9B4-4C11-BCCD-C017FE3112EE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2A7A2521-5E3D-4CDC-95AF-3A7C1C87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xmlns="" id="{538B31A2-DB6C-4D55-9AFA-121C1E3BEC26}"/>
              </a:ext>
            </a:extLst>
          </p:cNvPr>
          <p:cNvSpPr/>
          <p:nvPr userDrawn="1"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7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281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3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7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0726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A59184B1-BBB6-4ADA-A748-20977C70C4F6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629805F4-D703-41B1-86C7-034DE53A41C6}"/>
              </a:ext>
            </a:extLst>
          </p:cNvPr>
          <p:cNvSpPr/>
          <p:nvPr userDrawn="1"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7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534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8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7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3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9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28705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CD97296-2A3A-4053-A587-34D701669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4189" y="290315"/>
            <a:ext cx="456228" cy="365125"/>
          </a:xfrm>
        </p:spPr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6A9B59C6-4699-494B-A8C4-3758AC13F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2620" y="290315"/>
            <a:ext cx="9476393" cy="812996"/>
          </a:xfrm>
        </p:spPr>
        <p:txBody>
          <a:bodyPr/>
          <a:lstStyle/>
          <a:p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Теңсіздікті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шешіңіз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6x+17&gt;2(3x+4)</a:t>
            </a:r>
            <a:endParaRPr lang="en-ID" sz="3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768431" y="2283767"/>
                <a:ext cx="4358235" cy="28623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>
                  <a:buClr>
                    <a:schemeClr val="dk1"/>
                  </a:buClr>
                  <a:buSzPts val="1100"/>
                </a:pPr>
                <a:r>
                  <a:rPr lang="en-AE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a=0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</a:t>
                </a:r>
                <a14:m>
                  <m:oMath xmlns:m="http://schemas.openxmlformats.org/officeDocument/2006/math">
                    <m:r>
                      <a:rPr lang="en-US" sz="20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kk-KZ" sz="20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болса,  0х </a:t>
                </a:r>
                <a14:m>
                  <m:oMath xmlns:m="http://schemas.openxmlformats.org/officeDocument/2006/math">
                    <m:r>
                      <a:rPr lang="kk-KZ" sz="2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2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𝐛</m:t>
                    </m:r>
                  </m:oMath>
                </a14:m>
                <a:r>
                  <a:rPr lang="en-US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теңсіздігі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х-</a:t>
                </a:r>
                <a:r>
                  <a:rPr lang="ru-RU" sz="2000" b="1" dirty="0" err="1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тің</a:t>
                </a:r>
                <a:r>
                  <a:rPr lang="ru-RU" sz="2000" b="1" dirty="0" smtClean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кез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келген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мәнінде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u="sng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тура </a:t>
                </a:r>
                <a:r>
                  <a:rPr lang="ru-RU" sz="2000" b="1" u="sng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теңсіздік</a:t>
                </a:r>
                <a:r>
                  <a:rPr lang="ru-RU" sz="2000" b="1" u="sng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болады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pPr lvl="0" algn="just">
                  <a:buClr>
                    <a:schemeClr val="dk1"/>
                  </a:buClr>
                  <a:buSzPts val="1100"/>
                </a:pP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Мұндай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жағдайда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теңсіздіктің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шешімдері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координаталық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түзу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бойындағы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кез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келген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нүктеге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сәйкес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кез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келген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сан,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яғни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(–</a:t>
                </a:r>
                <a14:m>
                  <m:oMath xmlns:m="http://schemas.openxmlformats.org/officeDocument/2006/math">
                    <m:r>
                      <a:rPr lang="ru-RU" sz="2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+ </a:t>
                </a:r>
                <a14:m>
                  <m:oMath xmlns:m="http://schemas.openxmlformats.org/officeDocument/2006/math">
                    <m:r>
                      <a:rPr lang="ru-RU" sz="20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r>
                  <a:rPr lang="ru-RU" sz="20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аралығы</a:t>
                </a:r>
                <a:r>
                  <a:rPr lang="ru-RU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kk-KZ" sz="20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431" y="2283767"/>
                <a:ext cx="4358235" cy="2862322"/>
              </a:xfrm>
              <a:prstGeom prst="rect">
                <a:avLst/>
              </a:prstGeom>
              <a:blipFill>
                <a:blip r:embed="rId2"/>
                <a:stretch>
                  <a:fillRect l="-1399" t="-1279" r="-1538" b="-29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0" name="TextBox 409">
                <a:extLst>
                  <a:ext uri="{FF2B5EF4-FFF2-40B4-BE49-F238E27FC236}">
                    <a16:creationId xmlns:a16="http://schemas.microsoft.com/office/drawing/2014/main" xmlns="" id="{A164E301-C65C-4BF1-8D72-CA872508FBBC}"/>
                  </a:ext>
                </a:extLst>
              </p:cNvPr>
              <p:cNvSpPr txBox="1"/>
              <p:nvPr/>
            </p:nvSpPr>
            <p:spPr>
              <a:xfrm>
                <a:off x="1077035" y="1506267"/>
                <a:ext cx="5434415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lnSpc>
                    <a:spcPct val="150000"/>
                  </a:lnSpc>
                  <a:buClr>
                    <a:schemeClr val="dk1"/>
                  </a:buClr>
                  <a:buSzPts val="1100"/>
                </a:pPr>
                <a:r>
                  <a:rPr lang="ru-RU" sz="28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ШЕШУІ: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6x+17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2(3x+4), </a:t>
                </a:r>
                <a:endParaRPr lang="kk-KZ" sz="2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lnSpc>
                    <a:spcPct val="150000"/>
                  </a:lnSpc>
                  <a:buClr>
                    <a:schemeClr val="dk1"/>
                  </a:buClr>
                  <a:buSzPts val="1100"/>
                </a:pP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6x+17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6x+8, </a:t>
                </a:r>
                <a:endParaRPr lang="kk-KZ" sz="2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>
                  <a:lnSpc>
                    <a:spcPct val="150000"/>
                  </a:lnSpc>
                  <a:buClr>
                    <a:schemeClr val="dk1"/>
                  </a:buClr>
                  <a:buSzPts val="1100"/>
                </a:pP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6x–6x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8–17, </a:t>
                </a:r>
                <a:endParaRPr lang="kk-KZ" sz="2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50000"/>
                  </a:lnSpc>
                  <a:buClr>
                    <a:schemeClr val="dk1"/>
                  </a:buClr>
                  <a:buSzPts val="1100"/>
                </a:pP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		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0x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kk-KZ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–9</a:t>
                </a:r>
                <a:endParaRPr lang="kk-KZ" sz="2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50000"/>
                  </a:lnSpc>
                  <a:buClr>
                    <a:schemeClr val="dk1"/>
                  </a:buClr>
                  <a:buSzPts val="1100"/>
                </a:pPr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ЖАУАБЫ: </a:t>
                </a:r>
                <a:r>
                  <a:rPr lang="en-AE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     </a:t>
                </a:r>
                <a:r>
                  <a:rPr lang="ru-RU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(–</a:t>
                </a:r>
                <a14:m>
                  <m:oMath xmlns:m="http://schemas.openxmlformats.org/officeDocument/2006/math">
                    <m:r>
                      <a:rPr lang="ru-RU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ru-RU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+ </a:t>
                </a:r>
                <a14:m>
                  <m:oMath xmlns:m="http://schemas.openxmlformats.org/officeDocument/2006/math">
                    <m:r>
                      <a:rPr lang="ru-RU" sz="28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</m:t>
                    </m:r>
                  </m:oMath>
                </a14:m>
                <a:r>
                  <a:rPr lang="ru-RU" sz="28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).  </a:t>
                </a:r>
                <a:endParaRPr lang="kk-KZ" sz="28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  <a:sym typeface="PT Sans Caption"/>
                </a:endParaRPr>
              </a:p>
            </p:txBody>
          </p:sp>
        </mc:Choice>
        <mc:Fallback xmlns="">
          <p:sp>
            <p:nvSpPr>
              <p:cNvPr id="410" name="TextBox 409">
                <a:extLst>
                  <a:ext uri="{FF2B5EF4-FFF2-40B4-BE49-F238E27FC236}">
                    <a16:creationId xmlns:a16="http://schemas.microsoft.com/office/drawing/2014/main" id="{A164E301-C65C-4BF1-8D72-CA872508FB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035" y="1506267"/>
                <a:ext cx="5434415" cy="3323987"/>
              </a:xfrm>
              <a:prstGeom prst="rect">
                <a:avLst/>
              </a:prstGeom>
              <a:blipFill>
                <a:blip r:embed="rId3"/>
                <a:stretch>
                  <a:fillRect l="-2357" r="-2132" b="-16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976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6A9B59C6-4699-494B-A8C4-3758AC13F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6774" y="254949"/>
            <a:ext cx="9476393" cy="812996"/>
          </a:xfrm>
        </p:spPr>
        <p:txBody>
          <a:bodyPr/>
          <a:lstStyle/>
          <a:p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Теңсіздікті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шешіңіз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sz="35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48971" y="4643572"/>
            <a:ext cx="15415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ЖАУАБЫ:</a:t>
            </a:r>
            <a:endParaRPr lang="kk-KZ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xmlns="" id="{A164E301-C65C-4BF1-8D72-CA872508FBBC}"/>
              </a:ext>
            </a:extLst>
          </p:cNvPr>
          <p:cNvSpPr txBox="1"/>
          <p:nvPr/>
        </p:nvSpPr>
        <p:spPr>
          <a:xfrm>
            <a:off x="1397023" y="1178667"/>
            <a:ext cx="5434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r>
              <a:rPr lang="kk-KZ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</a:t>
            </a:r>
            <a:endParaRPr lang="en-ID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32" name="Рисунок 2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242" y="266226"/>
            <a:ext cx="3663252" cy="853724"/>
          </a:xfrm>
          <a:prstGeom prst="rect">
            <a:avLst/>
          </a:prstGeom>
        </p:spPr>
      </p:pic>
      <p:pic>
        <p:nvPicPr>
          <p:cNvPr id="233" name="Рисунок 2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9692" y="1947395"/>
            <a:ext cx="4485278" cy="2625105"/>
          </a:xfrm>
          <a:prstGeom prst="rect">
            <a:avLst/>
          </a:prstGeom>
        </p:spPr>
      </p:pic>
      <p:pic>
        <p:nvPicPr>
          <p:cNvPr id="234" name="image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9454" y="2468546"/>
            <a:ext cx="4417802" cy="995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0559" y="4490839"/>
            <a:ext cx="1590769" cy="74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05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607126" y="2774822"/>
            <a:ext cx="90972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kx &gt; b;  kx ≥ b;  kx &lt; b;  kx ≤ b  </a:t>
            </a:r>
            <a:r>
              <a:rPr lang="kk-KZ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түріндегі сызықтық теңсіздіктерді шешуді қайталадық</a:t>
            </a:r>
            <a:endParaRPr lang="en-ID" sz="32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341417" y="1358866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 АЙНЫМАЛЫСЫ </a:t>
            </a:r>
          </a:p>
          <a:p>
            <a:pPr algn="ctr"/>
            <a:r>
              <a:rPr lang="kk-KZ" sz="5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 СЫЗЫҚТЫҚ </a:t>
            </a:r>
          </a:p>
          <a:p>
            <a:pPr algn="ctr"/>
            <a:r>
              <a:rPr lang="kk-KZ" sz="5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ТЕҢСІЗДІКТЕРДІ ШЕШУ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(5-6 сыныптардағы математика курсын </a:t>
            </a:r>
          </a:p>
          <a:p>
            <a:pPr algn="ctr"/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қайталау)</a:t>
            </a:r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468581" y="2227714"/>
            <a:ext cx="9531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kx &gt; b;  kx ≥ b;  kx &lt; b;  kx ≤ b  </a:t>
            </a:r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түріндегі сызықтық теңсіздіктерді шешуді қайталаймыз</a:t>
            </a:r>
            <a:endParaRPr lang="en-ID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1FDAA25-22C4-492E-AB01-64B6894E6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xmlns="" id="{820485D0-5D98-47DC-B7A7-94A1BBBF0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9687" y="647506"/>
            <a:ext cx="8804953" cy="1291939"/>
          </a:xfrm>
        </p:spPr>
        <p:txBody>
          <a:bodyPr/>
          <a:lstStyle/>
          <a:p>
            <a:pPr algn="ctr"/>
            <a:r>
              <a:rPr lang="kk-K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 айнымалысы бар сызықтық теңсіздіктер</a:t>
            </a:r>
            <a:endParaRPr lang="en-ID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xmlns="" id="{F447B8C2-BDBA-40A8-A389-B003724FB32E}"/>
                  </a:ext>
                </a:extLst>
              </p:cNvPr>
              <p:cNvSpPr txBox="1"/>
              <p:nvPr/>
            </p:nvSpPr>
            <p:spPr>
              <a:xfrm>
                <a:off x="1984897" y="2233466"/>
                <a:ext cx="8414535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𝒂𝒙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+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𝒃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&gt;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𝟎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;     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𝒂𝒙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+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𝒃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&lt;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𝟎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4400" b="1" i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𝒂𝒙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+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𝒃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≥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𝟎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;    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𝒂𝒙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+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𝒃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≤</m:t>
                      </m:r>
                      <m:r>
                        <a:rPr lang="kk-KZ" sz="4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400" b="1" i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447B8C2-BDBA-40A8-A389-B003724FB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897" y="2233466"/>
                <a:ext cx="8414535" cy="14465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xmlns="" id="{80F858F9-161C-4384-B61F-317EF40882CC}"/>
                  </a:ext>
                </a:extLst>
              </p:cNvPr>
              <p:cNvSpPr/>
              <p:nvPr/>
            </p:nvSpPr>
            <p:spPr>
              <a:xfrm>
                <a:off x="1071469" y="3876229"/>
                <a:ext cx="10241392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мұндағы </a:t>
                </a:r>
                <a14:m>
                  <m:oMath xmlns:m="http://schemas.openxmlformats.org/officeDocument/2006/math">
                    <m:r>
                      <a:rPr lang="kk-K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және </a:t>
                </a:r>
                <a14:m>
                  <m:oMath xmlns:m="http://schemas.openxmlformats.org/officeDocument/2006/math">
                    <m:r>
                      <a:rPr lang="kk-K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 сандар, сонымен қатар </a:t>
                </a:r>
                <a14:m>
                  <m:oMath xmlns:m="http://schemas.openxmlformats.org/officeDocument/2006/math">
                    <m:r>
                      <a:rPr lang="kk-K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</a:rPr>
                      <m:t>𝒂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</a:rPr>
                      <m:t>≠</m:t>
                    </m:r>
                    <m:r>
                      <a:rPr lang="kk-K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kk-KZ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2000" b="1" i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–</a:t>
                </a:r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белгісіз</a:t>
                </a:r>
                <a:r>
                  <a:rPr lang="en-US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000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айнымалы</a:t>
                </a:r>
                <a:endParaRPr lang="en-ID" sz="2000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80F858F9-161C-4384-B61F-317EF40882C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469" y="3876229"/>
                <a:ext cx="10241392" cy="553998"/>
              </a:xfrm>
              <a:prstGeom prst="rect">
                <a:avLst/>
              </a:prstGeom>
              <a:blipFill>
                <a:blip r:embed="rId3"/>
                <a:stretch>
                  <a:fillRect l="-655" b="-76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" name="Рисунок 101"/>
          <p:cNvPicPr>
            <a:picLocks noChangeAspect="1"/>
          </p:cNvPicPr>
          <p:nvPr/>
        </p:nvPicPr>
        <p:blipFill rotWithShape="1">
          <a:blip r:embed="rId4"/>
          <a:srcRect l="8261" t="11325" r="70258" b="34228"/>
          <a:stretch/>
        </p:blipFill>
        <p:spPr>
          <a:xfrm>
            <a:off x="4944935" y="4791339"/>
            <a:ext cx="2494461" cy="6614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686104" y="4822653"/>
            <a:ext cx="1409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68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1124716" y="1272528"/>
            <a:ext cx="98972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 </a:t>
            </a:r>
            <a:r>
              <a:rPr lang="ru-RU" sz="24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айнымалысы</a:t>
            </a:r>
            <a:r>
              <a:rPr lang="ru-RU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бар </a:t>
            </a:r>
            <a:r>
              <a:rPr lang="ru-RU" sz="24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теңсіздіктің</a:t>
            </a:r>
            <a:r>
              <a:rPr lang="ru-RU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шешімі</a:t>
            </a:r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айнымалының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теңсіздікті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тура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санды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теңсіздікке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айналдыратын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мәндерінің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жиынын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айтады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24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Теңсіздікті</a:t>
            </a:r>
            <a:r>
              <a:rPr lang="ru-RU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</a:t>
            </a:r>
            <a:r>
              <a:rPr lang="ru-RU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дегеніміз</a:t>
            </a:r>
            <a:r>
              <a:rPr lang="ru-RU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u="sng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оның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барлық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шешімдер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жиынын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табу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шешімдерінің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болмайтынын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дәлелдеу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/>
            <a:endParaRPr lang="kk-KZ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4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Мәндес</a:t>
            </a:r>
            <a:r>
              <a:rPr lang="ru-RU" sz="2400" b="1" u="sng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u="sng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теңсіздіктер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just"/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Шешімдері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бірдей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теңсіздіктер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мәндес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теңсіздіктер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аталады</a:t>
            </a:r>
            <a:r>
              <a:rPr lang="ru-RU" sz="24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152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613407" y="464943"/>
            <a:ext cx="1084731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Бір айнымалысы бар сызықтық теңсіздіктерді шешу алгоритмі:</a:t>
            </a:r>
            <a:endParaRPr lang="ru-RU" sz="28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72048" y="1652124"/>
                <a:ext cx="10688676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buFont typeface="+mj-lt"/>
                  <a:buAutoNum type="arabicPeriod"/>
                </a:pP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Теңсіздіктің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сол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жағына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айнымалысы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бар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мүшелерді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ал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жағына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бос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мүшелерді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(сан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қосылғыштарды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жинақтау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pPr marL="457189" indent="-457189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Ұқсас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қосылғыштарды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біріктіру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pPr marL="457189" indent="-457189">
                  <a:buFont typeface="+mj-lt"/>
                  <a:buAutoNum type="arabicPeriod"/>
                </a:pP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Теңсіздіктің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екі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жақ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бөлігін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де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айнымалы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2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ru-RU" sz="2400" b="1" i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тің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коэффициентіне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(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ол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0-ге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болмаса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бөлу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  <a:p>
                <a:pPr marL="457189" indent="-457189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kk-KZ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Теңсіздіктің барлық шешімдер жиынын табу.</a:t>
                </a:r>
              </a:p>
              <a:p>
                <a:pPr marL="457189" indent="-457189">
                  <a:lnSpc>
                    <a:spcPct val="200000"/>
                  </a:lnSpc>
                  <a:buFont typeface="+mj-lt"/>
                  <a:buAutoNum type="arabicPeriod"/>
                </a:pP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Жауабын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теңсіздік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түрінде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немесе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аралығы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түрінде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24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жазу</a:t>
                </a:r>
                <a:r>
                  <a:rPr lang="ru-RU" sz="24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048" y="1652124"/>
                <a:ext cx="10688676" cy="3785652"/>
              </a:xfrm>
              <a:prstGeom prst="rect">
                <a:avLst/>
              </a:prstGeom>
              <a:blipFill>
                <a:blip r:embed="rId2"/>
                <a:stretch>
                  <a:fillRect l="-913" t="-1449" r="-5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967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5" name="Title 244">
                <a:extLst>
                  <a:ext uri="{FF2B5EF4-FFF2-40B4-BE49-F238E27FC236}">
                    <a16:creationId xmlns:a16="http://schemas.microsoft.com/office/drawing/2014/main" xmlns="" id="{80874CFE-0AB4-4969-AFC6-C1D2911E7AB4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880110" y="681665"/>
                <a:ext cx="9829455" cy="702587"/>
              </a:xfrm>
            </p:spPr>
            <p:txBody>
              <a:bodyPr/>
              <a:lstStyle/>
              <a:p>
                <a:pPr algn="ctr"/>
                <a:r>
                  <a:rPr lang="ru-RU" sz="40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Теңсіздікті </a:t>
                </a:r>
                <a:r>
                  <a:rPr lang="ru-RU" sz="4000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шеш</a:t>
                </a:r>
                <a:r>
                  <a:rPr lang="kk-KZ" sz="40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іңіз</a:t>
                </a:r>
                <a:r>
                  <a:rPr lang="ru-RU" sz="40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: </a:t>
                </a:r>
                <a:r>
                  <a:rPr lang="ru-RU" sz="4000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5х – 1 </a:t>
                </a:r>
                <a14:m>
                  <m:oMath xmlns:m="http://schemas.openxmlformats.org/officeDocument/2006/math">
                    <m:r>
                      <a:rPr lang="ru-RU" sz="4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ru-RU" sz="4000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3х + 7 </a:t>
                </a:r>
              </a:p>
            </p:txBody>
          </p:sp>
        </mc:Choice>
        <mc:Fallback xmlns="">
          <p:sp>
            <p:nvSpPr>
              <p:cNvPr id="245" name="Title 244">
                <a:extLst>
                  <a:ext uri="{FF2B5EF4-FFF2-40B4-BE49-F238E27FC236}">
                    <a16:creationId xmlns:a16="http://schemas.microsoft.com/office/drawing/2014/main" id="{80874CFE-0AB4-4969-AFC6-C1D2911E7A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880110" y="681665"/>
                <a:ext cx="9829455" cy="702587"/>
              </a:xfrm>
              <a:blipFill>
                <a:blip r:embed="rId2"/>
                <a:stretch>
                  <a:fillRect l="-1736" t="-20870" r="-3162" b="-321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4" name="Rectangle 683">
                <a:extLst>
                  <a:ext uri="{FF2B5EF4-FFF2-40B4-BE49-F238E27FC236}">
                    <a16:creationId xmlns:a16="http://schemas.microsoft.com/office/drawing/2014/main" xmlns="" id="{6945F279-C67A-4EE8-9C3E-E808868EFE3D}"/>
                  </a:ext>
                </a:extLst>
              </p:cNvPr>
              <p:cNvSpPr/>
              <p:nvPr/>
            </p:nvSpPr>
            <p:spPr>
              <a:xfrm>
                <a:off x="3855199" y="1786034"/>
                <a:ext cx="3879275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5х–1 </a:t>
                </a:r>
                <a14:m>
                  <m:oMath xmlns:m="http://schemas.openxmlformats.org/officeDocument/2006/math">
                    <m:r>
                      <a:rPr lang="ru-RU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ru-RU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3х+7, 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5х–3х </a:t>
                </a:r>
                <a14:m>
                  <m:oMath xmlns:m="http://schemas.openxmlformats.org/officeDocument/2006/math">
                    <m:r>
                      <a:rPr lang="ru-RU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ru-RU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7+1,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2х </a:t>
                </a:r>
                <a14:m>
                  <m:oMath xmlns:m="http://schemas.openxmlformats.org/officeDocument/2006/math">
                    <m:r>
                      <a:rPr lang="ru-RU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ru-RU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8, 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х </a:t>
                </a:r>
                <a14:m>
                  <m:oMath xmlns:m="http://schemas.openxmlformats.org/officeDocument/2006/math">
                    <m:r>
                      <a:rPr lang="ru-RU" sz="2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ru-RU" sz="28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4. </a:t>
                </a:r>
              </a:p>
            </p:txBody>
          </p:sp>
        </mc:Choice>
        <mc:Fallback xmlns="">
          <p:sp>
            <p:nvSpPr>
              <p:cNvPr id="684" name="Rectangle 683">
                <a:extLst>
                  <a:ext uri="{FF2B5EF4-FFF2-40B4-BE49-F238E27FC236}">
                    <a16:creationId xmlns:a16="http://schemas.microsoft.com/office/drawing/2014/main" id="{6945F279-C67A-4EE8-9C3E-E808868EFE3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199" y="1786034"/>
                <a:ext cx="3879275" cy="2677656"/>
              </a:xfrm>
              <a:prstGeom prst="rect">
                <a:avLst/>
              </a:prstGeom>
              <a:blipFill>
                <a:blip r:embed="rId3"/>
                <a:stretch>
                  <a:fillRect l="-3140" b="-22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7" name="Прямоугольник 496"/>
          <p:cNvSpPr/>
          <p:nvPr/>
        </p:nvSpPr>
        <p:spPr>
          <a:xfrm>
            <a:off x="2091832" y="1735545"/>
            <a:ext cx="15103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</a:p>
        </p:txBody>
      </p:sp>
      <p:pic>
        <p:nvPicPr>
          <p:cNvPr id="385" name="Рисунок 384"/>
          <p:cNvPicPr>
            <a:picLocks noChangeAspect="1"/>
          </p:cNvPicPr>
          <p:nvPr/>
        </p:nvPicPr>
        <p:blipFill rotWithShape="1">
          <a:blip r:embed="rId4"/>
          <a:srcRect t="18813" b="18254"/>
          <a:stretch/>
        </p:blipFill>
        <p:spPr>
          <a:xfrm>
            <a:off x="5612987" y="3652868"/>
            <a:ext cx="5927990" cy="913616"/>
          </a:xfrm>
          <a:prstGeom prst="rect">
            <a:avLst/>
          </a:prstGeom>
          <a:ln>
            <a:solidFill>
              <a:schemeClr val="accent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00" name="Прямоугольник 499"/>
              <p:cNvSpPr/>
              <p:nvPr/>
            </p:nvSpPr>
            <p:spPr>
              <a:xfrm>
                <a:off x="2299856" y="4968266"/>
                <a:ext cx="543850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Жауабы:  [4; + ∞) </a:t>
                </a:r>
                <a:r>
                  <a:rPr lang="ru-RU" sz="2400" b="1" dirty="0" err="1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немесе</a:t>
                </a:r>
                <a:r>
                  <a:rPr lang="ru-RU" sz="24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</a:t>
                </a:r>
                <a:r>
                  <a:rPr lang="ru-RU" sz="24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 </m:t>
                    </m:r>
                  </m:oMath>
                </a14:m>
                <a:r>
                  <a:rPr lang="en-US" sz="2400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4. </a:t>
                </a:r>
                <a:endParaRPr lang="ru-RU" sz="2400" b="1" dirty="0">
                  <a:solidFill>
                    <a:srgbClr val="0070C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00" name="Прямоугольник 4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9856" y="4968266"/>
                <a:ext cx="5438503" cy="461665"/>
              </a:xfrm>
              <a:prstGeom prst="rect">
                <a:avLst/>
              </a:prstGeom>
              <a:blipFill>
                <a:blip r:embed="rId5"/>
                <a:stretch>
                  <a:fillRect l="-1682" t="-11842" r="-112" b="-27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28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 smtClean="0"/>
              <a:t>.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5EB30651-9D2E-4206-B2E2-EBC471154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0499" y="433706"/>
            <a:ext cx="9483708" cy="951663"/>
          </a:xfrm>
        </p:spPr>
        <p:txBody>
          <a:bodyPr/>
          <a:lstStyle/>
          <a:p>
            <a:r>
              <a:rPr lang="ru-RU" sz="4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Теңсіздікті</a:t>
            </a:r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шешіңіз</a:t>
            </a:r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69" name="TextBox 368">
            <a:extLst>
              <a:ext uri="{FF2B5EF4-FFF2-40B4-BE49-F238E27FC236}">
                <a16:creationId xmlns:a16="http://schemas.microsoft.com/office/drawing/2014/main" xmlns="" id="{A164E301-C65C-4BF1-8D72-CA872508FBBC}"/>
              </a:ext>
            </a:extLst>
          </p:cNvPr>
          <p:cNvSpPr txBox="1"/>
          <p:nvPr/>
        </p:nvSpPr>
        <p:spPr>
          <a:xfrm>
            <a:off x="923922" y="1723182"/>
            <a:ext cx="5434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 </a:t>
            </a:r>
            <a:endParaRPr lang="en-ID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76" name="Рисунок 2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3568" y="466563"/>
            <a:ext cx="2288029" cy="1089539"/>
          </a:xfrm>
          <a:prstGeom prst="rect">
            <a:avLst/>
          </a:prstGeom>
        </p:spPr>
      </p:pic>
      <p:pic>
        <p:nvPicPr>
          <p:cNvPr id="277" name="Рисунок 27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014" y="1723182"/>
            <a:ext cx="4181514" cy="2477449"/>
          </a:xfrm>
          <a:prstGeom prst="rect">
            <a:avLst/>
          </a:prstGeom>
        </p:spPr>
      </p:pic>
      <p:pic>
        <p:nvPicPr>
          <p:cNvPr id="278" name="Рисунок 277"/>
          <p:cNvPicPr>
            <a:picLocks noChangeAspect="1"/>
          </p:cNvPicPr>
          <p:nvPr/>
        </p:nvPicPr>
        <p:blipFill rotWithShape="1">
          <a:blip r:embed="rId4"/>
          <a:srcRect t="28316"/>
          <a:stretch/>
        </p:blipFill>
        <p:spPr>
          <a:xfrm>
            <a:off x="5689418" y="3849936"/>
            <a:ext cx="5664382" cy="61049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49590" y="4649725"/>
            <a:ext cx="32496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Жауабы: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(–∞; –6).  </a:t>
            </a:r>
            <a:endParaRPr lang="kk-KZ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32954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0040DA61-A053-4F68-88E9-7E50D119A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4103" y="723784"/>
            <a:ext cx="6668503" cy="779337"/>
          </a:xfrm>
        </p:spPr>
        <p:txBody>
          <a:bodyPr/>
          <a:lstStyle/>
          <a:p>
            <a:r>
              <a:rPr lang="ru-RU" sz="4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Теңсіздікті</a:t>
            </a:r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шешіңіз</a:t>
            </a:r>
            <a:r>
              <a:rPr lang="ru-RU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ID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744463" y="871204"/>
            <a:ext cx="3751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7(x+1)–4x&gt;3x+16</a:t>
            </a:r>
            <a:r>
              <a:rPr lang="kk-KZ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8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6620" y="1893998"/>
            <a:ext cx="4027843" cy="1943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7x+7–4x</a:t>
            </a:r>
            <a:r>
              <a:rPr lang="kk-KZ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kk-KZ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3x+16, </a:t>
            </a:r>
            <a:endParaRPr lang="kk-KZ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3x–3x</a:t>
            </a:r>
            <a:r>
              <a:rPr lang="kk-KZ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kk-KZ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16–7,</a:t>
            </a:r>
            <a:endParaRPr lang="kk-KZ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0x</a:t>
            </a:r>
            <a:r>
              <a:rPr lang="kk-KZ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kk-KZ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</a:t>
            </a:r>
            <a:r>
              <a:rPr lang="kk-KZ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xmlns="" id="{A164E301-C65C-4BF1-8D72-CA872508FBBC}"/>
              </a:ext>
            </a:extLst>
          </p:cNvPr>
          <p:cNvSpPr txBox="1"/>
          <p:nvPr/>
        </p:nvSpPr>
        <p:spPr>
          <a:xfrm>
            <a:off x="924103" y="1659316"/>
            <a:ext cx="1585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 </a:t>
            </a:r>
            <a:endParaRPr lang="en-ID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744463" y="2252430"/>
            <a:ext cx="44096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chemeClr val="dk1"/>
              </a:buClr>
              <a:buSzPts val="1100"/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 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a=0 </a:t>
            </a:r>
            <a:r>
              <a:rPr lang="kk-KZ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b&gt;0 </a:t>
            </a:r>
            <a:r>
              <a:rPr lang="kk-KZ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болса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 0х &gt;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теңсіздігінің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шешімдері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болмайды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</a:p>
          <a:p>
            <a:pPr lvl="0" algn="just">
              <a:buClr>
                <a:schemeClr val="dk1"/>
              </a:buClr>
              <a:buSzPts val="1100"/>
            </a:pP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Себебі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x-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тің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мәнінде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тура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емес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kk-KZ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Бұл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х-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тің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мәнінде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тура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емес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Теңсіздіктің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шешімдері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жоқ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яғни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шешімдері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ru-RU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бос </a:t>
            </a:r>
            <a:r>
              <a:rPr lang="ru-RU" sz="20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жиын</a:t>
            </a:r>
            <a:r>
              <a:rPr lang="ru-RU" sz="2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0" algn="just">
              <a:buClr>
                <a:schemeClr val="dk1"/>
              </a:buClr>
              <a:buSzPts val="1100"/>
            </a:pPr>
            <a:r>
              <a:rPr lang="kk-KZ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		</a:t>
            </a:r>
            <a:endParaRPr lang="kk-KZ" sz="2800" b="1" dirty="0">
              <a:solidFill>
                <a:schemeClr val="accent5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924103" y="4130832"/>
                <a:ext cx="276389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buClr>
                    <a:schemeClr val="dk1"/>
                  </a:buClr>
                  <a:buSzPts val="1100"/>
                </a:pPr>
                <a:r>
                  <a:rPr lang="kk-KZ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Жауабы: </a:t>
                </a:r>
                <a14:m>
                  <m:oMath xmlns:m="http://schemas.openxmlformats.org/officeDocument/2006/math"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  <a:sym typeface="PT Sans Caption"/>
                      </a:rPr>
                      <m:t>    ∅  </m:t>
                    </m:r>
                  </m:oMath>
                </a14:m>
                <a:r>
                  <a:rPr lang="kk-KZ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PT Sans Caption"/>
                  </a:rPr>
                  <a:t> </a:t>
                </a: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103" y="4130832"/>
                <a:ext cx="2763898" cy="523220"/>
              </a:xfrm>
              <a:prstGeom prst="rect">
                <a:avLst/>
              </a:prstGeom>
              <a:blipFill>
                <a:blip r:embed="rId2"/>
                <a:stretch>
                  <a:fillRect l="-4636" t="-14118" b="-3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20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</TotalTime>
  <Words>360</Words>
  <Application>Microsoft Office PowerPoint</Application>
  <PresentationFormat>Широкоэкранный</PresentationFormat>
  <Paragraphs>69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Бір айнымалысы бар сызықтық теңсіздіктер</vt:lpstr>
      <vt:lpstr> </vt:lpstr>
      <vt:lpstr>Презентация PowerPoint</vt:lpstr>
      <vt:lpstr>Теңсіздікті шешіңіз: 5х – 1 ≥  3х + 7 </vt:lpstr>
      <vt:lpstr>Теңсіздікті шешіңіз:</vt:lpstr>
      <vt:lpstr>Теңсіздікті шешіңіз:</vt:lpstr>
      <vt:lpstr>Теңсіздікті шешіңіз:  6x+17&gt;2(3x+4)</vt:lpstr>
      <vt:lpstr>Теңсіздікті шешіңіз: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82</cp:revision>
  <dcterms:created xsi:type="dcterms:W3CDTF">2022-09-04T21:41:09Z</dcterms:created>
  <dcterms:modified xsi:type="dcterms:W3CDTF">2024-08-13T06:26:14Z</dcterms:modified>
</cp:coreProperties>
</file>