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306" r:id="rId4"/>
    <p:sldId id="313" r:id="rId5"/>
    <p:sldId id="314" r:id="rId6"/>
    <p:sldId id="316" r:id="rId7"/>
    <p:sldId id="273" r:id="rId8"/>
    <p:sldId id="318" r:id="rId9"/>
    <p:sldId id="319" r:id="rId10"/>
    <p:sldId id="320" r:id="rId11"/>
    <p:sldId id="259" r:id="rId12"/>
    <p:sldId id="321" r:id="rId13"/>
    <p:sldId id="298" r:id="rId14"/>
    <p:sldId id="300" r:id="rId15"/>
    <p:sldId id="260" r:id="rId16"/>
    <p:sldId id="275" r:id="rId17"/>
    <p:sldId id="305" r:id="rId18"/>
    <p:sldId id="281" r:id="rId19"/>
    <p:sldId id="282" r:id="rId20"/>
    <p:sldId id="310" r:id="rId21"/>
    <p:sldId id="323" r:id="rId22"/>
    <p:sldId id="31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1084" autoAdjust="0"/>
  </p:normalViewPr>
  <p:slideViewPr>
    <p:cSldViewPr>
      <p:cViewPr varScale="1">
        <p:scale>
          <a:sx n="87" d="100"/>
          <a:sy n="87" d="100"/>
        </p:scale>
        <p:origin x="1219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43130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83450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88251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19868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050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2258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90110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kk-KZ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Казахская народная сказка «Ер Тостик» </a:t>
            </a:r>
            <a:endParaRPr lang="en-ID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r>
              <a:rPr lang="ru-RU" altLang="ru-RU" sz="25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Русский язык и литература, 6 класс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D9E50721-B9A5-4BE8-AFD5-621400A4D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37"/>
    </mc:Choice>
    <mc:Fallback xmlns="">
      <p:transition spd="slow" advTm="25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709EFF7-E302-45C8-B2B5-9F8F17A80F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717477"/>
              </p:ext>
            </p:extLst>
          </p:nvPr>
        </p:nvGraphicFramePr>
        <p:xfrm>
          <a:off x="611560" y="836713"/>
          <a:ext cx="8075240" cy="4894862"/>
        </p:xfrm>
        <a:graphic>
          <a:graphicData uri="http://schemas.openxmlformats.org/drawingml/2006/table">
            <a:tbl>
              <a:tblPr/>
              <a:tblGrid>
                <a:gridCol w="8075240">
                  <a:extLst>
                    <a:ext uri="{9D8B030D-6E8A-4147-A177-3AD203B41FA5}">
                      <a16:colId xmlns:a16="http://schemas.microsoft.com/office/drawing/2014/main" val="2767398363"/>
                    </a:ext>
                  </a:extLst>
                </a:gridCol>
              </a:tblGrid>
              <a:tr h="489486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Начался пир, и собрался народ посмотреть на искусство обоих сватов.</a:t>
                      </a:r>
                      <a:endParaRPr lang="ru-KZ" sz="1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Отвели Ер-Тостику праздничную белую юрту. Начали подавать угощение. Но сколько ни принесут жигиты кумысу и мяса, никак не могут насытить сватов Баны-хана. Богатырь Озероглотатель один выпил весь кумыс и поел все кушанья, приготовленные для пира.</a:t>
                      </a:r>
                      <a:endParaRPr lang="ru-KZ" sz="1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Несколько раз приказывал Темир-хан колоть новые стада баранов. Но всё мясо в один миг исчезало в бездонной утробе Озероглотателя.</a:t>
                      </a:r>
                      <a:endParaRPr lang="ru-KZ" sz="1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Посоветовал Кеще-хан Темир-хану:</a:t>
                      </a:r>
                      <a:endParaRPr lang="ru-KZ" sz="1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—  Надо в кушанье положить яду, чтобы эти обжоры не съели твоего последнего барана.</a:t>
                      </a:r>
                      <a:endParaRPr lang="ru-KZ" sz="1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Услышал богатырь Чуткое Ухо этот заговор и сообщил Ер-Тостику. А тот послал Вора-богатыря на кухню. Вынул Вор-богатырь яд и переложил его в блюдо, предназначенное для Кеще-хана и его свиты.</a:t>
                      </a:r>
                      <a:endParaRPr lang="ru-KZ" sz="1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Только проглотили они по одному кусочку мяса, как сразу же умерли.</a:t>
                      </a:r>
                      <a:endParaRPr lang="ru-KZ" sz="1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Так одержал Ер-Тостик победу</a:t>
                      </a:r>
                      <a:r>
                        <a:rPr lang="kk-KZ" sz="1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kk-KZ" sz="1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над Кеще-ханом.</a:t>
                      </a:r>
                      <a:endParaRPr lang="ru-KZ" sz="1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64977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BD6A95-F2D1-4908-AA87-2A56CEEDB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4293096"/>
            <a:ext cx="3456384" cy="2349004"/>
          </a:xfrm>
          <a:prstGeom prst="rect">
            <a:avLst/>
          </a:prstGeom>
        </p:spPr>
      </p:pic>
      <p:pic>
        <p:nvPicPr>
          <p:cNvPr id="15" name="Звук 14">
            <a:hlinkClick r:id="" action="ppaction://media"/>
            <a:extLst>
              <a:ext uri="{FF2B5EF4-FFF2-40B4-BE49-F238E27FC236}">
                <a16:creationId xmlns:a16="http://schemas.microsoft.com/office/drawing/2014/main" id="{57E56BD8-97A7-4F06-87BB-5059FA24B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2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83"/>
    </mc:Choice>
    <mc:Fallback xmlns="">
      <p:transition spd="slow" advTm="7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-39797" y="-63108"/>
            <a:ext cx="9183797" cy="6921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11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3180143" y="322065"/>
            <a:ext cx="1548457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ru-RU" alt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8AFDDE-DBF8-4772-8068-82A532030B19}"/>
              </a:ext>
            </a:extLst>
          </p:cNvPr>
          <p:cNvSpPr/>
          <p:nvPr/>
        </p:nvSpPr>
        <p:spPr>
          <a:xfrm>
            <a:off x="1450497" y="1139301"/>
            <a:ext cx="7435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A2C8065-2E5C-4326-8EEE-47669631C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820069"/>
              </p:ext>
            </p:extLst>
          </p:nvPr>
        </p:nvGraphicFramePr>
        <p:xfrm>
          <a:off x="457200" y="1385134"/>
          <a:ext cx="8229600" cy="2569487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1703172139"/>
                    </a:ext>
                  </a:extLst>
                </a:gridCol>
              </a:tblGrid>
              <a:tr h="25694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Какова основная мысль текста?</a:t>
                      </a:r>
                      <a:endParaRPr lang="ru-K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945546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000355-3B03-4242-ACAD-EC5B33B1C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1963024"/>
            <a:ext cx="6667500" cy="4696975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E4363E78-AA08-4B6A-A73D-6F1F68DCB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7"/>
    </mc:Choice>
    <mc:Fallback xmlns="">
      <p:transition spd="slow" advTm="10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2A738-11DE-4AF7-8561-55631E501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ответ:</a:t>
            </a:r>
            <a:endParaRPr lang="ru-KZ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FB5D962-A8C3-4781-A84E-F4DC3B35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92023"/>
              </p:ext>
            </p:extLst>
          </p:nvPr>
        </p:nvGraphicFramePr>
        <p:xfrm>
          <a:off x="457200" y="1918087"/>
          <a:ext cx="8229600" cy="2043509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70581945"/>
                    </a:ext>
                  </a:extLst>
                </a:gridCol>
              </a:tblGrid>
              <a:tr h="20435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  Не имей сто рублей, а имей сто друзей. Самый верный способ найти друга – это не отвернуться от него в нужный момент. У сказочного Героя всегда много друзей, потому что он не отказывает в помощи тем, кого встречает на своём пути, и они, в свою очередь, не бросают нашего Ер Тостика в беде. Так у Героя появляются бесценные Волшебные помощники.</a:t>
                      </a:r>
                      <a:endParaRPr lang="ru-K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117792"/>
                  </a:ext>
                </a:extLst>
              </a:tr>
            </a:tbl>
          </a:graphicData>
        </a:graphic>
      </p:graphicFrame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28CEBB67-2471-4213-AC96-4D4354914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4DACE1-8A12-4DCC-93A6-449C63FDF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3284984"/>
            <a:ext cx="5112568" cy="355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9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7"/>
    </mc:Choice>
    <mc:Fallback xmlns="">
      <p:transition spd="slow" advTm="3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A4F3E02-2A41-4195-AABF-E28DCFFE5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535" y="426659"/>
            <a:ext cx="7772400" cy="6096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</a:t>
            </a:r>
            <a:endParaRPr lang="ru-KZ" sz="2400" b="1" dirty="0">
              <a:solidFill>
                <a:schemeClr val="accent1"/>
              </a:solidFill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E7A9F659-384D-46A3-A537-B3360BFBC2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35" y="953344"/>
            <a:ext cx="8979015" cy="590465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Заполните таблицу «Помощники и враги Ер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Тостика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K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89354ED-1D3F-43CD-8607-7FE093C60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689622"/>
              </p:ext>
            </p:extLst>
          </p:nvPr>
        </p:nvGraphicFramePr>
        <p:xfrm>
          <a:off x="1176655" y="2060848"/>
          <a:ext cx="6790690" cy="3384374"/>
        </p:xfrm>
        <a:graphic>
          <a:graphicData uri="http://schemas.openxmlformats.org/drawingml/2006/table">
            <a:tbl>
              <a:tblPr firstRow="1" firstCol="1" bandRow="1"/>
              <a:tblGrid>
                <a:gridCol w="3395345">
                  <a:extLst>
                    <a:ext uri="{9D8B030D-6E8A-4147-A177-3AD203B41FA5}">
                      <a16:colId xmlns:a16="http://schemas.microsoft.com/office/drawing/2014/main" val="3065958773"/>
                    </a:ext>
                  </a:extLst>
                </a:gridCol>
                <a:gridCol w="3395345">
                  <a:extLst>
                    <a:ext uri="{9D8B030D-6E8A-4147-A177-3AD203B41FA5}">
                      <a16:colId xmlns:a16="http://schemas.microsoft.com/office/drawing/2014/main" val="3814720561"/>
                    </a:ext>
                  </a:extLst>
                </a:gridCol>
              </a:tblGrid>
              <a:tr h="4834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800" b="1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Помощники  Ер Тостика</a:t>
                      </a:r>
                      <a:endParaRPr lang="ru-KZ" sz="18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800" b="1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Враги  Ер Тостика</a:t>
                      </a:r>
                      <a:endParaRPr lang="ru-KZ" sz="18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9957831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14379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479516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138844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456040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170843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616512"/>
                  </a:ext>
                </a:extLst>
              </a:tr>
            </a:tbl>
          </a:graphicData>
        </a:graphic>
      </p:graphicFrame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0FE83A90-8968-48D6-B68A-409B582B0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5"/>
    </mc:Choice>
    <mc:Fallback xmlns="">
      <p:transition spd="slow" advTm="1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14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3145287" y="444913"/>
            <a:ext cx="3073682" cy="4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ответы: 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3CF4AEC-9AA9-4BB8-B590-0EAF8189A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162777"/>
              </p:ext>
            </p:extLst>
          </p:nvPr>
        </p:nvGraphicFramePr>
        <p:xfrm>
          <a:off x="1176655" y="2276875"/>
          <a:ext cx="6790690" cy="3384367"/>
        </p:xfrm>
        <a:graphic>
          <a:graphicData uri="http://schemas.openxmlformats.org/drawingml/2006/table">
            <a:tbl>
              <a:tblPr firstRow="1" firstCol="1" bandRow="1"/>
              <a:tblGrid>
                <a:gridCol w="3395345">
                  <a:extLst>
                    <a:ext uri="{9D8B030D-6E8A-4147-A177-3AD203B41FA5}">
                      <a16:colId xmlns:a16="http://schemas.microsoft.com/office/drawing/2014/main" val="3572607088"/>
                    </a:ext>
                  </a:extLst>
                </a:gridCol>
                <a:gridCol w="3395345">
                  <a:extLst>
                    <a:ext uri="{9D8B030D-6E8A-4147-A177-3AD203B41FA5}">
                      <a16:colId xmlns:a16="http://schemas.microsoft.com/office/drawing/2014/main" val="3792718635"/>
                    </a:ext>
                  </a:extLst>
                </a:gridCol>
              </a:tblGrid>
              <a:tr h="4834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        Помощники  Ер Тостика</a:t>
                      </a:r>
                      <a:endParaRPr lang="ru-KZ" sz="16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Враги Ер  Тостика</a:t>
                      </a:r>
                      <a:endParaRPr lang="ru-KZ" sz="16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5126619"/>
                  </a:ext>
                </a:extLst>
              </a:tr>
              <a:tr h="4834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Всевидящий Глаз</a:t>
                      </a:r>
                      <a:endParaRPr lang="ru-K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Кеще-хан</a:t>
                      </a:r>
                      <a:endParaRPr lang="ru-K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686062"/>
                  </a:ext>
                </a:extLst>
              </a:tr>
              <a:tr h="4834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Вор  </a:t>
                      </a:r>
                      <a:endParaRPr lang="ru-K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Темир-хан</a:t>
                      </a:r>
                      <a:endParaRPr lang="ru-K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964667"/>
                  </a:ext>
                </a:extLst>
              </a:tr>
              <a:tr h="4834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Ветроног</a:t>
                      </a:r>
                      <a:endParaRPr lang="ru-K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187990"/>
                  </a:ext>
                </a:extLst>
              </a:tr>
              <a:tr h="4834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Чуткое Ухо</a:t>
                      </a:r>
                      <a:endParaRPr lang="ru-K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721766"/>
                  </a:ext>
                </a:extLst>
              </a:tr>
              <a:tr h="4834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Горокат</a:t>
                      </a:r>
                      <a:endParaRPr lang="ru-K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793353"/>
                  </a:ext>
                </a:extLst>
              </a:tr>
              <a:tr h="4834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Озероглотатель</a:t>
                      </a:r>
                      <a:endParaRPr lang="ru-K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4517514"/>
                  </a:ext>
                </a:extLst>
              </a:tr>
            </a:tbl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66FD52B1-646B-4648-BE46-E53314C14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2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9"/>
    </mc:Choice>
    <mc:Fallback xmlns="">
      <p:transition spd="slow" advTm="21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-258072" y="-12176"/>
            <a:ext cx="9469706" cy="6969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15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7" name="Прямоугольник 9"/>
          <p:cNvSpPr>
            <a:spLocks noChangeArrowheads="1"/>
          </p:cNvSpPr>
          <p:nvPr/>
        </p:nvSpPr>
        <p:spPr bwMode="auto">
          <a:xfrm>
            <a:off x="3861126" y="414881"/>
            <a:ext cx="1509984" cy="4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21778F7-07D3-40B7-8C33-8E331DC79CA1}"/>
              </a:ext>
            </a:extLst>
          </p:cNvPr>
          <p:cNvSpPr/>
          <p:nvPr/>
        </p:nvSpPr>
        <p:spPr>
          <a:xfrm>
            <a:off x="300005" y="1244212"/>
            <a:ext cx="86145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приём «ПОПС-ФОРМУЛА», докажите, что  «Ер-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Тостик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относится к волшебной сказке.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932C66C-1FF9-4F6D-A83F-40A65CE13354}"/>
              </a:ext>
            </a:extLst>
          </p:cNvPr>
          <p:cNvSpPr/>
          <p:nvPr/>
        </p:nvSpPr>
        <p:spPr>
          <a:xfrm>
            <a:off x="2051720" y="2609412"/>
            <a:ext cx="4572000" cy="19983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tabLst>
                <a:tab pos="180340" algn="l"/>
              </a:tabLst>
            </a:pPr>
            <a:r>
              <a:rPr lang="kk-KZ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kk-KZ" sz="1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ПОПС ФОРМУЛА</a:t>
            </a:r>
            <a:endParaRPr lang="ru-KZ" sz="16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180340" algn="l"/>
              </a:tabLst>
            </a:pPr>
            <a:r>
              <a:rPr lang="kk-KZ" sz="1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Позиция</a:t>
            </a:r>
            <a:r>
              <a:rPr lang="kk-KZ" sz="1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__________________________________</a:t>
            </a:r>
            <a:endParaRPr lang="ru-KZ" sz="16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180340" algn="l"/>
              </a:tabLst>
            </a:pPr>
            <a:r>
              <a:rPr lang="kk-KZ" sz="1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Обоснование:</a:t>
            </a:r>
            <a:r>
              <a:rPr lang="kk-KZ" sz="1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_____________________________</a:t>
            </a:r>
            <a:endParaRPr lang="ru-KZ" sz="16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180340" algn="l"/>
              </a:tabLst>
            </a:pPr>
            <a:r>
              <a:rPr lang="kk-KZ" sz="1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</a:t>
            </a:r>
            <a:r>
              <a:rPr lang="kk-KZ" sz="1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</a:t>
            </a:r>
            <a:endParaRPr lang="ru-KZ" sz="16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180340" algn="l"/>
              </a:tabLst>
            </a:pPr>
            <a:r>
              <a:rPr lang="kk-KZ" sz="1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Следствие:</a:t>
            </a:r>
            <a:r>
              <a:rPr lang="kk-KZ" sz="1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__________________________</a:t>
            </a:r>
            <a:r>
              <a:rPr lang="kk-KZ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endParaRPr lang="ru-KZ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1450A28-BE26-4AC9-BEF7-4B477E75A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9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7"/>
    </mc:Choice>
    <mc:Fallback xmlns="">
      <p:transition spd="slow" advTm="16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-210125" y="-32088"/>
            <a:ext cx="9398922" cy="69174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16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3518610" y="423316"/>
            <a:ext cx="2894146" cy="4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EA07A5C-2F37-4C1B-AEB8-DC7653BA6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069091"/>
              </p:ext>
            </p:extLst>
          </p:nvPr>
        </p:nvGraphicFramePr>
        <p:xfrm>
          <a:off x="319436" y="2031523"/>
          <a:ext cx="8229600" cy="2790698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87419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ПОПС ФОРМУЛА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Позиция</a:t>
                      </a:r>
                      <a:r>
                        <a:rPr lang="kk-KZ" sz="1600" u="non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kk-KZ" sz="1600" i="1" u="non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 считаю, что  «Ер Тостик» относится к волшебной сказке.</a:t>
                      </a:r>
                      <a:endParaRPr lang="ru-KZ" sz="16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Обоснование</a:t>
                      </a:r>
                      <a:r>
                        <a:rPr lang="kk-KZ" sz="1600" b="1" u="non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kk-KZ" sz="1600" u="non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600" i="1" u="non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Потому что в сказке у героя  существует два мира: реальный и волшебный. В достижении цели Ер Тостику помогают товарищи с чудесными способностями</a:t>
                      </a:r>
                      <a:r>
                        <a:rPr lang="kk-KZ" sz="1600" u="non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KZ" sz="16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Пример: </a:t>
                      </a:r>
                      <a:r>
                        <a:rPr lang="kk-KZ" sz="1600" b="0" i="1" u="non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Ер Т</a:t>
                      </a:r>
                      <a:r>
                        <a:rPr lang="kk-KZ" sz="1600" i="1" u="non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остик спустился в подземное царство.</a:t>
                      </a:r>
                      <a:r>
                        <a:rPr lang="kk-KZ" sz="1600" u="non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600" i="1" u="non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Озероглотатель проглотил воду из семи озёр. Горокат смахнул с дороги горы.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kk-KZ" sz="1600" i="1" u="non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Следствие:</a:t>
                      </a: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600" i="1" u="non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«Ер Тостик»  имеет все признаки волшебной сказки.</a:t>
                      </a:r>
                      <a:endParaRPr lang="ru-KZ" sz="16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endParaRPr lang="ru-KZ" sz="1100" u="sng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01054"/>
                  </a:ext>
                </a:extLst>
              </a:tr>
            </a:tbl>
          </a:graphicData>
        </a:graphic>
      </p:graphicFrame>
      <p:pic>
        <p:nvPicPr>
          <p:cNvPr id="23" name="Звук 22">
            <a:hlinkClick r:id="" action="ppaction://media"/>
            <a:extLst>
              <a:ext uri="{FF2B5EF4-FFF2-40B4-BE49-F238E27FC236}">
                <a16:creationId xmlns:a16="http://schemas.microsoft.com/office/drawing/2014/main" id="{99363115-4342-4530-8E05-2C40793D0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2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43"/>
    </mc:Choice>
    <mc:Fallback xmlns="">
      <p:transition spd="slow" advTm="35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-341" y="1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17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6B60B61-CB7B-4BA0-9C19-CF51D692D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812030"/>
              </p:ext>
            </p:extLst>
          </p:nvPr>
        </p:nvGraphicFramePr>
        <p:xfrm>
          <a:off x="0" y="1052734"/>
          <a:ext cx="9157625" cy="5805265"/>
        </p:xfrm>
        <a:graphic>
          <a:graphicData uri="http://schemas.openxmlformats.org/drawingml/2006/table">
            <a:tbl>
              <a:tblPr/>
              <a:tblGrid>
                <a:gridCol w="9157625">
                  <a:extLst>
                    <a:ext uri="{9D8B030D-6E8A-4147-A177-3AD203B41FA5}">
                      <a16:colId xmlns:a16="http://schemas.microsoft.com/office/drawing/2014/main" val="3746080370"/>
                    </a:ext>
                  </a:extLst>
                </a:gridCol>
              </a:tblGrid>
              <a:tr h="5805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K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3001589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6E9C13-67B3-4290-900D-9D85795BE06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6984" y="1088732"/>
            <a:ext cx="8824317" cy="5370429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FF1B142E-B184-48EF-9AD9-0B550B56B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53"/>
    </mc:Choice>
    <mc:Fallback xmlns="">
      <p:transition spd="slow" advTm="102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-109971" y="-20229"/>
            <a:ext cx="9345602" cy="68782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18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3852301" y="339090"/>
            <a:ext cx="1509985" cy="47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Задание 5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9BF141-AC29-47BD-868C-67C15512C5AE}"/>
              </a:ext>
            </a:extLst>
          </p:cNvPr>
          <p:cNvSpPr/>
          <p:nvPr/>
        </p:nvSpPr>
        <p:spPr>
          <a:xfrm>
            <a:off x="611560" y="877950"/>
            <a:ext cx="8074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ea typeface="TimesNewRomanPSMT"/>
            </a:endParaRPr>
          </a:p>
          <a:p>
            <a:r>
              <a:rPr lang="ru-RU" dirty="0">
                <a:latin typeface="Times New Roman" panose="02020603050405020304" pitchFamily="18" charset="0"/>
                <a:ea typeface="TimesNewRomanPSMT"/>
              </a:rPr>
              <a:t>Вставьте безударную гласную в окончаниях глаголов и определите спряжение.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ea typeface="TimesNewRomanPSMT"/>
            </a:endParaRPr>
          </a:p>
          <a:p>
            <a:pPr algn="ctr"/>
            <a:endParaRPr lang="ru-KZ" sz="24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43DF92D-3E36-4D50-8F36-CBB086F6E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263227"/>
              </p:ext>
            </p:extLst>
          </p:nvPr>
        </p:nvGraphicFramePr>
        <p:xfrm>
          <a:off x="457472" y="2131676"/>
          <a:ext cx="8229600" cy="3424012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1714957669"/>
                    </a:ext>
                  </a:extLst>
                </a:gridCol>
              </a:tblGrid>
              <a:tr h="34240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i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Ед</a:t>
                      </a:r>
                      <a:r>
                        <a:rPr lang="ru-RU" sz="24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…т  Ер </a:t>
                      </a:r>
                      <a:r>
                        <a:rPr lang="ru-RU" sz="2400" i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24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через пустынную степь.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KZ" sz="24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Ты </a:t>
                      </a:r>
                      <a:r>
                        <a:rPr lang="ru-RU" sz="2400" i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избав</a:t>
                      </a:r>
                      <a:r>
                        <a:rPr lang="ru-RU" sz="24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ru-RU" sz="2400" i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шься</a:t>
                      </a:r>
                      <a:r>
                        <a:rPr lang="ru-RU" sz="24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от него лишь тогда, когда найдёшь место, куда он </a:t>
                      </a:r>
                      <a:r>
                        <a:rPr lang="ru-RU" sz="2400" i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пряч</a:t>
                      </a:r>
                      <a:r>
                        <a:rPr lang="ru-RU" sz="24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…т свою душу.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KZ" sz="24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i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Уничтож</a:t>
                      </a:r>
                      <a:r>
                        <a:rPr lang="ru-RU" sz="24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…л  Ер </a:t>
                      </a:r>
                      <a:r>
                        <a:rPr lang="ru-RU" sz="2400" i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24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своих врагов, сел на </a:t>
                      </a:r>
                      <a:r>
                        <a:rPr lang="ru-RU" sz="2400" i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Шалкуйрыка</a:t>
                      </a:r>
                      <a:r>
                        <a:rPr lang="ru-RU" sz="24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2400" i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отправ</a:t>
                      </a:r>
                      <a:r>
                        <a:rPr lang="ru-RU" sz="24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ru-RU" sz="2400" i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лся</a:t>
                      </a:r>
                      <a:r>
                        <a:rPr lang="ru-RU" sz="24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домой на родину.</a:t>
                      </a:r>
                      <a:endParaRPr lang="ru-KZ" sz="24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469158"/>
                  </a:ext>
                </a:extLst>
              </a:tr>
            </a:tbl>
          </a:graphicData>
        </a:graphic>
      </p:graphicFrame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8B028B1E-C7B7-4808-B791-46B8B252B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8"/>
    </mc:Choice>
    <mc:Fallback xmlns="">
      <p:transition spd="slow" advTm="31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-109270" y="-19713"/>
            <a:ext cx="9344901" cy="68777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19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3259607" y="339090"/>
            <a:ext cx="2695373" cy="47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Примерный ответ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3212433" y="1850368"/>
            <a:ext cx="3213100" cy="457200"/>
          </a:xfrm>
          <a:custGeom>
            <a:avLst/>
            <a:gdLst>
              <a:gd name="connsiteX0" fmla="*/ 0 w 3213100"/>
              <a:gd name="connsiteY0" fmla="*/ 457200 h 457200"/>
              <a:gd name="connsiteX1" fmla="*/ 63500 w 3213100"/>
              <a:gd name="connsiteY1" fmla="*/ 431800 h 457200"/>
              <a:gd name="connsiteX2" fmla="*/ 101600 w 3213100"/>
              <a:gd name="connsiteY2" fmla="*/ 406400 h 457200"/>
              <a:gd name="connsiteX3" fmla="*/ 228600 w 3213100"/>
              <a:gd name="connsiteY3" fmla="*/ 368300 h 457200"/>
              <a:gd name="connsiteX4" fmla="*/ 279400 w 3213100"/>
              <a:gd name="connsiteY4" fmla="*/ 342900 h 457200"/>
              <a:gd name="connsiteX5" fmla="*/ 393700 w 3213100"/>
              <a:gd name="connsiteY5" fmla="*/ 292100 h 457200"/>
              <a:gd name="connsiteX6" fmla="*/ 419100 w 3213100"/>
              <a:gd name="connsiteY6" fmla="*/ 254000 h 457200"/>
              <a:gd name="connsiteX7" fmla="*/ 457200 w 3213100"/>
              <a:gd name="connsiteY7" fmla="*/ 241300 h 457200"/>
              <a:gd name="connsiteX8" fmla="*/ 495300 w 3213100"/>
              <a:gd name="connsiteY8" fmla="*/ 215900 h 457200"/>
              <a:gd name="connsiteX9" fmla="*/ 533400 w 3213100"/>
              <a:gd name="connsiteY9" fmla="*/ 177800 h 457200"/>
              <a:gd name="connsiteX10" fmla="*/ 571500 w 3213100"/>
              <a:gd name="connsiteY10" fmla="*/ 165100 h 457200"/>
              <a:gd name="connsiteX11" fmla="*/ 609600 w 3213100"/>
              <a:gd name="connsiteY11" fmla="*/ 139700 h 457200"/>
              <a:gd name="connsiteX12" fmla="*/ 685800 w 3213100"/>
              <a:gd name="connsiteY12" fmla="*/ 114300 h 457200"/>
              <a:gd name="connsiteX13" fmla="*/ 787400 w 3213100"/>
              <a:gd name="connsiteY13" fmla="*/ 76200 h 457200"/>
              <a:gd name="connsiteX14" fmla="*/ 901700 w 3213100"/>
              <a:gd name="connsiteY14" fmla="*/ 50800 h 457200"/>
              <a:gd name="connsiteX15" fmla="*/ 977900 w 3213100"/>
              <a:gd name="connsiteY15" fmla="*/ 25400 h 457200"/>
              <a:gd name="connsiteX16" fmla="*/ 1206500 w 3213100"/>
              <a:gd name="connsiteY16" fmla="*/ 0 h 457200"/>
              <a:gd name="connsiteX17" fmla="*/ 2057400 w 3213100"/>
              <a:gd name="connsiteY17" fmla="*/ 25400 h 457200"/>
              <a:gd name="connsiteX18" fmla="*/ 2133600 w 3213100"/>
              <a:gd name="connsiteY18" fmla="*/ 38100 h 457200"/>
              <a:gd name="connsiteX19" fmla="*/ 2260600 w 3213100"/>
              <a:gd name="connsiteY19" fmla="*/ 50800 h 457200"/>
              <a:gd name="connsiteX20" fmla="*/ 2463800 w 3213100"/>
              <a:gd name="connsiteY20" fmla="*/ 76200 h 457200"/>
              <a:gd name="connsiteX21" fmla="*/ 2578100 w 3213100"/>
              <a:gd name="connsiteY21" fmla="*/ 114300 h 457200"/>
              <a:gd name="connsiteX22" fmla="*/ 2616200 w 3213100"/>
              <a:gd name="connsiteY22" fmla="*/ 127000 h 457200"/>
              <a:gd name="connsiteX23" fmla="*/ 2654300 w 3213100"/>
              <a:gd name="connsiteY23" fmla="*/ 139700 h 457200"/>
              <a:gd name="connsiteX24" fmla="*/ 2705100 w 3213100"/>
              <a:gd name="connsiteY24" fmla="*/ 152400 h 457200"/>
              <a:gd name="connsiteX25" fmla="*/ 2743200 w 3213100"/>
              <a:gd name="connsiteY25" fmla="*/ 165100 h 457200"/>
              <a:gd name="connsiteX26" fmla="*/ 2794000 w 3213100"/>
              <a:gd name="connsiteY26" fmla="*/ 177800 h 457200"/>
              <a:gd name="connsiteX27" fmla="*/ 2857500 w 3213100"/>
              <a:gd name="connsiteY27" fmla="*/ 190500 h 457200"/>
              <a:gd name="connsiteX28" fmla="*/ 2933700 w 3213100"/>
              <a:gd name="connsiteY28" fmla="*/ 215900 h 457200"/>
              <a:gd name="connsiteX29" fmla="*/ 2971800 w 3213100"/>
              <a:gd name="connsiteY29" fmla="*/ 228600 h 457200"/>
              <a:gd name="connsiteX30" fmla="*/ 3009900 w 3213100"/>
              <a:gd name="connsiteY30" fmla="*/ 254000 h 457200"/>
              <a:gd name="connsiteX31" fmla="*/ 3048000 w 3213100"/>
              <a:gd name="connsiteY31" fmla="*/ 266700 h 457200"/>
              <a:gd name="connsiteX32" fmla="*/ 3124200 w 3213100"/>
              <a:gd name="connsiteY32" fmla="*/ 317500 h 457200"/>
              <a:gd name="connsiteX33" fmla="*/ 3162300 w 3213100"/>
              <a:gd name="connsiteY33" fmla="*/ 342900 h 457200"/>
              <a:gd name="connsiteX34" fmla="*/ 3213100 w 3213100"/>
              <a:gd name="connsiteY34" fmla="*/ 3937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213100" h="457200">
                <a:moveTo>
                  <a:pt x="0" y="457200"/>
                </a:moveTo>
                <a:cubicBezTo>
                  <a:pt x="21167" y="448733"/>
                  <a:pt x="43110" y="441995"/>
                  <a:pt x="63500" y="431800"/>
                </a:cubicBezTo>
                <a:cubicBezTo>
                  <a:pt x="77152" y="424974"/>
                  <a:pt x="87652" y="412599"/>
                  <a:pt x="101600" y="406400"/>
                </a:cubicBezTo>
                <a:cubicBezTo>
                  <a:pt x="257925" y="336922"/>
                  <a:pt x="110385" y="412630"/>
                  <a:pt x="228600" y="368300"/>
                </a:cubicBezTo>
                <a:cubicBezTo>
                  <a:pt x="246327" y="361653"/>
                  <a:pt x="261822" y="349931"/>
                  <a:pt x="279400" y="342900"/>
                </a:cubicBezTo>
                <a:cubicBezTo>
                  <a:pt x="392750" y="297560"/>
                  <a:pt x="320399" y="340967"/>
                  <a:pt x="393700" y="292100"/>
                </a:cubicBezTo>
                <a:cubicBezTo>
                  <a:pt x="402167" y="279400"/>
                  <a:pt x="407181" y="263535"/>
                  <a:pt x="419100" y="254000"/>
                </a:cubicBezTo>
                <a:cubicBezTo>
                  <a:pt x="429553" y="245637"/>
                  <a:pt x="445226" y="247287"/>
                  <a:pt x="457200" y="241300"/>
                </a:cubicBezTo>
                <a:cubicBezTo>
                  <a:pt x="470852" y="234474"/>
                  <a:pt x="483574" y="225671"/>
                  <a:pt x="495300" y="215900"/>
                </a:cubicBezTo>
                <a:cubicBezTo>
                  <a:pt x="509098" y="204402"/>
                  <a:pt x="518456" y="187763"/>
                  <a:pt x="533400" y="177800"/>
                </a:cubicBezTo>
                <a:cubicBezTo>
                  <a:pt x="544539" y="170374"/>
                  <a:pt x="559526" y="171087"/>
                  <a:pt x="571500" y="165100"/>
                </a:cubicBezTo>
                <a:cubicBezTo>
                  <a:pt x="585152" y="158274"/>
                  <a:pt x="595652" y="145899"/>
                  <a:pt x="609600" y="139700"/>
                </a:cubicBezTo>
                <a:cubicBezTo>
                  <a:pt x="634066" y="128826"/>
                  <a:pt x="660941" y="124244"/>
                  <a:pt x="685800" y="114300"/>
                </a:cubicBezTo>
                <a:cubicBezTo>
                  <a:pt x="705223" y="106531"/>
                  <a:pt x="760855" y="82836"/>
                  <a:pt x="787400" y="76200"/>
                </a:cubicBezTo>
                <a:cubicBezTo>
                  <a:pt x="859909" y="58073"/>
                  <a:pt x="836514" y="70356"/>
                  <a:pt x="901700" y="50800"/>
                </a:cubicBezTo>
                <a:cubicBezTo>
                  <a:pt x="927345" y="43107"/>
                  <a:pt x="951259" y="28064"/>
                  <a:pt x="977900" y="25400"/>
                </a:cubicBezTo>
                <a:cubicBezTo>
                  <a:pt x="1138861" y="9304"/>
                  <a:pt x="1062684" y="17977"/>
                  <a:pt x="1206500" y="0"/>
                </a:cubicBezTo>
                <a:cubicBezTo>
                  <a:pt x="1373894" y="3562"/>
                  <a:pt x="1823694" y="7423"/>
                  <a:pt x="2057400" y="25400"/>
                </a:cubicBezTo>
                <a:cubicBezTo>
                  <a:pt x="2083075" y="27375"/>
                  <a:pt x="2108048" y="34906"/>
                  <a:pt x="2133600" y="38100"/>
                </a:cubicBezTo>
                <a:cubicBezTo>
                  <a:pt x="2175816" y="43377"/>
                  <a:pt x="2218429" y="45177"/>
                  <a:pt x="2260600" y="50800"/>
                </a:cubicBezTo>
                <a:cubicBezTo>
                  <a:pt x="2541787" y="88292"/>
                  <a:pt x="1930375" y="27707"/>
                  <a:pt x="2463800" y="76200"/>
                </a:cubicBezTo>
                <a:lnTo>
                  <a:pt x="2578100" y="114300"/>
                </a:lnTo>
                <a:lnTo>
                  <a:pt x="2616200" y="127000"/>
                </a:lnTo>
                <a:cubicBezTo>
                  <a:pt x="2628900" y="131233"/>
                  <a:pt x="2641313" y="136453"/>
                  <a:pt x="2654300" y="139700"/>
                </a:cubicBezTo>
                <a:cubicBezTo>
                  <a:pt x="2671233" y="143933"/>
                  <a:pt x="2688317" y="147605"/>
                  <a:pt x="2705100" y="152400"/>
                </a:cubicBezTo>
                <a:cubicBezTo>
                  <a:pt x="2717972" y="156078"/>
                  <a:pt x="2730328" y="161422"/>
                  <a:pt x="2743200" y="165100"/>
                </a:cubicBezTo>
                <a:cubicBezTo>
                  <a:pt x="2759983" y="169895"/>
                  <a:pt x="2776961" y="174014"/>
                  <a:pt x="2794000" y="177800"/>
                </a:cubicBezTo>
                <a:cubicBezTo>
                  <a:pt x="2815072" y="182483"/>
                  <a:pt x="2836675" y="184820"/>
                  <a:pt x="2857500" y="190500"/>
                </a:cubicBezTo>
                <a:cubicBezTo>
                  <a:pt x="2883331" y="197545"/>
                  <a:pt x="2908300" y="207433"/>
                  <a:pt x="2933700" y="215900"/>
                </a:cubicBezTo>
                <a:cubicBezTo>
                  <a:pt x="2946400" y="220133"/>
                  <a:pt x="2960661" y="221174"/>
                  <a:pt x="2971800" y="228600"/>
                </a:cubicBezTo>
                <a:cubicBezTo>
                  <a:pt x="2984500" y="237067"/>
                  <a:pt x="2996248" y="247174"/>
                  <a:pt x="3009900" y="254000"/>
                </a:cubicBezTo>
                <a:cubicBezTo>
                  <a:pt x="3021874" y="259987"/>
                  <a:pt x="3036298" y="260199"/>
                  <a:pt x="3048000" y="266700"/>
                </a:cubicBezTo>
                <a:cubicBezTo>
                  <a:pt x="3074685" y="281525"/>
                  <a:pt x="3098800" y="300567"/>
                  <a:pt x="3124200" y="317500"/>
                </a:cubicBezTo>
                <a:cubicBezTo>
                  <a:pt x="3136900" y="325967"/>
                  <a:pt x="3151507" y="332107"/>
                  <a:pt x="3162300" y="342900"/>
                </a:cubicBezTo>
                <a:lnTo>
                  <a:pt x="3213100" y="39370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468C5C8-B2AB-49D6-9DD5-38073EB61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753665"/>
              </p:ext>
            </p:extLst>
          </p:nvPr>
        </p:nvGraphicFramePr>
        <p:xfrm>
          <a:off x="366396" y="2045495"/>
          <a:ext cx="8905173" cy="3981732"/>
        </p:xfrm>
        <a:graphic>
          <a:graphicData uri="http://schemas.openxmlformats.org/drawingml/2006/table">
            <a:tbl>
              <a:tblPr/>
              <a:tblGrid>
                <a:gridCol w="8905173">
                  <a:extLst>
                    <a:ext uri="{9D8B030D-6E8A-4147-A177-3AD203B41FA5}">
                      <a16:colId xmlns:a16="http://schemas.microsoft.com/office/drawing/2014/main" val="2463043208"/>
                    </a:ext>
                  </a:extLst>
                </a:gridCol>
              </a:tblGrid>
              <a:tr h="39817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Ед</a:t>
                      </a:r>
                      <a:r>
                        <a:rPr lang="ru-RU" sz="20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 (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2000" i="1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спр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.) Ер </a:t>
                      </a:r>
                      <a:r>
                        <a:rPr lang="ru-RU" sz="2000" i="1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через пустынную степь.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KZ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Ты избав</a:t>
                      </a:r>
                      <a:r>
                        <a:rPr lang="ru-RU" sz="20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шься(II </a:t>
                      </a:r>
                      <a:r>
                        <a:rPr lang="ru-RU" sz="2000" i="1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спр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.) от него лишь тогда, когда найдёшь место, куда он пряч</a:t>
                      </a:r>
                      <a:r>
                        <a:rPr lang="ru-RU" sz="20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т(I </a:t>
                      </a:r>
                      <a:r>
                        <a:rPr lang="ru-RU" sz="2000" i="1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спр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.) свою душу.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2000" i="1" dirty="0">
                        <a:effectLst/>
                        <a:latin typeface="Times New Roman" panose="02020603050405020304" pitchFamily="18" charset="0"/>
                        <a:ea typeface="TimesNewRomanPSMT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</a:rPr>
                        <a:t>Уничтож</a:t>
                      </a:r>
                      <a:r>
                        <a:rPr lang="ru-RU" sz="20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</a:rPr>
                        <a:t>и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</a:rPr>
                        <a:t>л(II </a:t>
                      </a:r>
                      <a:r>
                        <a:rPr lang="ru-RU" sz="2000" i="1" dirty="0" err="1">
                          <a:effectLst/>
                          <a:latin typeface="Times New Roman" panose="02020603050405020304" pitchFamily="18" charset="0"/>
                          <a:ea typeface="TimesNewRomanPSMT"/>
                        </a:rPr>
                        <a:t>спр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</a:rPr>
                        <a:t>.) Ер </a:t>
                      </a:r>
                      <a:r>
                        <a:rPr lang="ru-RU" sz="2000" i="1" dirty="0" err="1">
                          <a:effectLst/>
                          <a:latin typeface="Times New Roman" panose="02020603050405020304" pitchFamily="18" charset="0"/>
                          <a:ea typeface="TimesNewRomanPSMT"/>
                        </a:rPr>
                        <a:t>Тостик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</a:rPr>
                        <a:t> своих врагов, сел на </a:t>
                      </a:r>
                      <a:r>
                        <a:rPr lang="ru-RU" sz="2000" i="1" dirty="0" err="1">
                          <a:effectLst/>
                          <a:latin typeface="Times New Roman" panose="02020603050405020304" pitchFamily="18" charset="0"/>
                          <a:ea typeface="TimesNewRomanPSMT"/>
                        </a:rPr>
                        <a:t>Шалкуйрыка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</a:rPr>
                        <a:t> и отправ</a:t>
                      </a:r>
                      <a:r>
                        <a:rPr lang="ru-RU" sz="20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</a:rPr>
                        <a:t>и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</a:rPr>
                        <a:t>лся(II </a:t>
                      </a:r>
                      <a:r>
                        <a:rPr lang="ru-RU" sz="2000" i="1" dirty="0" err="1">
                          <a:effectLst/>
                          <a:latin typeface="Times New Roman" panose="02020603050405020304" pitchFamily="18" charset="0"/>
                          <a:ea typeface="TimesNewRomanPSMT"/>
                        </a:rPr>
                        <a:t>спр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NewRomanPSMT"/>
                        </a:rPr>
                        <a:t>.) домой на родину.</a:t>
                      </a:r>
                      <a:endParaRPr lang="ru-KZ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461758"/>
                  </a:ext>
                </a:extLst>
              </a:tr>
            </a:tbl>
          </a:graphicData>
        </a:graphic>
      </p:graphicFrame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700F19CB-EB75-4FEC-940A-41CC0F24F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3"/>
    </mc:Choice>
    <mc:Fallback xmlns="">
      <p:transition spd="slow" advTm="26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457473" y="1151879"/>
            <a:ext cx="78733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Сегодня на уроке вы:</a:t>
            </a:r>
          </a:p>
          <a:p>
            <a:endParaRPr 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узнаете о сюжетно-композиционном  построении волшебной сказки;</a:t>
            </a:r>
            <a:endParaRPr lang="ru-K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познакомитесь с казахской народной сказкой «Ер Тостик»;</a:t>
            </a:r>
            <a:endParaRPr lang="ru-K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kk-K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вспомните орфограмму о безударном глагольном окончании</a:t>
            </a:r>
            <a:r>
              <a:rPr lang="kk-K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8B7AD991-AF5B-4B61-9544-07A9CECD4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6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07"/>
    </mc:Choice>
    <mc:Fallback xmlns="">
      <p:transition spd="slow" advTm="17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-191723" y="-77032"/>
            <a:ext cx="9527446" cy="7012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20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3190916" y="260648"/>
            <a:ext cx="2851763" cy="4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904CEB8-6381-4D3E-AD1F-5309C7945B25}"/>
              </a:ext>
            </a:extLst>
          </p:cNvPr>
          <p:cNvSpPr/>
          <p:nvPr/>
        </p:nvSpPr>
        <p:spPr>
          <a:xfrm>
            <a:off x="3647700" y="1632730"/>
            <a:ext cx="52668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KZ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AutoNum type="arabicPeriod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Дочитайте в хрестоматии сказку  «Ер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Тостик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endParaRPr lang="ru-K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AutoNum type="arabicPeriod" startAt="2"/>
              <a:tabLst>
                <a:tab pos="457200" algn="l"/>
              </a:tabLst>
            </a:pPr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Опишите внешность главного героя. Дополните полученное описание примерами из текста.</a:t>
            </a:r>
            <a:endParaRPr lang="ru-K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F42012-EE9E-44EF-A801-A4498E78AB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76" r="4478"/>
          <a:stretch/>
        </p:blipFill>
        <p:spPr>
          <a:xfrm>
            <a:off x="153875" y="1371599"/>
            <a:ext cx="3493824" cy="4624395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4C074424-943B-43DC-9BCC-71CA5C97A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1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33"/>
    </mc:Choice>
    <mc:Fallback xmlns="">
      <p:transition spd="slow" advTm="16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0" y="816"/>
            <a:ext cx="9340818" cy="68747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21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3781579" y="339090"/>
            <a:ext cx="1651433" cy="47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3212433" y="1850368"/>
            <a:ext cx="3213100" cy="457200"/>
          </a:xfrm>
          <a:custGeom>
            <a:avLst/>
            <a:gdLst>
              <a:gd name="connsiteX0" fmla="*/ 0 w 3213100"/>
              <a:gd name="connsiteY0" fmla="*/ 457200 h 457200"/>
              <a:gd name="connsiteX1" fmla="*/ 63500 w 3213100"/>
              <a:gd name="connsiteY1" fmla="*/ 431800 h 457200"/>
              <a:gd name="connsiteX2" fmla="*/ 101600 w 3213100"/>
              <a:gd name="connsiteY2" fmla="*/ 406400 h 457200"/>
              <a:gd name="connsiteX3" fmla="*/ 228600 w 3213100"/>
              <a:gd name="connsiteY3" fmla="*/ 368300 h 457200"/>
              <a:gd name="connsiteX4" fmla="*/ 279400 w 3213100"/>
              <a:gd name="connsiteY4" fmla="*/ 342900 h 457200"/>
              <a:gd name="connsiteX5" fmla="*/ 393700 w 3213100"/>
              <a:gd name="connsiteY5" fmla="*/ 292100 h 457200"/>
              <a:gd name="connsiteX6" fmla="*/ 419100 w 3213100"/>
              <a:gd name="connsiteY6" fmla="*/ 254000 h 457200"/>
              <a:gd name="connsiteX7" fmla="*/ 457200 w 3213100"/>
              <a:gd name="connsiteY7" fmla="*/ 241300 h 457200"/>
              <a:gd name="connsiteX8" fmla="*/ 495300 w 3213100"/>
              <a:gd name="connsiteY8" fmla="*/ 215900 h 457200"/>
              <a:gd name="connsiteX9" fmla="*/ 533400 w 3213100"/>
              <a:gd name="connsiteY9" fmla="*/ 177800 h 457200"/>
              <a:gd name="connsiteX10" fmla="*/ 571500 w 3213100"/>
              <a:gd name="connsiteY10" fmla="*/ 165100 h 457200"/>
              <a:gd name="connsiteX11" fmla="*/ 609600 w 3213100"/>
              <a:gd name="connsiteY11" fmla="*/ 139700 h 457200"/>
              <a:gd name="connsiteX12" fmla="*/ 685800 w 3213100"/>
              <a:gd name="connsiteY12" fmla="*/ 114300 h 457200"/>
              <a:gd name="connsiteX13" fmla="*/ 787400 w 3213100"/>
              <a:gd name="connsiteY13" fmla="*/ 76200 h 457200"/>
              <a:gd name="connsiteX14" fmla="*/ 901700 w 3213100"/>
              <a:gd name="connsiteY14" fmla="*/ 50800 h 457200"/>
              <a:gd name="connsiteX15" fmla="*/ 977900 w 3213100"/>
              <a:gd name="connsiteY15" fmla="*/ 25400 h 457200"/>
              <a:gd name="connsiteX16" fmla="*/ 1206500 w 3213100"/>
              <a:gd name="connsiteY16" fmla="*/ 0 h 457200"/>
              <a:gd name="connsiteX17" fmla="*/ 2057400 w 3213100"/>
              <a:gd name="connsiteY17" fmla="*/ 25400 h 457200"/>
              <a:gd name="connsiteX18" fmla="*/ 2133600 w 3213100"/>
              <a:gd name="connsiteY18" fmla="*/ 38100 h 457200"/>
              <a:gd name="connsiteX19" fmla="*/ 2260600 w 3213100"/>
              <a:gd name="connsiteY19" fmla="*/ 50800 h 457200"/>
              <a:gd name="connsiteX20" fmla="*/ 2463800 w 3213100"/>
              <a:gd name="connsiteY20" fmla="*/ 76200 h 457200"/>
              <a:gd name="connsiteX21" fmla="*/ 2578100 w 3213100"/>
              <a:gd name="connsiteY21" fmla="*/ 114300 h 457200"/>
              <a:gd name="connsiteX22" fmla="*/ 2616200 w 3213100"/>
              <a:gd name="connsiteY22" fmla="*/ 127000 h 457200"/>
              <a:gd name="connsiteX23" fmla="*/ 2654300 w 3213100"/>
              <a:gd name="connsiteY23" fmla="*/ 139700 h 457200"/>
              <a:gd name="connsiteX24" fmla="*/ 2705100 w 3213100"/>
              <a:gd name="connsiteY24" fmla="*/ 152400 h 457200"/>
              <a:gd name="connsiteX25" fmla="*/ 2743200 w 3213100"/>
              <a:gd name="connsiteY25" fmla="*/ 165100 h 457200"/>
              <a:gd name="connsiteX26" fmla="*/ 2794000 w 3213100"/>
              <a:gd name="connsiteY26" fmla="*/ 177800 h 457200"/>
              <a:gd name="connsiteX27" fmla="*/ 2857500 w 3213100"/>
              <a:gd name="connsiteY27" fmla="*/ 190500 h 457200"/>
              <a:gd name="connsiteX28" fmla="*/ 2933700 w 3213100"/>
              <a:gd name="connsiteY28" fmla="*/ 215900 h 457200"/>
              <a:gd name="connsiteX29" fmla="*/ 2971800 w 3213100"/>
              <a:gd name="connsiteY29" fmla="*/ 228600 h 457200"/>
              <a:gd name="connsiteX30" fmla="*/ 3009900 w 3213100"/>
              <a:gd name="connsiteY30" fmla="*/ 254000 h 457200"/>
              <a:gd name="connsiteX31" fmla="*/ 3048000 w 3213100"/>
              <a:gd name="connsiteY31" fmla="*/ 266700 h 457200"/>
              <a:gd name="connsiteX32" fmla="*/ 3124200 w 3213100"/>
              <a:gd name="connsiteY32" fmla="*/ 317500 h 457200"/>
              <a:gd name="connsiteX33" fmla="*/ 3162300 w 3213100"/>
              <a:gd name="connsiteY33" fmla="*/ 342900 h 457200"/>
              <a:gd name="connsiteX34" fmla="*/ 3213100 w 3213100"/>
              <a:gd name="connsiteY34" fmla="*/ 3937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213100" h="457200">
                <a:moveTo>
                  <a:pt x="0" y="457200"/>
                </a:moveTo>
                <a:cubicBezTo>
                  <a:pt x="21167" y="448733"/>
                  <a:pt x="43110" y="441995"/>
                  <a:pt x="63500" y="431800"/>
                </a:cubicBezTo>
                <a:cubicBezTo>
                  <a:pt x="77152" y="424974"/>
                  <a:pt x="87652" y="412599"/>
                  <a:pt x="101600" y="406400"/>
                </a:cubicBezTo>
                <a:cubicBezTo>
                  <a:pt x="257925" y="336922"/>
                  <a:pt x="110385" y="412630"/>
                  <a:pt x="228600" y="368300"/>
                </a:cubicBezTo>
                <a:cubicBezTo>
                  <a:pt x="246327" y="361653"/>
                  <a:pt x="261822" y="349931"/>
                  <a:pt x="279400" y="342900"/>
                </a:cubicBezTo>
                <a:cubicBezTo>
                  <a:pt x="392750" y="297560"/>
                  <a:pt x="320399" y="340967"/>
                  <a:pt x="393700" y="292100"/>
                </a:cubicBezTo>
                <a:cubicBezTo>
                  <a:pt x="402167" y="279400"/>
                  <a:pt x="407181" y="263535"/>
                  <a:pt x="419100" y="254000"/>
                </a:cubicBezTo>
                <a:cubicBezTo>
                  <a:pt x="429553" y="245637"/>
                  <a:pt x="445226" y="247287"/>
                  <a:pt x="457200" y="241300"/>
                </a:cubicBezTo>
                <a:cubicBezTo>
                  <a:pt x="470852" y="234474"/>
                  <a:pt x="483574" y="225671"/>
                  <a:pt x="495300" y="215900"/>
                </a:cubicBezTo>
                <a:cubicBezTo>
                  <a:pt x="509098" y="204402"/>
                  <a:pt x="518456" y="187763"/>
                  <a:pt x="533400" y="177800"/>
                </a:cubicBezTo>
                <a:cubicBezTo>
                  <a:pt x="544539" y="170374"/>
                  <a:pt x="559526" y="171087"/>
                  <a:pt x="571500" y="165100"/>
                </a:cubicBezTo>
                <a:cubicBezTo>
                  <a:pt x="585152" y="158274"/>
                  <a:pt x="595652" y="145899"/>
                  <a:pt x="609600" y="139700"/>
                </a:cubicBezTo>
                <a:cubicBezTo>
                  <a:pt x="634066" y="128826"/>
                  <a:pt x="660941" y="124244"/>
                  <a:pt x="685800" y="114300"/>
                </a:cubicBezTo>
                <a:cubicBezTo>
                  <a:pt x="705223" y="106531"/>
                  <a:pt x="760855" y="82836"/>
                  <a:pt x="787400" y="76200"/>
                </a:cubicBezTo>
                <a:cubicBezTo>
                  <a:pt x="859909" y="58073"/>
                  <a:pt x="836514" y="70356"/>
                  <a:pt x="901700" y="50800"/>
                </a:cubicBezTo>
                <a:cubicBezTo>
                  <a:pt x="927345" y="43107"/>
                  <a:pt x="951259" y="28064"/>
                  <a:pt x="977900" y="25400"/>
                </a:cubicBezTo>
                <a:cubicBezTo>
                  <a:pt x="1138861" y="9304"/>
                  <a:pt x="1062684" y="17977"/>
                  <a:pt x="1206500" y="0"/>
                </a:cubicBezTo>
                <a:cubicBezTo>
                  <a:pt x="1373894" y="3562"/>
                  <a:pt x="1823694" y="7423"/>
                  <a:pt x="2057400" y="25400"/>
                </a:cubicBezTo>
                <a:cubicBezTo>
                  <a:pt x="2083075" y="27375"/>
                  <a:pt x="2108048" y="34906"/>
                  <a:pt x="2133600" y="38100"/>
                </a:cubicBezTo>
                <a:cubicBezTo>
                  <a:pt x="2175816" y="43377"/>
                  <a:pt x="2218429" y="45177"/>
                  <a:pt x="2260600" y="50800"/>
                </a:cubicBezTo>
                <a:cubicBezTo>
                  <a:pt x="2541787" y="88292"/>
                  <a:pt x="1930375" y="27707"/>
                  <a:pt x="2463800" y="76200"/>
                </a:cubicBezTo>
                <a:lnTo>
                  <a:pt x="2578100" y="114300"/>
                </a:lnTo>
                <a:lnTo>
                  <a:pt x="2616200" y="127000"/>
                </a:lnTo>
                <a:cubicBezTo>
                  <a:pt x="2628900" y="131233"/>
                  <a:pt x="2641313" y="136453"/>
                  <a:pt x="2654300" y="139700"/>
                </a:cubicBezTo>
                <a:cubicBezTo>
                  <a:pt x="2671233" y="143933"/>
                  <a:pt x="2688317" y="147605"/>
                  <a:pt x="2705100" y="152400"/>
                </a:cubicBezTo>
                <a:cubicBezTo>
                  <a:pt x="2717972" y="156078"/>
                  <a:pt x="2730328" y="161422"/>
                  <a:pt x="2743200" y="165100"/>
                </a:cubicBezTo>
                <a:cubicBezTo>
                  <a:pt x="2759983" y="169895"/>
                  <a:pt x="2776961" y="174014"/>
                  <a:pt x="2794000" y="177800"/>
                </a:cubicBezTo>
                <a:cubicBezTo>
                  <a:pt x="2815072" y="182483"/>
                  <a:pt x="2836675" y="184820"/>
                  <a:pt x="2857500" y="190500"/>
                </a:cubicBezTo>
                <a:cubicBezTo>
                  <a:pt x="2883331" y="197545"/>
                  <a:pt x="2908300" y="207433"/>
                  <a:pt x="2933700" y="215900"/>
                </a:cubicBezTo>
                <a:cubicBezTo>
                  <a:pt x="2946400" y="220133"/>
                  <a:pt x="2960661" y="221174"/>
                  <a:pt x="2971800" y="228600"/>
                </a:cubicBezTo>
                <a:cubicBezTo>
                  <a:pt x="2984500" y="237067"/>
                  <a:pt x="2996248" y="247174"/>
                  <a:pt x="3009900" y="254000"/>
                </a:cubicBezTo>
                <a:cubicBezTo>
                  <a:pt x="3021874" y="259987"/>
                  <a:pt x="3036298" y="260199"/>
                  <a:pt x="3048000" y="266700"/>
                </a:cubicBezTo>
                <a:cubicBezTo>
                  <a:pt x="3074685" y="281525"/>
                  <a:pt x="3098800" y="300567"/>
                  <a:pt x="3124200" y="317500"/>
                </a:cubicBezTo>
                <a:cubicBezTo>
                  <a:pt x="3136900" y="325967"/>
                  <a:pt x="3151507" y="332107"/>
                  <a:pt x="3162300" y="342900"/>
                </a:cubicBezTo>
                <a:lnTo>
                  <a:pt x="3213100" y="39370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4B912E-617E-4A7D-A21C-ADA0E5BE4E2C}"/>
              </a:ext>
            </a:extLst>
          </p:cNvPr>
          <p:cNvSpPr/>
          <p:nvPr/>
        </p:nvSpPr>
        <p:spPr>
          <a:xfrm>
            <a:off x="2627784" y="1997257"/>
            <a:ext cx="588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ru-KZ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меня получилось…</a:t>
            </a:r>
          </a:p>
          <a:p>
            <a:r>
              <a:rPr lang="ru-KZ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Я научился (ась)…</a:t>
            </a:r>
          </a:p>
          <a:p>
            <a:r>
              <a:rPr lang="ru-KZ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На уроке я смог(ла)…</a:t>
            </a:r>
          </a:p>
          <a:p>
            <a:r>
              <a:rPr lang="ru-KZ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Больше всего мне понравилось…</a:t>
            </a:r>
          </a:p>
          <a:p>
            <a:r>
              <a:rPr lang="ru-KZ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Труднее всего мне было…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5CE8C1DE-68BE-4F5B-8A1F-C07EAEA4D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80"/>
    </mc:Choice>
    <mc:Fallback xmlns="">
      <p:transition spd="slow" advTm="30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0" y="-98507"/>
            <a:ext cx="9451960" cy="69565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fld id="{A5A27743-B97B-463B-B9D8-F7E71ABACDB7}" type="slidenum"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Tx/>
                <a:buNone/>
                <a:tabLst/>
                <a:defRPr/>
              </a:pPr>
              <a:t>22</a:t>
            </a:fld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 pitchFamily="34" charset="0"/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3703459" y="260648"/>
            <a:ext cx="1826674" cy="4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 урока: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1A04876-5D39-4CF6-995E-C35179E6C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721970"/>
              </p:ext>
            </p:extLst>
          </p:nvPr>
        </p:nvGraphicFramePr>
        <p:xfrm>
          <a:off x="457200" y="1772820"/>
          <a:ext cx="8229600" cy="2364681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492998048"/>
                    </a:ext>
                  </a:extLst>
                </a:gridCol>
              </a:tblGrid>
              <a:tr h="23646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Сегодня мы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узнали об особенностях волшебной сказки, о сюжетно-композиционном    построении волшебной сказки;</a:t>
                      </a:r>
                      <a:endParaRPr lang="ru-K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познакомились с казахской народной сказкой «Ер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K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вспомнили орфограмму о безударном глагольном окончании.</a:t>
                      </a:r>
                      <a:endParaRPr lang="ru-K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438884"/>
                  </a:ext>
                </a:extLst>
              </a:tr>
            </a:tbl>
          </a:graphicData>
        </a:graphic>
      </p:graphicFrame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865FC46C-87A7-49A8-846E-8F169188F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1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78"/>
    </mc:Choice>
    <mc:Fallback xmlns="">
      <p:transition spd="slow" advTm="36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3750393" y="260648"/>
            <a:ext cx="1732803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FC2B29-16AA-4DC2-8AFD-F06018AE0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1190930"/>
            <a:ext cx="7092079" cy="4476139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48A58FBF-8E7C-4969-91BC-8488920F0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0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00"/>
    </mc:Choice>
    <mc:Fallback xmlns="">
      <p:transition spd="slow" advTm="4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22C8F5-058C-449D-AFC9-96B2A2521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207" y="0"/>
            <a:ext cx="4869586" cy="6858000"/>
          </a:xfrm>
          <a:prstGeom prst="rect">
            <a:avLst/>
          </a:prstGeom>
        </p:spPr>
      </p:pic>
      <p:pic>
        <p:nvPicPr>
          <p:cNvPr id="18" name="Звук 17">
            <a:hlinkClick r:id="" action="ppaction://media"/>
            <a:extLst>
              <a:ext uri="{FF2B5EF4-FFF2-40B4-BE49-F238E27FC236}">
                <a16:creationId xmlns:a16="http://schemas.microsoft.com/office/drawing/2014/main" id="{DA876FF0-7CB5-4BC2-AE3D-570A164A8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76"/>
    </mc:Choice>
    <mc:Fallback xmlns="">
      <p:transition spd="slow" advTm="4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65CB451-B00D-4672-97C1-711302CD2F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107882"/>
              </p:ext>
            </p:extLst>
          </p:nvPr>
        </p:nvGraphicFramePr>
        <p:xfrm>
          <a:off x="534380" y="700087"/>
          <a:ext cx="8075240" cy="3120128"/>
        </p:xfrm>
        <a:graphic>
          <a:graphicData uri="http://schemas.openxmlformats.org/drawingml/2006/table">
            <a:tbl>
              <a:tblPr/>
              <a:tblGrid>
                <a:gridCol w="8075240">
                  <a:extLst>
                    <a:ext uri="{9D8B030D-6E8A-4147-A177-3AD203B41FA5}">
                      <a16:colId xmlns:a16="http://schemas.microsoft.com/office/drawing/2014/main" val="3940161003"/>
                    </a:ext>
                  </a:extLst>
                </a:gridCol>
              </a:tblGrid>
              <a:tr h="31201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8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kk-KZ" sz="16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Сказки</a:t>
                      </a: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— замечательный образец устного поэтического творчества казахского народа, страницы его истории, отражающие быт, обычаи, нравы и традиции степного кочевника, заключающие в себе драгоценные жемчужины народной мудрости, остроумия, находчивости, душевной щедрости.</a:t>
                      </a:r>
                      <a:endParaRPr lang="ru-K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Мы узнаём из них о тяжёлом и непосильном труде народа, о его вековой ненависти к своим угнетателям, о героической борьбе с чужеземными захватчиками. Во всех сказках высмеиваются тупость, алчность и беспредельная жадность баев, прославляются мудрость, героизм и простота бедняков. И всегда добро одерживает победу над злом, всегда торжествуют справедливость и правда. Сказки учат любви к ближнему, щедрости, трудолюбию, вере в справедливость.</a:t>
                      </a:r>
                      <a:endParaRPr lang="ru-K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Среди народных сказок выделяют сказки </a:t>
                      </a:r>
                      <a:r>
                        <a:rPr lang="kk-KZ" sz="16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 животных, бытовые и волшебные.</a:t>
                      </a:r>
                      <a:endParaRPr lang="ru-KZ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763923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A30391-B752-4136-AFA7-C7315F0256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7" t="6546" r="3512" b="1585"/>
          <a:stretch/>
        </p:blipFill>
        <p:spPr>
          <a:xfrm>
            <a:off x="3870263" y="4097395"/>
            <a:ext cx="2196244" cy="19270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FB40FE-66B8-4EAF-824B-3644BC05F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24" y="4077072"/>
            <a:ext cx="3037520" cy="201622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CA38DA3-8E55-4F70-A226-5A5119CC9E93}"/>
              </a:ext>
            </a:extLst>
          </p:cNvPr>
          <p:cNvSpPr/>
          <p:nvPr/>
        </p:nvSpPr>
        <p:spPr>
          <a:xfrm>
            <a:off x="1331640" y="6315096"/>
            <a:ext cx="1224136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Храбрый осёл</a:t>
            </a:r>
            <a:endParaRPr lang="ru-KZ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8D91AFB-CBFF-402E-A9AD-2B4FAFCCDDCA}"/>
              </a:ext>
            </a:extLst>
          </p:cNvPr>
          <p:cNvSpPr/>
          <p:nvPr/>
        </p:nvSpPr>
        <p:spPr>
          <a:xfrm>
            <a:off x="3942132" y="6200152"/>
            <a:ext cx="2052507" cy="362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Алдар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Косе и жадный бай</a:t>
            </a:r>
            <a:endParaRPr lang="ru-KZ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EA658A9-9AF4-4EB2-A997-9D8689E04130}"/>
              </a:ext>
            </a:extLst>
          </p:cNvPr>
          <p:cNvSpPr/>
          <p:nvPr/>
        </p:nvSpPr>
        <p:spPr>
          <a:xfrm>
            <a:off x="6876256" y="6239620"/>
            <a:ext cx="1387410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Каим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батыр</a:t>
            </a:r>
            <a:endParaRPr lang="ru-KZ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758C16-9D43-4A9D-8D2C-C553717BA8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07" t="9697" r="863" b="6998"/>
          <a:stretch/>
        </p:blipFill>
        <p:spPr>
          <a:xfrm>
            <a:off x="6383228" y="4155920"/>
            <a:ext cx="2440049" cy="1927061"/>
          </a:xfrm>
          <a:prstGeom prst="rect">
            <a:avLst/>
          </a:prstGeom>
        </p:spPr>
      </p:pic>
      <p:pic>
        <p:nvPicPr>
          <p:cNvPr id="22" name="Звук 21">
            <a:hlinkClick r:id="" action="ppaction://media"/>
            <a:extLst>
              <a:ext uri="{FF2B5EF4-FFF2-40B4-BE49-F238E27FC236}">
                <a16:creationId xmlns:a16="http://schemas.microsoft.com/office/drawing/2014/main" id="{D2F30AB4-D96A-487B-92AA-BE1B61760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9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70"/>
    </mc:Choice>
    <mc:Fallback xmlns="">
      <p:transition spd="slow" advTm="82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3E2C23E-7BCF-42B4-8C2D-215C13235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191806"/>
              </p:ext>
            </p:extLst>
          </p:nvPr>
        </p:nvGraphicFramePr>
        <p:xfrm>
          <a:off x="467544" y="548681"/>
          <a:ext cx="8219256" cy="3169920"/>
        </p:xfrm>
        <a:graphic>
          <a:graphicData uri="http://schemas.openxmlformats.org/drawingml/2006/table">
            <a:tbl>
              <a:tblPr/>
              <a:tblGrid>
                <a:gridCol w="8219256">
                  <a:extLst>
                    <a:ext uri="{9D8B030D-6E8A-4147-A177-3AD203B41FA5}">
                      <a16:colId xmlns:a16="http://schemas.microsoft.com/office/drawing/2014/main" val="3319887157"/>
                    </a:ext>
                  </a:extLst>
                </a:gridCol>
              </a:tblGrid>
              <a:tr h="30963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основе сюжета </a:t>
                      </a:r>
                      <a:r>
                        <a:rPr lang="kk-KZ" sz="1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волшебной сказки </a:t>
                      </a: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рассказ о достижении героем цели часто при помощи чудесных средств или волшебных помощников. Главный герой, олицетворяющий добро, часто сражается со злой силой и всегда побеждает её. Он борется со злодеем, убивает его или наказывает. В сказке параллельно существует два мира: реальный и волшебный( подземный), куда попадает герой.</a:t>
                      </a:r>
                      <a:endParaRPr lang="ru-K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Сюжетно-композиционное построение </a:t>
                      </a: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волшебной сказки включает такие элементы, как завязка, отлучка, запрет, нарушение запрета, появление героя, трудная задача и её выполнение, волшебные помощники и предметы, бой с противником, победа и возвращение героя.</a:t>
                      </a:r>
                      <a:endParaRPr lang="ru-K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Любая сказка начинается с зачина. </a:t>
                      </a:r>
                      <a:r>
                        <a:rPr lang="kk-KZ" sz="1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Зачин</a:t>
                      </a: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это традиционное начало сказки или былины. Примеры: «Жили-были...»; «В некотором царстве, в некотором государстве…».</a:t>
                      </a:r>
                      <a:endParaRPr lang="ru-K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9538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363E76-EEB5-4ABD-BEA6-9714B79C0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608337"/>
            <a:ext cx="4171721" cy="27605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2A68E1-920A-47AB-8D55-CD768D187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106" y="3861047"/>
            <a:ext cx="3521968" cy="23762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2A35FF-AD69-420D-9840-0E8E65BB07BA}"/>
              </a:ext>
            </a:extLst>
          </p:cNvPr>
          <p:cNvSpPr/>
          <p:nvPr/>
        </p:nvSpPr>
        <p:spPr>
          <a:xfrm>
            <a:off x="1547664" y="6309320"/>
            <a:ext cx="1584176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Ер  </a:t>
            </a:r>
            <a:r>
              <a:rPr lang="ru-RU" sz="1400" b="1" dirty="0" err="1">
                <a:solidFill>
                  <a:schemeClr val="tx1"/>
                </a:solidFill>
              </a:rPr>
              <a:t>Тости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KZ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91E64C-0179-4B0C-81E0-1FFD341DD5FD}"/>
              </a:ext>
            </a:extLst>
          </p:cNvPr>
          <p:cNvSpPr/>
          <p:nvPr/>
        </p:nvSpPr>
        <p:spPr>
          <a:xfrm>
            <a:off x="5004048" y="6309318"/>
            <a:ext cx="3392026" cy="3600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Курай дед и одноглазый великан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Золотоволосый </a:t>
            </a:r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Тогамбай</a:t>
            </a:r>
            <a:endParaRPr lang="ru-KZ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B88E2A3F-E601-4A1D-B549-9D46E3AD2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82"/>
    </mc:Choice>
    <mc:Fallback xmlns="">
      <p:transition spd="slow" advTm="69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64062" y="217417"/>
            <a:ext cx="8090068" cy="6163987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    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Послушайте, определите зачин сказки.</a:t>
            </a:r>
          </a:p>
          <a:p>
            <a:pPr algn="l">
              <a:spcAft>
                <a:spcPts val="0"/>
              </a:spcAft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spcAft>
                <a:spcPts val="0"/>
              </a:spcAft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E045AD4-28F2-4FC9-946D-76ADA385D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611439"/>
              </p:ext>
            </p:extLst>
          </p:nvPr>
        </p:nvGraphicFramePr>
        <p:xfrm>
          <a:off x="457200" y="764706"/>
          <a:ext cx="8229600" cy="6328603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1285475694"/>
                    </a:ext>
                  </a:extLst>
                </a:gridCol>
              </a:tblGrid>
              <a:tr h="6328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Ер </a:t>
                      </a:r>
                      <a:r>
                        <a:rPr lang="ru-RU" sz="1600" b="1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</a:t>
                      </a:r>
                      <a:endParaRPr lang="ru-KZ" sz="1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	</a:t>
                      </a:r>
                      <a:endParaRPr lang="ru-KZ" sz="1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       В далёкие годы жил на свете скотовод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Ерназар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 Счастливо жил старик. Имел он восемь сыновей, восемь помощников.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      Но вот случился в степи большой джут. Погнали казахи скот в благополучный край, где не было голода. Вместе с ними откочевали и восемь сыновей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Ерназара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 А сам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Ерназар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со своей старухой остался дома. Пищей он запасся на целый год. Надеялся старик на родной земле пережить голодное время.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Прошло двенадцать месяцев. Не вернулись сыновья к отцу и никаких известий о себе не прислали. Кончился запас пищи у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Ерназара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 Стали голодать они со старухой. Сильно ослабели они. Едва держались на ногах.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Вот встала однажды вечером старуха с постели, открыла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тундук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 Посмотрел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Ерназар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и увидел: висит на веревочке лошадиный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 Обрадовался старик, говорит: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— Свари его поскорее!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Сварила старуха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 Съели они его, насытились, окрепли. Через девять месяцев родила старуха сына. Назвали его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Тостиком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       Не по дням, а по часам рос малыш. Прошёл один месяц, а все его принимают за годовалого. Прошёл год, а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Тостику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уже дают пятнадцать лет. Такой он был рослый и здоровый — настоящий батыр. Никто не мог побороть его. И никто не умел так метко стрелять из лука, как стрелял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 Вот скачет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жигит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на лошади и держит двумя пальцами кольцо. Прицелится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из лука — и стрела легко пройдёт через колечко.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Хорошо было иметь такого сына! Пойдёт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на охоту, настреляет диких коз и птиц, принесёт домой много мяса. Сытно жили его родители.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KZ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321185"/>
                  </a:ext>
                </a:extLst>
              </a:tr>
            </a:tbl>
          </a:graphicData>
        </a:graphic>
      </p:graphicFrame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D76C6F22-B7DD-4F8A-9D2B-E1558B953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4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25"/>
    </mc:Choice>
    <mc:Fallback xmlns="">
      <p:transition spd="slow" advTm="127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64062" y="217417"/>
            <a:ext cx="8090068" cy="6163987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ответ:</a:t>
            </a:r>
          </a:p>
          <a:p>
            <a:pPr algn="l">
              <a:spcAft>
                <a:spcPts val="0"/>
              </a:spcAft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spcAft>
                <a:spcPts val="0"/>
              </a:spcAft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E045AD4-28F2-4FC9-946D-76ADA385D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760449"/>
              </p:ext>
            </p:extLst>
          </p:nvPr>
        </p:nvGraphicFramePr>
        <p:xfrm>
          <a:off x="457200" y="764706"/>
          <a:ext cx="8229600" cy="6328603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1285475694"/>
                    </a:ext>
                  </a:extLst>
                </a:gridCol>
              </a:tblGrid>
              <a:tr h="6328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Ер </a:t>
                      </a:r>
                      <a:r>
                        <a:rPr lang="ru-RU" sz="1600" b="1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</a:t>
                      </a:r>
                      <a:endParaRPr lang="ru-KZ" sz="1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	</a:t>
                      </a:r>
                      <a:endParaRPr lang="ru-KZ" sz="1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       В далёкие годы 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жил на свете скотовод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Ерназар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 Счастливо жил старик. Имел он восемь сыновей, восемь помощников.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      Но вот случился в степи большой джут. Погнали казахи скот в благополучный край, где не было голода. Вместе с ними откочевали и восемь сыновей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Ерназара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 А сам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Ерназар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со своей старухой остался дома. Пищей он запасся на целый год. Надеялся старик на родной земле пережить голодное время.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Прошло двенадцать месяцев. Не вернулись сыновья к отцу и никаких известий о себе не прислали. Кончился запас пищи у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Ерназара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 Стали голодать они со старухой. Сильно ослабели они. Едва держались на ногах.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Вот встала однажды вечером старуха с постели, открыла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тундук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 Посмотрел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Ерназар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и увидел: висит на веревочке лошадиный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 Обрадовался старик, говорит: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— Свари его поскорее!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Сварила старуха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 Съели они его, насытились, окрепли. Через девять месяцев родила старуха сына. Назвали его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Тостиком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      Не по дням, а по часам рос малыш. Прошел один месяц, а все его принимают за годовалого. Прошел год, а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Тостику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уже дают пятнадцать лет. Такой он был рослый и здоровый — настоящий батыр. Никто не мог побороть его. И никто не умел так метко стрелять из лука, как стрелял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 Вот скачет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жигит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на лошади и держит двумя пальцами кольцо. Прицелится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из лука — и стрела легко пройдёт через колечко.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Хорошо было иметь такого сына! Пойдет </a:t>
                      </a:r>
                      <a:r>
                        <a:rPr lang="ru-RU" sz="1600" b="0" i="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на охоту, настреляет диких коз и птиц, принесёт домой много мяса. Сытно жили его родители.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KZ" sz="1600" b="0" i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321185"/>
                  </a:ext>
                </a:extLst>
              </a:tr>
            </a:tbl>
          </a:graphicData>
        </a:graphic>
      </p:graphicFrame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53BFF19-4B67-4061-B112-4393FD326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7"/>
    </mc:Choice>
    <mc:Fallback xmlns="">
      <p:transition spd="slow" advTm="7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49192DD-D387-40F3-80C8-EA5EE94D86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311968"/>
              </p:ext>
            </p:extLst>
          </p:nvPr>
        </p:nvGraphicFramePr>
        <p:xfrm>
          <a:off x="542455" y="332657"/>
          <a:ext cx="8059089" cy="6339840"/>
        </p:xfrm>
        <a:graphic>
          <a:graphicData uri="http://schemas.openxmlformats.org/drawingml/2006/table">
            <a:tbl>
              <a:tblPr/>
              <a:tblGrid>
                <a:gridCol w="8059089">
                  <a:extLst>
                    <a:ext uri="{9D8B030D-6E8A-4147-A177-3AD203B41FA5}">
                      <a16:colId xmlns:a16="http://schemas.microsoft.com/office/drawing/2014/main" val="2393074667"/>
                    </a:ext>
                  </a:extLst>
                </a:gridCol>
              </a:tblGrid>
              <a:tr h="62646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. 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Вечером подходят они к высокому холму. Сидит на нём  человек и разглядывает луну.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Спрашивает Ер-Тостик: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—   Кто ты такой? Что ты делаешь здесь?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—   Я хочу быть товарищем Ер-Тостика. Я видел, как он спустился в подземное царство, как он вошел во дворец змеиного хана  Баны,  как выехал  в страну  Темир-хана  и как по дороге набрал себе пятерых товарищей. Я богатырь Всевидящий Глаз.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—   Будь моим товарищем!—отвечает Ер-Тостик. Отправились   они   дальше   всемером:   Ер-Тостик,   Вор,  Ветроног, Чуткое Ухо, Горокат, Озероглотатель и Всевидящий Глаз.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Только на седьмой месяц добрались они до страны Темир-хана   и   увидели    пустынную   местность.    Население услышало, что к ним едет Ер-Тостик, и откочевало неизвестно куда.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Приложил богатырь Чуткое Ухо к земле уши и услышал далекий разговор. Говорит он Ер-Тостику: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— Народ откочевал в урочище, называемое «Недоступное человеку».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Богатырь Всевидящий Глаз поднёс ладонь к бровям и увидел, что население спряталось за широким утёсом, находящимся за шестью горами и семью озёрами.</a:t>
                      </a:r>
                      <a:endParaRPr lang="ru-KZ" sz="16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Тут богатырь Горокат смахнул с дороги горы, а богатырь Озероглотатель </a:t>
                      </a:r>
                      <a:r>
                        <a:rPr lang="kk-KZ" sz="1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проглотил воду из семи озёр.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очутился Ер-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 шестью богатырями в ауле Темир-хана.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Темир-хана  гостил в это время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Кеще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-хан. Приехал он сватать ханскую дочь. Узнал Темир-хан, что Ер-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Тостик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прибыл от хана Баны с тем же намерением, и объявил: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—   Чьи сваты окажутся искуснее и хитрее, те и увезут из моего аула дочь.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велел он заколоть для пира всех баранов, верблюдов, лошадей, пригнанных в подарок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Кеще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-ханом, а также и свой скот.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KZ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932" marR="1119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2789"/>
                  </a:ext>
                </a:extLst>
              </a:tr>
            </a:tbl>
          </a:graphicData>
        </a:graphic>
      </p:graphicFrame>
      <p:pic>
        <p:nvPicPr>
          <p:cNvPr id="18" name="Звук 17">
            <a:hlinkClick r:id="" action="ppaction://media"/>
            <a:extLst>
              <a:ext uri="{FF2B5EF4-FFF2-40B4-BE49-F238E27FC236}">
                <a16:creationId xmlns:a16="http://schemas.microsoft.com/office/drawing/2014/main" id="{4893A284-8B4D-477D-84A9-6D9E97997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1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97"/>
    </mc:Choice>
    <mc:Fallback xmlns="">
      <p:transition spd="slow" advTm="135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2229</TotalTime>
  <Words>1149</Words>
  <Application>Microsoft Office PowerPoint</Application>
  <PresentationFormat>Экран (4:3)</PresentationFormat>
  <Paragraphs>167</Paragraphs>
  <Slides>22</Slides>
  <Notes>15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Calibri</vt:lpstr>
      <vt:lpstr>Century Gothic</vt:lpstr>
      <vt:lpstr>Open Sans</vt:lpstr>
      <vt:lpstr>Tahoma</vt:lpstr>
      <vt:lpstr>Times New Roman</vt:lpstr>
      <vt:lpstr>TimesNewRomanPSMT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Примерный ответ:</vt:lpstr>
      <vt:lpstr>Задание 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138</cp:revision>
  <dcterms:created xsi:type="dcterms:W3CDTF">2020-07-18T05:19:20Z</dcterms:created>
  <dcterms:modified xsi:type="dcterms:W3CDTF">2024-12-11T13:13:49Z</dcterms:modified>
</cp:coreProperties>
</file>