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6" r:id="rId1"/>
  </p:sldMasterIdLst>
  <p:notesMasterIdLst>
    <p:notesMasterId r:id="rId21"/>
  </p:notesMasterIdLst>
  <p:sldIdLst>
    <p:sldId id="257" r:id="rId2"/>
    <p:sldId id="258" r:id="rId3"/>
    <p:sldId id="306" r:id="rId4"/>
    <p:sldId id="317" r:id="rId5"/>
    <p:sldId id="316" r:id="rId6"/>
    <p:sldId id="308" r:id="rId7"/>
    <p:sldId id="312" r:id="rId8"/>
    <p:sldId id="313" r:id="rId9"/>
    <p:sldId id="259" r:id="rId10"/>
    <p:sldId id="298" r:id="rId11"/>
    <p:sldId id="300" r:id="rId12"/>
    <p:sldId id="260" r:id="rId13"/>
    <p:sldId id="262" r:id="rId14"/>
    <p:sldId id="275" r:id="rId15"/>
    <p:sldId id="303" r:id="rId16"/>
    <p:sldId id="304" r:id="rId17"/>
    <p:sldId id="282" r:id="rId18"/>
    <p:sldId id="310" r:id="rId19"/>
    <p:sldId id="311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ara" initials="Z" lastIdx="1" clrIdx="0">
    <p:extLst>
      <p:ext uri="{19B8F6BF-5375-455C-9EA6-DF929625EA0E}">
        <p15:presenceInfo xmlns:p15="http://schemas.microsoft.com/office/powerpoint/2012/main" userId="Zar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084" autoAdjust="0"/>
  </p:normalViewPr>
  <p:slideViewPr>
    <p:cSldViewPr>
      <p:cViewPr varScale="1">
        <p:scale>
          <a:sx n="79" d="100"/>
          <a:sy n="79" d="100"/>
        </p:scale>
        <p:origin x="1570" y="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D55F07-9B93-4A33-9D17-25598FABCBF4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88B5E5-E8E0-4B36-833C-7BA223E126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870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Google Shape;73;p1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4339" name="Google Shape;74;p1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7411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7411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7320956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7411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5835923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2150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7411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6834502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7411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319868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7411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00050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88B5E5-E8E0-4B36-833C-7BA223E126A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536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88B5E5-E8E0-4B36-833C-7BA223E126A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947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2901107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7411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9459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629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840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701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1657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29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8973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2180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3929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6529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1DCDAF-9FEF-45F7-8335-4758FEF0A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77C777-AEBE-447F-801D-9A5F62DEA6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344F73-C171-493F-982F-4065C358E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49F1C2-5565-496E-91EF-F10D4D7FB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14070D-55F2-4C44-A605-25E8F6D05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4815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9F7E34-30BA-48D9-981D-9A7AB8F20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909951-231F-4F67-9D20-742AFE1948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38079F6-D437-4CDE-B763-48D300B529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468153-2B99-4203-A4ED-C38A26768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EAF310F-E762-4FD9-9A99-CE1504B31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256198-7DBA-4902-802C-A7E2ECFB7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958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319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120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125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496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948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133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141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552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7702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781" r:id="rId15"/>
    <p:sldLayoutId id="2147483782" r:id="rId16"/>
    <p:sldLayoutId id="2147483783" r:id="rId17"/>
    <p:sldLayoutId id="2147483784" r:id="rId18"/>
    <p:sldLayoutId id="2147483785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76;p1"/>
          <p:cNvSpPr>
            <a:spLocks noChangeArrowheads="1"/>
          </p:cNvSpPr>
          <p:nvPr/>
        </p:nvSpPr>
        <p:spPr bwMode="auto">
          <a:xfrm>
            <a:off x="718107" y="3293655"/>
            <a:ext cx="7711857" cy="167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9654" tIns="24815" rIns="49654" bIns="24815"/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/>
            <a:r>
              <a:rPr lang="kk-KZ" sz="24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М. Макатаев</a:t>
            </a:r>
          </a:p>
          <a:p>
            <a:pPr algn="ctr"/>
            <a:r>
              <a:rPr lang="kk-KZ" altLang="ru-RU" sz="2400" b="1" dirty="0">
                <a:solidFill>
                  <a:srgbClr val="090F78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Open Sans" pitchFamily="34" charset="0"/>
              </a:rPr>
              <a:t>«Три счастья»</a:t>
            </a:r>
          </a:p>
          <a:p>
            <a:pPr algn="ctr"/>
            <a:r>
              <a:rPr lang="kk-KZ" altLang="ru-RU" sz="2400" b="1" dirty="0">
                <a:solidFill>
                  <a:srgbClr val="090F78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Open Sans" pitchFamily="34" charset="0"/>
              </a:rPr>
              <a:t>Русский язык и литература. 6 класс</a:t>
            </a:r>
          </a:p>
          <a:p>
            <a:pPr algn="ctr" eaLnBrk="1" hangingPunct="1">
              <a:buClr>
                <a:srgbClr val="000000"/>
              </a:buClr>
              <a:buFont typeface="Arial" pitchFamily="34" charset="0"/>
              <a:buNone/>
            </a:pPr>
            <a:endParaRPr lang="ru-RU" altLang="ru-RU" sz="2500" b="1" dirty="0">
              <a:solidFill>
                <a:srgbClr val="090F78"/>
              </a:solidFill>
              <a:latin typeface="Times New Roman" pitchFamily="18" charset="0"/>
              <a:cs typeface="Times New Roman" pitchFamily="18" charset="0"/>
              <a:sym typeface="Century Gothic" pitchFamily="34" charset="0"/>
            </a:endParaRPr>
          </a:p>
        </p:txBody>
      </p:sp>
      <p:cxnSp>
        <p:nvCxnSpPr>
          <p:cNvPr id="2051" name="Google Shape;77;p1"/>
          <p:cNvCxnSpPr>
            <a:cxnSpLocks noChangeShapeType="1"/>
          </p:cNvCxnSpPr>
          <p:nvPr/>
        </p:nvCxnSpPr>
        <p:spPr bwMode="auto">
          <a:xfrm>
            <a:off x="1058836" y="5189215"/>
            <a:ext cx="6939449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2" name="Google Shape;78;p1"/>
          <p:cNvCxnSpPr>
            <a:cxnSpLocks noChangeShapeType="1"/>
          </p:cNvCxnSpPr>
          <p:nvPr/>
        </p:nvCxnSpPr>
        <p:spPr bwMode="auto">
          <a:xfrm>
            <a:off x="1179653" y="5300084"/>
            <a:ext cx="6712749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A147180B-4868-433E-AB3C-2F9C382C8C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21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21"/>
    </mc:Choice>
    <mc:Fallback xmlns="">
      <p:transition spd="slow" advTm="14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A4F3E02-2A41-4195-AABF-E28DCFFE52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656" y="389044"/>
            <a:ext cx="7772400" cy="1023732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Примерные ответы:</a:t>
            </a:r>
            <a:endParaRPr lang="ru-K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E7A9F659-384D-46A3-A537-B3360BFBC2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      </a:t>
            </a:r>
            <a:endParaRPr lang="ru-KZ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61A17B92-9C0D-41E3-905D-F6C6C15B3E07}"/>
              </a:ext>
            </a:extLst>
          </p:cNvPr>
          <p:cNvSpPr/>
          <p:nvPr/>
        </p:nvSpPr>
        <p:spPr>
          <a:xfrm>
            <a:off x="347260" y="724905"/>
            <a:ext cx="8531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endParaRPr lang="ru-KZ" b="1" dirty="0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5C390192-22CB-43CC-8CE1-75C1C65181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0801358"/>
              </p:ext>
            </p:extLst>
          </p:nvPr>
        </p:nvGraphicFramePr>
        <p:xfrm>
          <a:off x="539552" y="2097729"/>
          <a:ext cx="8147248" cy="41798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7248">
                  <a:extLst>
                    <a:ext uri="{9D8B030D-6E8A-4147-A177-3AD203B41FA5}">
                      <a16:colId xmlns:a16="http://schemas.microsoft.com/office/drawing/2014/main" val="888083268"/>
                    </a:ext>
                  </a:extLst>
                </a:gridCol>
              </a:tblGrid>
              <a:tr h="38515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ru-RU" sz="2800" dirty="0">
                          <a:effectLst/>
                        </a:rPr>
                        <a:t>В стихотворении  М. </a:t>
                      </a:r>
                      <a:r>
                        <a:rPr lang="ru-RU" sz="2800" dirty="0" err="1">
                          <a:effectLst/>
                        </a:rPr>
                        <a:t>Макатаева</a:t>
                      </a:r>
                      <a:r>
                        <a:rPr lang="ru-RU" sz="2800" dirty="0">
                          <a:effectLst/>
                        </a:rPr>
                        <a:t> говорится о  любви к Родине, языку, народу.</a:t>
                      </a:r>
                      <a:endParaRPr lang="ru-KZ" sz="28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ru-RU" sz="2800" dirty="0">
                          <a:effectLst/>
                        </a:rPr>
                        <a:t> Поэт выражает свои теплые чувства к  своему народу, которым дорожит, родному языку и Родине.</a:t>
                      </a:r>
                      <a:endParaRPr lang="ru-KZ" sz="28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ru-RU" sz="2800" dirty="0">
                          <a:effectLst/>
                        </a:rPr>
                        <a:t>  В произведении утверждается мысль о счастье самого народа и родной земле , настоящем патриоте.</a:t>
                      </a:r>
                      <a:endParaRPr lang="ru-KZ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3539458113"/>
                  </a:ext>
                </a:extLst>
              </a:tr>
            </a:tbl>
          </a:graphicData>
        </a:graphic>
      </p:graphicFrame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152E3A00-659F-4E20-AD39-C965EBE70E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89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9"/>
    </mc:Choice>
    <mc:Fallback xmlns="">
      <p:transition spd="slow" advTm="20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DE6CCE6-AD47-4A9C-9568-7749706AE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1" y="217418"/>
            <a:ext cx="8435277" cy="961990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3</a:t>
            </a:r>
            <a:endParaRPr lang="ru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1AE7B7F7-C412-4899-8F81-9BA3DBDAD7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3962" y="1587205"/>
            <a:ext cx="8147249" cy="494674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endParaRPr lang="ru-KZ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EC6246E-EDF2-4720-B180-74C4C0B147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1520" y="2141382"/>
            <a:ext cx="8435280" cy="85556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endParaRPr lang="ru-RU" dirty="0"/>
          </a:p>
          <a:p>
            <a:endParaRPr lang="ru-KZ" dirty="0"/>
          </a:p>
        </p:txBody>
      </p:sp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fld id="{61FA3044-2C8E-4526-B602-FDC2B4739437}" type="slidenum">
              <a:rPr lang="ru-RU" altLang="ru-RU"/>
              <a:pPr/>
              <a:t>11</a:t>
            </a:fld>
            <a:endParaRPr lang="ru-RU" altLang="ru-RU" dirty="0"/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02" name="Прямоугольник 9"/>
          <p:cNvSpPr>
            <a:spLocks noChangeArrowheads="1"/>
          </p:cNvSpPr>
          <p:nvPr/>
        </p:nvSpPr>
        <p:spPr bwMode="auto">
          <a:xfrm>
            <a:off x="3145287" y="444913"/>
            <a:ext cx="341396" cy="45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3B2065C-20FD-4C7D-9D17-CF1A9507746A}"/>
              </a:ext>
            </a:extLst>
          </p:cNvPr>
          <p:cNvSpPr/>
          <p:nvPr/>
        </p:nvSpPr>
        <p:spPr>
          <a:xfrm>
            <a:off x="422789" y="1480568"/>
            <a:ext cx="82352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Заполните «Таблицу- синтез», используя текст стихотворения.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Найдите в стихотворении ключевые понятия и запишите их в 1-й графе. Затем во 2-й графе дайте толкование их значения или перевод на родной язык. В 3-й графе приведите примеры употребления ключевых слов в тексте  произведения.</a:t>
            </a: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DCB34419-C7E5-4FAD-A297-BC666FC56D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0769016"/>
              </p:ext>
            </p:extLst>
          </p:nvPr>
        </p:nvGraphicFramePr>
        <p:xfrm>
          <a:off x="1093674" y="4125193"/>
          <a:ext cx="7107823" cy="1350283"/>
        </p:xfrm>
        <a:graphic>
          <a:graphicData uri="http://schemas.openxmlformats.org/drawingml/2006/table">
            <a:tbl>
              <a:tblPr firstRow="1" firstCol="1" bandRow="1"/>
              <a:tblGrid>
                <a:gridCol w="2614230">
                  <a:extLst>
                    <a:ext uri="{9D8B030D-6E8A-4147-A177-3AD203B41FA5}">
                      <a16:colId xmlns:a16="http://schemas.microsoft.com/office/drawing/2014/main" val="518165928"/>
                    </a:ext>
                  </a:extLst>
                </a:gridCol>
                <a:gridCol w="2123890">
                  <a:extLst>
                    <a:ext uri="{9D8B030D-6E8A-4147-A177-3AD203B41FA5}">
                      <a16:colId xmlns:a16="http://schemas.microsoft.com/office/drawing/2014/main" val="591577398"/>
                    </a:ext>
                  </a:extLst>
                </a:gridCol>
                <a:gridCol w="2369703">
                  <a:extLst>
                    <a:ext uri="{9D8B030D-6E8A-4147-A177-3AD203B41FA5}">
                      <a16:colId xmlns:a16="http://schemas.microsoft.com/office/drawing/2014/main" val="2805612106"/>
                    </a:ext>
                  </a:extLst>
                </a:gridCol>
              </a:tblGrid>
              <a:tr h="7534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1264920" algn="l"/>
                        </a:tabLst>
                      </a:pPr>
                      <a:r>
                        <a:rPr lang="kk-KZ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Ключевые слова</a:t>
                      </a:r>
                      <a:endParaRPr lang="ru-KZ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1264920" algn="l"/>
                        </a:tabLst>
                      </a:pPr>
                      <a:r>
                        <a:rPr lang="kk-KZ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Толкование</a:t>
                      </a:r>
                      <a:endParaRPr lang="ru-KZ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1264920" algn="l"/>
                        </a:tabLst>
                      </a:pPr>
                      <a:r>
                        <a:rPr lang="kk-KZ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Выписки из текста</a:t>
                      </a:r>
                      <a:endParaRPr lang="ru-KZ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6879286"/>
                  </a:ext>
                </a:extLst>
              </a:tr>
              <a:tr h="5968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1264920" algn="l"/>
                        </a:tabLst>
                      </a:pPr>
                      <a:r>
                        <a:rPr lang="kk-KZ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1264920" algn="l"/>
                        </a:tabLst>
                      </a:pPr>
                      <a:r>
                        <a:rPr lang="kk-KZ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1264920" algn="l"/>
                        </a:tabLst>
                      </a:pPr>
                      <a:r>
                        <a:rPr lang="kk-KZ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3331007"/>
                  </a:ext>
                </a:extLst>
              </a:tr>
            </a:tbl>
          </a:graphicData>
        </a:graphic>
      </p:graphicFrame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DE4BA27C-406D-4C76-8621-FDCD0D7D11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12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67"/>
    </mc:Choice>
    <mc:Fallback xmlns="">
      <p:transition spd="slow" advTm="23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/>
          <a:srcRect l="11757" r="11484"/>
          <a:stretch/>
        </p:blipFill>
        <p:spPr bwMode="auto">
          <a:xfrm flipH="1">
            <a:off x="8532440" y="-45392424"/>
            <a:ext cx="1105399" cy="602667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5123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A5A27743-B97B-463B-B9D8-F7E71ABACDB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12</a:t>
            </a:fld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5124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5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21778F7-07D3-40B7-8C33-8E331DC79CA1}"/>
              </a:ext>
            </a:extLst>
          </p:cNvPr>
          <p:cNvSpPr/>
          <p:nvPr/>
        </p:nvSpPr>
        <p:spPr>
          <a:xfrm>
            <a:off x="680395" y="232132"/>
            <a:ext cx="80943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Примерные ответы:                                                                             </a:t>
            </a:r>
            <a:endParaRPr lang="ru-KZ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E57AEAA-4DCD-4C19-AD59-8E455A15BB73}"/>
              </a:ext>
            </a:extLst>
          </p:cNvPr>
          <p:cNvSpPr/>
          <p:nvPr/>
        </p:nvSpPr>
        <p:spPr>
          <a:xfrm>
            <a:off x="247892" y="2420923"/>
            <a:ext cx="866669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7D45674C-502F-4FE2-ABF1-EEBCB9434E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286702"/>
              </p:ext>
            </p:extLst>
          </p:nvPr>
        </p:nvGraphicFramePr>
        <p:xfrm>
          <a:off x="755576" y="1916839"/>
          <a:ext cx="8159010" cy="36681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37149">
                  <a:extLst>
                    <a:ext uri="{9D8B030D-6E8A-4147-A177-3AD203B41FA5}">
                      <a16:colId xmlns:a16="http://schemas.microsoft.com/office/drawing/2014/main" val="241361597"/>
                    </a:ext>
                  </a:extLst>
                </a:gridCol>
                <a:gridCol w="2710527">
                  <a:extLst>
                    <a:ext uri="{9D8B030D-6E8A-4147-A177-3AD203B41FA5}">
                      <a16:colId xmlns:a16="http://schemas.microsoft.com/office/drawing/2014/main" val="2653227335"/>
                    </a:ext>
                  </a:extLst>
                </a:gridCol>
                <a:gridCol w="2711334">
                  <a:extLst>
                    <a:ext uri="{9D8B030D-6E8A-4147-A177-3AD203B41FA5}">
                      <a16:colId xmlns:a16="http://schemas.microsoft.com/office/drawing/2014/main" val="868801663"/>
                    </a:ext>
                  </a:extLst>
                </a:gridCol>
              </a:tblGrid>
              <a:tr h="4380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kk-KZ" sz="1600" dirty="0">
                          <a:solidFill>
                            <a:schemeClr val="tx1"/>
                          </a:solidFill>
                          <a:effectLst/>
                        </a:rPr>
                        <a:t>  Ключевые слова</a:t>
                      </a:r>
                      <a:endParaRPr lang="ru-K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kk-KZ" sz="1600" dirty="0">
                          <a:solidFill>
                            <a:schemeClr val="tx1"/>
                          </a:solidFill>
                          <a:effectLst/>
                        </a:rPr>
                        <a:t>   Толкование</a:t>
                      </a:r>
                      <a:endParaRPr lang="ru-K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kk-KZ" sz="1600" dirty="0">
                          <a:effectLst/>
                        </a:rPr>
                        <a:t> </a:t>
                      </a:r>
                      <a:r>
                        <a:rPr lang="kk-KZ" sz="1600" dirty="0">
                          <a:solidFill>
                            <a:schemeClr val="tx1"/>
                          </a:solidFill>
                          <a:effectLst/>
                        </a:rPr>
                        <a:t>Примеры из тескта</a:t>
                      </a:r>
                      <a:endParaRPr lang="ru-K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13876184"/>
                  </a:ext>
                </a:extLst>
              </a:tr>
              <a:tr h="32300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kk-KZ" sz="1600" b="0" dirty="0">
                          <a:solidFill>
                            <a:schemeClr val="tx1"/>
                          </a:solidFill>
                          <a:effectLst/>
                        </a:rPr>
                        <a:t>Счастье, народ, язык, родина</a:t>
                      </a:r>
                      <a:endParaRPr lang="ru-KZ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kk-KZ" sz="1600" dirty="0">
                          <a:effectLst/>
                        </a:rPr>
                        <a:t>Счастье-бакыт, счастье с народом очень ценно.</a:t>
                      </a:r>
                      <a:endParaRPr lang="ru-KZ" sz="1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kk-KZ" sz="1600" dirty="0">
                          <a:effectLst/>
                        </a:rPr>
                        <a:t> Народ-халык. Народ-это люди, с которыми живешь.</a:t>
                      </a:r>
                      <a:endParaRPr lang="ru-KZ" sz="1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kk-KZ" sz="1600" dirty="0">
                          <a:effectLst/>
                        </a:rPr>
                        <a:t> Язык-т</a:t>
                      </a:r>
                      <a:r>
                        <a:rPr lang="en-US" sz="1600" dirty="0" err="1">
                          <a:effectLst/>
                        </a:rPr>
                        <a:t>i</a:t>
                      </a:r>
                      <a:r>
                        <a:rPr lang="ru-RU" sz="1600" dirty="0">
                          <a:effectLst/>
                        </a:rPr>
                        <a:t>л. Родной язык, на котором говоришь.</a:t>
                      </a:r>
                      <a:endParaRPr lang="ru-KZ" sz="1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600" dirty="0">
                          <a:effectLst/>
                        </a:rPr>
                        <a:t> Родина-</a:t>
                      </a:r>
                      <a:r>
                        <a:rPr lang="ru-RU" sz="1600" dirty="0" err="1">
                          <a:effectLst/>
                        </a:rPr>
                        <a:t>отан</a:t>
                      </a:r>
                      <a:r>
                        <a:rPr lang="ru-RU" sz="1600" dirty="0">
                          <a:effectLst/>
                        </a:rPr>
                        <a:t>. Земля, где родился.</a:t>
                      </a:r>
                      <a:endParaRPr lang="ru-KZ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kk-KZ" sz="1600" dirty="0">
                          <a:effectLst/>
                        </a:rPr>
                        <a:t>Первое счастье мое-мой народ.</a:t>
                      </a:r>
                      <a:endParaRPr lang="ru-KZ" sz="1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kk-KZ" sz="1600" dirty="0">
                          <a:effectLst/>
                        </a:rPr>
                        <a:t>Второе счастье-это родной язык.</a:t>
                      </a:r>
                      <a:endParaRPr lang="ru-KZ" sz="1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kk-KZ" sz="1600" dirty="0">
                          <a:effectLst/>
                        </a:rPr>
                        <a:t>Третье счастье мое-Родина-мать.</a:t>
                      </a:r>
                      <a:endParaRPr lang="ru-KZ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0558937"/>
                  </a:ext>
                </a:extLst>
              </a:tr>
            </a:tbl>
          </a:graphicData>
        </a:graphic>
      </p:graphicFrame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A32CB7D3-3D21-4402-8733-DC9C2C33DA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09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38"/>
    </mc:Choice>
    <mc:Fallback xmlns="">
      <p:transition spd="slow" advTm="35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/>
          <a:srcRect l="11757" r="11484"/>
          <a:stretch/>
        </p:blipFill>
        <p:spPr bwMode="auto">
          <a:xfrm>
            <a:off x="44118" y="192922"/>
            <a:ext cx="9144000" cy="68292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7171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911B8CC8-BCC4-420D-87EE-02BC376945E1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13</a:t>
            </a:fld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7172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73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2D22BFDA-228D-4C0F-B1FF-DD84204C43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2618039"/>
              </p:ext>
            </p:extLst>
          </p:nvPr>
        </p:nvGraphicFramePr>
        <p:xfrm>
          <a:off x="527247" y="1651443"/>
          <a:ext cx="8387339" cy="3555113"/>
        </p:xfrm>
        <a:graphic>
          <a:graphicData uri="http://schemas.openxmlformats.org/drawingml/2006/table">
            <a:tbl>
              <a:tblPr/>
              <a:tblGrid>
                <a:gridCol w="8387339">
                  <a:extLst>
                    <a:ext uri="{9D8B030D-6E8A-4147-A177-3AD203B41FA5}">
                      <a16:colId xmlns:a16="http://schemas.microsoft.com/office/drawing/2014/main" val="3830880314"/>
                    </a:ext>
                  </a:extLst>
                </a:gridCol>
              </a:tblGrid>
              <a:tr h="3555113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2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</a:rPr>
                        <a:t>В каком значении (прямом или переносном) употреблено прилагательное </a:t>
                      </a:r>
                      <a:r>
                        <a:rPr lang="ru-RU" sz="20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</a:rPr>
                        <a:t>гранитное</a:t>
                      </a:r>
                      <a:r>
                        <a:rPr lang="ru-RU" sz="2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</a:rPr>
                        <a:t>? Обоснуйте свой ответ.</a:t>
                      </a:r>
                    </a:p>
                    <a:p>
                      <a:pPr marL="0" lvl="0" indent="0" algn="l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endParaRPr lang="ru-K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lvl="0" indent="0" algn="l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2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</a:rPr>
                        <a:t>Очаг - многозначное слово. Вспомните его значение. Как вы понимаете смысл выражения «погасший очаг»?</a:t>
                      </a:r>
                    </a:p>
                    <a:p>
                      <a:pPr marL="0" lvl="0" indent="0" algn="l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endParaRPr lang="ru-K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lvl="0" indent="0" algn="l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2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</a:rPr>
                        <a:t> Какие сравнения использует поэт? Что с чем сравнивается?</a:t>
                      </a:r>
                      <a:endParaRPr lang="ru-K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3373275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58FC260-68C1-48C0-93AA-51CAF7F3ECDC}"/>
              </a:ext>
            </a:extLst>
          </p:cNvPr>
          <p:cNvSpPr/>
          <p:nvPr/>
        </p:nvSpPr>
        <p:spPr>
          <a:xfrm>
            <a:off x="3350368" y="443178"/>
            <a:ext cx="20994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4 </a:t>
            </a: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EC531D09-1E30-4431-B6CD-6FCA5E99B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67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70"/>
    </mc:Choice>
    <mc:Fallback xmlns="">
      <p:transition spd="slow" advTm="26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/>
          <a:srcRect l="11757" r="11484"/>
          <a:stretch/>
        </p:blipFill>
        <p:spPr bwMode="auto">
          <a:xfrm>
            <a:off x="7752" y="1295"/>
            <a:ext cx="8895582" cy="71154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5123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A5A27743-B97B-463B-B9D8-F7E71ABACDB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14</a:t>
            </a:fld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5124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5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Прямоугольник 9"/>
          <p:cNvSpPr>
            <a:spLocks noChangeArrowheads="1"/>
          </p:cNvSpPr>
          <p:nvPr/>
        </p:nvSpPr>
        <p:spPr bwMode="auto">
          <a:xfrm>
            <a:off x="3131840" y="423316"/>
            <a:ext cx="3448847" cy="45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/>
            <a:r>
              <a:rPr lang="ru-RU" altLang="ru-RU" sz="2400" b="1" dirty="0">
                <a:solidFill>
                  <a:schemeClr val="bg1"/>
                </a:solidFill>
                <a:latin typeface="Century Gothic" pitchFamily="34" charset="0"/>
              </a:rPr>
              <a:t>Примерные ответы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3CEEBC8-C583-49D4-8E32-97008D198EDC}"/>
              </a:ext>
            </a:extLst>
          </p:cNvPr>
          <p:cNvSpPr/>
          <p:nvPr/>
        </p:nvSpPr>
        <p:spPr>
          <a:xfrm>
            <a:off x="971600" y="1751617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/>
              <a:t>    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1DD9B68-1E23-4BF5-BB60-250C32AFFC18}"/>
              </a:ext>
            </a:extLst>
          </p:cNvPr>
          <p:cNvSpPr/>
          <p:nvPr/>
        </p:nvSpPr>
        <p:spPr>
          <a:xfrm>
            <a:off x="240666" y="1230395"/>
            <a:ext cx="85341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dirty="0"/>
              <a:t>Прилагательное  гранитное(сердце)  употреблено в переносном значении, </a:t>
            </a:r>
            <a:r>
              <a:rPr lang="en-US" dirty="0"/>
              <a:t> </a:t>
            </a:r>
            <a:r>
              <a:rPr lang="ru-RU" dirty="0"/>
              <a:t>гранит-это камень. Это значит непоколебимый, твердый, уверенный в себе человек.</a:t>
            </a:r>
          </a:p>
          <a:p>
            <a:pPr marL="342900" indent="-342900">
              <a:buAutoNum type="arabicPeriod"/>
            </a:pPr>
            <a:endParaRPr lang="ru-RU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ru-RU" dirty="0"/>
          </a:p>
          <a:p>
            <a:r>
              <a:rPr lang="ru-RU" dirty="0"/>
              <a:t>2.	Многозначное слово очаг означает: </a:t>
            </a:r>
            <a:endParaRPr lang="en-US" dirty="0"/>
          </a:p>
          <a:p>
            <a:r>
              <a:rPr lang="en-US" dirty="0"/>
              <a:t>      </a:t>
            </a:r>
            <a:r>
              <a:rPr lang="ru-RU" dirty="0"/>
              <a:t>1. устройство для разведения и поддержания огня; печь.</a:t>
            </a:r>
          </a:p>
          <a:p>
            <a:r>
              <a:rPr lang="en-US" dirty="0"/>
              <a:t>      </a:t>
            </a:r>
            <a:r>
              <a:rPr lang="ru-RU" dirty="0"/>
              <a:t>2</a:t>
            </a:r>
            <a:r>
              <a:rPr lang="en-US" dirty="0"/>
              <a:t>.</a:t>
            </a:r>
            <a:r>
              <a:rPr lang="ru-RU" dirty="0"/>
              <a:t>  перен. </a:t>
            </a:r>
            <a:r>
              <a:rPr lang="en-US" dirty="0"/>
              <a:t> </a:t>
            </a:r>
            <a:r>
              <a:rPr lang="ru-RU" dirty="0"/>
              <a:t>употр. как символ родного дома, семьи (обычно с определением: свой; семейный, домашний); «погасший очаг» (</a:t>
            </a:r>
            <a:r>
              <a:rPr lang="ru-RU"/>
              <a:t>переносное значение)  </a:t>
            </a:r>
            <a:r>
              <a:rPr lang="ru-RU" dirty="0"/>
              <a:t>означает-нет дома, нет Родины.</a:t>
            </a:r>
          </a:p>
          <a:p>
            <a:endParaRPr lang="ru-RU" dirty="0"/>
          </a:p>
          <a:p>
            <a:endParaRPr lang="ru-RU" dirty="0"/>
          </a:p>
          <a:p>
            <a:endParaRPr lang="en-US" dirty="0"/>
          </a:p>
          <a:p>
            <a:r>
              <a:rPr lang="ru-RU" dirty="0"/>
              <a:t>3.</a:t>
            </a:r>
            <a:r>
              <a:rPr lang="en-US" dirty="0"/>
              <a:t>    C</a:t>
            </a:r>
            <a:r>
              <a:rPr lang="ru-RU" dirty="0"/>
              <a:t>равнение, используемое поэтом в тексте : народ, Родину, язык сравнивает с солнцем, с счастьем;  народ сравнивает со светлой радостью.</a:t>
            </a: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54D74DD8-8EF8-479C-8963-DBC31ECE46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42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65"/>
    </mc:Choice>
    <mc:Fallback xmlns="">
      <p:transition spd="slow" advTm="41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/>
          <a:srcRect l="11757" r="11484"/>
          <a:stretch/>
        </p:blipFill>
        <p:spPr bwMode="auto">
          <a:xfrm>
            <a:off x="-224156" y="-142514"/>
            <a:ext cx="9138741" cy="66657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5123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A5A27743-B97B-463B-B9D8-F7E71ABACDB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15</a:t>
            </a:fld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5124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5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Прямоугольник 9"/>
          <p:cNvSpPr>
            <a:spLocks noChangeArrowheads="1"/>
          </p:cNvSpPr>
          <p:nvPr/>
        </p:nvSpPr>
        <p:spPr bwMode="auto">
          <a:xfrm>
            <a:off x="3750393" y="260648"/>
            <a:ext cx="1732803" cy="51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/>
            <a:r>
              <a:rPr lang="ru-RU" alt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5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AC7D46A0-9B2A-4659-A173-C066BDEB50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186397"/>
              </p:ext>
            </p:extLst>
          </p:nvPr>
        </p:nvGraphicFramePr>
        <p:xfrm>
          <a:off x="52549" y="2134562"/>
          <a:ext cx="8229600" cy="22202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838573280"/>
                    </a:ext>
                  </a:extLst>
                </a:gridCol>
              </a:tblGrid>
              <a:tr h="22202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Составьте кластер. 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Напишите слова-ассоциации к существительному  «счастье»</a:t>
                      </a:r>
                      <a:endParaRPr lang="ru-KZ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3794167880"/>
                  </a:ext>
                </a:extLst>
              </a:tr>
            </a:tbl>
          </a:graphicData>
        </a:graphic>
      </p:graphicFrame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20BFC335-A406-40D6-9B46-1AC19F2B0C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40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47"/>
    </mc:Choice>
    <mc:Fallback xmlns="">
      <p:transition spd="slow" advTm="8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/>
          <a:srcRect l="11757" r="11484"/>
          <a:stretch/>
        </p:blipFill>
        <p:spPr bwMode="auto">
          <a:xfrm>
            <a:off x="16290" y="97621"/>
            <a:ext cx="9144000" cy="67298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5123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A5A27743-B97B-463B-B9D8-F7E71ABACDB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16</a:t>
            </a:fld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5124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5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Прямоугольник 9"/>
          <p:cNvSpPr>
            <a:spLocks noChangeArrowheads="1"/>
          </p:cNvSpPr>
          <p:nvPr/>
        </p:nvSpPr>
        <p:spPr bwMode="auto">
          <a:xfrm>
            <a:off x="3350680" y="423316"/>
            <a:ext cx="3230007" cy="45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/>
            <a:r>
              <a:rPr lang="ru-RU" altLang="ru-RU" sz="2400" b="1" dirty="0">
                <a:solidFill>
                  <a:schemeClr val="bg1"/>
                </a:solidFill>
                <a:latin typeface="Century Gothic" pitchFamily="34" charset="0"/>
              </a:rPr>
              <a:t>Примерные ответы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F43053C2-1600-43DE-8FA9-EAFD901EE2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400821"/>
              </p:ext>
            </p:extLst>
          </p:nvPr>
        </p:nvGraphicFramePr>
        <p:xfrm>
          <a:off x="566557" y="3501008"/>
          <a:ext cx="8829256" cy="3487872"/>
        </p:xfrm>
        <a:graphic>
          <a:graphicData uri="http://schemas.openxmlformats.org/drawingml/2006/table">
            <a:tbl>
              <a:tblPr/>
              <a:tblGrid>
                <a:gridCol w="8829256">
                  <a:extLst>
                    <a:ext uri="{9D8B030D-6E8A-4147-A177-3AD203B41FA5}">
                      <a16:colId xmlns:a16="http://schemas.microsoft.com/office/drawing/2014/main" val="3374754710"/>
                    </a:ext>
                  </a:extLst>
                </a:gridCol>
              </a:tblGrid>
              <a:tr h="348787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K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148205"/>
                  </a:ext>
                </a:extLst>
              </a:tr>
            </a:tbl>
          </a:graphicData>
        </a:graphic>
      </p:graphicFrame>
      <p:sp>
        <p:nvSpPr>
          <p:cNvPr id="6" name="Овал 5">
            <a:extLst>
              <a:ext uri="{FF2B5EF4-FFF2-40B4-BE49-F238E27FC236}">
                <a16:creationId xmlns:a16="http://schemas.microsoft.com/office/drawing/2014/main" id="{D664B513-453A-4567-B40A-BFF278344F2D}"/>
              </a:ext>
            </a:extLst>
          </p:cNvPr>
          <p:cNvSpPr/>
          <p:nvPr/>
        </p:nvSpPr>
        <p:spPr>
          <a:xfrm>
            <a:off x="3125074" y="2651662"/>
            <a:ext cx="2737600" cy="17641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/>
              <a:t>Счастье</a:t>
            </a:r>
            <a:endParaRPr lang="ru-KZ" sz="4000" dirty="0"/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83117411-6646-49FB-A1C5-40D0E6684FF9}"/>
              </a:ext>
            </a:extLst>
          </p:cNvPr>
          <p:cNvCxnSpPr>
            <a:cxnSpLocks/>
          </p:cNvCxnSpPr>
          <p:nvPr/>
        </p:nvCxnSpPr>
        <p:spPr>
          <a:xfrm flipH="1" flipV="1">
            <a:off x="1686522" y="2092887"/>
            <a:ext cx="1733350" cy="89688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EDDB09A6-EF5E-4FA1-A52F-4CE7E37173B1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4493874" y="1587142"/>
            <a:ext cx="8896" cy="106452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E85A26F7-8371-4154-8267-D5C19F415D29}"/>
              </a:ext>
            </a:extLst>
          </p:cNvPr>
          <p:cNvCxnSpPr>
            <a:cxnSpLocks/>
          </p:cNvCxnSpPr>
          <p:nvPr/>
        </p:nvCxnSpPr>
        <p:spPr>
          <a:xfrm flipV="1">
            <a:off x="5466113" y="1922948"/>
            <a:ext cx="1030993" cy="108019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5BCE7DA2-A9BC-454A-A658-D58E2F3B0126}"/>
              </a:ext>
            </a:extLst>
          </p:cNvPr>
          <p:cNvCxnSpPr>
            <a:cxnSpLocks/>
            <a:endCxn id="6" idx="3"/>
          </p:cNvCxnSpPr>
          <p:nvPr/>
        </p:nvCxnSpPr>
        <p:spPr>
          <a:xfrm flipV="1">
            <a:off x="2561099" y="4157492"/>
            <a:ext cx="964887" cy="102618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99F3B13F-00B7-4E20-B1CB-AA75304890D3}"/>
              </a:ext>
            </a:extLst>
          </p:cNvPr>
          <p:cNvCxnSpPr>
            <a:cxnSpLocks/>
          </p:cNvCxnSpPr>
          <p:nvPr/>
        </p:nvCxnSpPr>
        <p:spPr>
          <a:xfrm flipH="1" flipV="1">
            <a:off x="4514938" y="4509120"/>
            <a:ext cx="1" cy="97448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FCF28FCD-D268-4851-8959-75BD90146F1F}"/>
              </a:ext>
            </a:extLst>
          </p:cNvPr>
          <p:cNvCxnSpPr>
            <a:cxnSpLocks/>
          </p:cNvCxnSpPr>
          <p:nvPr/>
        </p:nvCxnSpPr>
        <p:spPr>
          <a:xfrm>
            <a:off x="5520528" y="4163925"/>
            <a:ext cx="1138117" cy="82379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CA383CED-2ECF-4700-8EF5-DD092AC45130}"/>
              </a:ext>
            </a:extLst>
          </p:cNvPr>
          <p:cNvSpPr txBox="1"/>
          <p:nvPr/>
        </p:nvSpPr>
        <p:spPr>
          <a:xfrm>
            <a:off x="675257" y="1541614"/>
            <a:ext cx="2285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Родной дом</a:t>
            </a:r>
            <a:endParaRPr lang="ru-KZ" sz="28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57501B9-1676-4DDA-82E4-B6BA83BE0C61}"/>
              </a:ext>
            </a:extLst>
          </p:cNvPr>
          <p:cNvSpPr txBox="1"/>
          <p:nvPr/>
        </p:nvSpPr>
        <p:spPr>
          <a:xfrm>
            <a:off x="3619587" y="1113190"/>
            <a:ext cx="1758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Родители</a:t>
            </a:r>
            <a:endParaRPr lang="ru-KZ" sz="28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E33976A-7A55-427E-B26B-C0B4A4BC6D3F}"/>
              </a:ext>
            </a:extLst>
          </p:cNvPr>
          <p:cNvSpPr txBox="1"/>
          <p:nvPr/>
        </p:nvSpPr>
        <p:spPr>
          <a:xfrm>
            <a:off x="6479181" y="1421264"/>
            <a:ext cx="1467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Друзья</a:t>
            </a:r>
            <a:endParaRPr lang="ru-KZ" sz="28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2E90BA1-B8B4-4596-9C21-75D5F65087CC}"/>
              </a:ext>
            </a:extLst>
          </p:cNvPr>
          <p:cNvSpPr txBox="1"/>
          <p:nvPr/>
        </p:nvSpPr>
        <p:spPr>
          <a:xfrm>
            <a:off x="6585962" y="5026472"/>
            <a:ext cx="2177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Путешествие</a:t>
            </a:r>
            <a:endParaRPr lang="ru-KZ" sz="28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CA9EFD2-D34B-48C9-9B31-AA7D37AED0D4}"/>
              </a:ext>
            </a:extLst>
          </p:cNvPr>
          <p:cNvSpPr txBox="1"/>
          <p:nvPr/>
        </p:nvSpPr>
        <p:spPr>
          <a:xfrm>
            <a:off x="3086024" y="5440091"/>
            <a:ext cx="2857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Отличная оценка</a:t>
            </a:r>
            <a:endParaRPr lang="ru-KZ" sz="28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CF8A632-9D4E-4ED3-80C2-ABFA55880FBF}"/>
              </a:ext>
            </a:extLst>
          </p:cNvPr>
          <p:cNvSpPr txBox="1"/>
          <p:nvPr/>
        </p:nvSpPr>
        <p:spPr>
          <a:xfrm>
            <a:off x="839707" y="4961619"/>
            <a:ext cx="1712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Здоровье</a:t>
            </a:r>
            <a:endParaRPr lang="ru-KZ" sz="2800" dirty="0"/>
          </a:p>
        </p:txBody>
      </p:sp>
      <p:pic>
        <p:nvPicPr>
          <p:cNvPr id="9" name="Звук 8">
            <a:hlinkClick r:id="" action="ppaction://media"/>
            <a:extLst>
              <a:ext uri="{FF2B5EF4-FFF2-40B4-BE49-F238E27FC236}">
                <a16:creationId xmlns:a16="http://schemas.microsoft.com/office/drawing/2014/main" id="{3A340D7A-2CD9-4DF6-8537-04DF152942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73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74"/>
    </mc:Choice>
    <mc:Fallback xmlns="">
      <p:transition spd="slow" advTm="14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/>
          <a:srcRect l="11757" r="11484"/>
          <a:stretch/>
        </p:blipFill>
        <p:spPr bwMode="auto">
          <a:xfrm>
            <a:off x="91631" y="-19712"/>
            <a:ext cx="9144000" cy="59590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921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7C1ECFF6-D241-47FC-844B-9111A9D1D52A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17</a:t>
            </a:fld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9220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1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Полилиния 12"/>
          <p:cNvSpPr/>
          <p:nvPr/>
        </p:nvSpPr>
        <p:spPr>
          <a:xfrm>
            <a:off x="3212433" y="1850368"/>
            <a:ext cx="3213100" cy="457200"/>
          </a:xfrm>
          <a:custGeom>
            <a:avLst/>
            <a:gdLst>
              <a:gd name="connsiteX0" fmla="*/ 0 w 3213100"/>
              <a:gd name="connsiteY0" fmla="*/ 457200 h 457200"/>
              <a:gd name="connsiteX1" fmla="*/ 63500 w 3213100"/>
              <a:gd name="connsiteY1" fmla="*/ 431800 h 457200"/>
              <a:gd name="connsiteX2" fmla="*/ 101600 w 3213100"/>
              <a:gd name="connsiteY2" fmla="*/ 406400 h 457200"/>
              <a:gd name="connsiteX3" fmla="*/ 228600 w 3213100"/>
              <a:gd name="connsiteY3" fmla="*/ 368300 h 457200"/>
              <a:gd name="connsiteX4" fmla="*/ 279400 w 3213100"/>
              <a:gd name="connsiteY4" fmla="*/ 342900 h 457200"/>
              <a:gd name="connsiteX5" fmla="*/ 393700 w 3213100"/>
              <a:gd name="connsiteY5" fmla="*/ 292100 h 457200"/>
              <a:gd name="connsiteX6" fmla="*/ 419100 w 3213100"/>
              <a:gd name="connsiteY6" fmla="*/ 254000 h 457200"/>
              <a:gd name="connsiteX7" fmla="*/ 457200 w 3213100"/>
              <a:gd name="connsiteY7" fmla="*/ 241300 h 457200"/>
              <a:gd name="connsiteX8" fmla="*/ 495300 w 3213100"/>
              <a:gd name="connsiteY8" fmla="*/ 215900 h 457200"/>
              <a:gd name="connsiteX9" fmla="*/ 533400 w 3213100"/>
              <a:gd name="connsiteY9" fmla="*/ 177800 h 457200"/>
              <a:gd name="connsiteX10" fmla="*/ 571500 w 3213100"/>
              <a:gd name="connsiteY10" fmla="*/ 165100 h 457200"/>
              <a:gd name="connsiteX11" fmla="*/ 609600 w 3213100"/>
              <a:gd name="connsiteY11" fmla="*/ 139700 h 457200"/>
              <a:gd name="connsiteX12" fmla="*/ 685800 w 3213100"/>
              <a:gd name="connsiteY12" fmla="*/ 114300 h 457200"/>
              <a:gd name="connsiteX13" fmla="*/ 787400 w 3213100"/>
              <a:gd name="connsiteY13" fmla="*/ 76200 h 457200"/>
              <a:gd name="connsiteX14" fmla="*/ 901700 w 3213100"/>
              <a:gd name="connsiteY14" fmla="*/ 50800 h 457200"/>
              <a:gd name="connsiteX15" fmla="*/ 977900 w 3213100"/>
              <a:gd name="connsiteY15" fmla="*/ 25400 h 457200"/>
              <a:gd name="connsiteX16" fmla="*/ 1206500 w 3213100"/>
              <a:gd name="connsiteY16" fmla="*/ 0 h 457200"/>
              <a:gd name="connsiteX17" fmla="*/ 2057400 w 3213100"/>
              <a:gd name="connsiteY17" fmla="*/ 25400 h 457200"/>
              <a:gd name="connsiteX18" fmla="*/ 2133600 w 3213100"/>
              <a:gd name="connsiteY18" fmla="*/ 38100 h 457200"/>
              <a:gd name="connsiteX19" fmla="*/ 2260600 w 3213100"/>
              <a:gd name="connsiteY19" fmla="*/ 50800 h 457200"/>
              <a:gd name="connsiteX20" fmla="*/ 2463800 w 3213100"/>
              <a:gd name="connsiteY20" fmla="*/ 76200 h 457200"/>
              <a:gd name="connsiteX21" fmla="*/ 2578100 w 3213100"/>
              <a:gd name="connsiteY21" fmla="*/ 114300 h 457200"/>
              <a:gd name="connsiteX22" fmla="*/ 2616200 w 3213100"/>
              <a:gd name="connsiteY22" fmla="*/ 127000 h 457200"/>
              <a:gd name="connsiteX23" fmla="*/ 2654300 w 3213100"/>
              <a:gd name="connsiteY23" fmla="*/ 139700 h 457200"/>
              <a:gd name="connsiteX24" fmla="*/ 2705100 w 3213100"/>
              <a:gd name="connsiteY24" fmla="*/ 152400 h 457200"/>
              <a:gd name="connsiteX25" fmla="*/ 2743200 w 3213100"/>
              <a:gd name="connsiteY25" fmla="*/ 165100 h 457200"/>
              <a:gd name="connsiteX26" fmla="*/ 2794000 w 3213100"/>
              <a:gd name="connsiteY26" fmla="*/ 177800 h 457200"/>
              <a:gd name="connsiteX27" fmla="*/ 2857500 w 3213100"/>
              <a:gd name="connsiteY27" fmla="*/ 190500 h 457200"/>
              <a:gd name="connsiteX28" fmla="*/ 2933700 w 3213100"/>
              <a:gd name="connsiteY28" fmla="*/ 215900 h 457200"/>
              <a:gd name="connsiteX29" fmla="*/ 2971800 w 3213100"/>
              <a:gd name="connsiteY29" fmla="*/ 228600 h 457200"/>
              <a:gd name="connsiteX30" fmla="*/ 3009900 w 3213100"/>
              <a:gd name="connsiteY30" fmla="*/ 254000 h 457200"/>
              <a:gd name="connsiteX31" fmla="*/ 3048000 w 3213100"/>
              <a:gd name="connsiteY31" fmla="*/ 266700 h 457200"/>
              <a:gd name="connsiteX32" fmla="*/ 3124200 w 3213100"/>
              <a:gd name="connsiteY32" fmla="*/ 317500 h 457200"/>
              <a:gd name="connsiteX33" fmla="*/ 3162300 w 3213100"/>
              <a:gd name="connsiteY33" fmla="*/ 342900 h 457200"/>
              <a:gd name="connsiteX34" fmla="*/ 3213100 w 3213100"/>
              <a:gd name="connsiteY34" fmla="*/ 3937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213100" h="457200">
                <a:moveTo>
                  <a:pt x="0" y="457200"/>
                </a:moveTo>
                <a:cubicBezTo>
                  <a:pt x="21167" y="448733"/>
                  <a:pt x="43110" y="441995"/>
                  <a:pt x="63500" y="431800"/>
                </a:cubicBezTo>
                <a:cubicBezTo>
                  <a:pt x="77152" y="424974"/>
                  <a:pt x="87652" y="412599"/>
                  <a:pt x="101600" y="406400"/>
                </a:cubicBezTo>
                <a:cubicBezTo>
                  <a:pt x="257925" y="336922"/>
                  <a:pt x="110385" y="412630"/>
                  <a:pt x="228600" y="368300"/>
                </a:cubicBezTo>
                <a:cubicBezTo>
                  <a:pt x="246327" y="361653"/>
                  <a:pt x="261822" y="349931"/>
                  <a:pt x="279400" y="342900"/>
                </a:cubicBezTo>
                <a:cubicBezTo>
                  <a:pt x="392750" y="297560"/>
                  <a:pt x="320399" y="340967"/>
                  <a:pt x="393700" y="292100"/>
                </a:cubicBezTo>
                <a:cubicBezTo>
                  <a:pt x="402167" y="279400"/>
                  <a:pt x="407181" y="263535"/>
                  <a:pt x="419100" y="254000"/>
                </a:cubicBezTo>
                <a:cubicBezTo>
                  <a:pt x="429553" y="245637"/>
                  <a:pt x="445226" y="247287"/>
                  <a:pt x="457200" y="241300"/>
                </a:cubicBezTo>
                <a:cubicBezTo>
                  <a:pt x="470852" y="234474"/>
                  <a:pt x="483574" y="225671"/>
                  <a:pt x="495300" y="215900"/>
                </a:cubicBezTo>
                <a:cubicBezTo>
                  <a:pt x="509098" y="204402"/>
                  <a:pt x="518456" y="187763"/>
                  <a:pt x="533400" y="177800"/>
                </a:cubicBezTo>
                <a:cubicBezTo>
                  <a:pt x="544539" y="170374"/>
                  <a:pt x="559526" y="171087"/>
                  <a:pt x="571500" y="165100"/>
                </a:cubicBezTo>
                <a:cubicBezTo>
                  <a:pt x="585152" y="158274"/>
                  <a:pt x="595652" y="145899"/>
                  <a:pt x="609600" y="139700"/>
                </a:cubicBezTo>
                <a:cubicBezTo>
                  <a:pt x="634066" y="128826"/>
                  <a:pt x="660941" y="124244"/>
                  <a:pt x="685800" y="114300"/>
                </a:cubicBezTo>
                <a:cubicBezTo>
                  <a:pt x="705223" y="106531"/>
                  <a:pt x="760855" y="82836"/>
                  <a:pt x="787400" y="76200"/>
                </a:cubicBezTo>
                <a:cubicBezTo>
                  <a:pt x="859909" y="58073"/>
                  <a:pt x="836514" y="70356"/>
                  <a:pt x="901700" y="50800"/>
                </a:cubicBezTo>
                <a:cubicBezTo>
                  <a:pt x="927345" y="43107"/>
                  <a:pt x="951259" y="28064"/>
                  <a:pt x="977900" y="25400"/>
                </a:cubicBezTo>
                <a:cubicBezTo>
                  <a:pt x="1138861" y="9304"/>
                  <a:pt x="1062684" y="17977"/>
                  <a:pt x="1206500" y="0"/>
                </a:cubicBezTo>
                <a:cubicBezTo>
                  <a:pt x="1373894" y="3562"/>
                  <a:pt x="1823694" y="7423"/>
                  <a:pt x="2057400" y="25400"/>
                </a:cubicBezTo>
                <a:cubicBezTo>
                  <a:pt x="2083075" y="27375"/>
                  <a:pt x="2108048" y="34906"/>
                  <a:pt x="2133600" y="38100"/>
                </a:cubicBezTo>
                <a:cubicBezTo>
                  <a:pt x="2175816" y="43377"/>
                  <a:pt x="2218429" y="45177"/>
                  <a:pt x="2260600" y="50800"/>
                </a:cubicBezTo>
                <a:cubicBezTo>
                  <a:pt x="2541787" y="88292"/>
                  <a:pt x="1930375" y="27707"/>
                  <a:pt x="2463800" y="76200"/>
                </a:cubicBezTo>
                <a:lnTo>
                  <a:pt x="2578100" y="114300"/>
                </a:lnTo>
                <a:lnTo>
                  <a:pt x="2616200" y="127000"/>
                </a:lnTo>
                <a:cubicBezTo>
                  <a:pt x="2628900" y="131233"/>
                  <a:pt x="2641313" y="136453"/>
                  <a:pt x="2654300" y="139700"/>
                </a:cubicBezTo>
                <a:cubicBezTo>
                  <a:pt x="2671233" y="143933"/>
                  <a:pt x="2688317" y="147605"/>
                  <a:pt x="2705100" y="152400"/>
                </a:cubicBezTo>
                <a:cubicBezTo>
                  <a:pt x="2717972" y="156078"/>
                  <a:pt x="2730328" y="161422"/>
                  <a:pt x="2743200" y="165100"/>
                </a:cubicBezTo>
                <a:cubicBezTo>
                  <a:pt x="2759983" y="169895"/>
                  <a:pt x="2776961" y="174014"/>
                  <a:pt x="2794000" y="177800"/>
                </a:cubicBezTo>
                <a:cubicBezTo>
                  <a:pt x="2815072" y="182483"/>
                  <a:pt x="2836675" y="184820"/>
                  <a:pt x="2857500" y="190500"/>
                </a:cubicBezTo>
                <a:cubicBezTo>
                  <a:pt x="2883331" y="197545"/>
                  <a:pt x="2908300" y="207433"/>
                  <a:pt x="2933700" y="215900"/>
                </a:cubicBezTo>
                <a:cubicBezTo>
                  <a:pt x="2946400" y="220133"/>
                  <a:pt x="2960661" y="221174"/>
                  <a:pt x="2971800" y="228600"/>
                </a:cubicBezTo>
                <a:cubicBezTo>
                  <a:pt x="2984500" y="237067"/>
                  <a:pt x="2996248" y="247174"/>
                  <a:pt x="3009900" y="254000"/>
                </a:cubicBezTo>
                <a:cubicBezTo>
                  <a:pt x="3021874" y="259987"/>
                  <a:pt x="3036298" y="260199"/>
                  <a:pt x="3048000" y="266700"/>
                </a:cubicBezTo>
                <a:cubicBezTo>
                  <a:pt x="3074685" y="281525"/>
                  <a:pt x="3098800" y="300567"/>
                  <a:pt x="3124200" y="317500"/>
                </a:cubicBezTo>
                <a:cubicBezTo>
                  <a:pt x="3136900" y="325967"/>
                  <a:pt x="3151507" y="332107"/>
                  <a:pt x="3162300" y="342900"/>
                </a:cubicBezTo>
                <a:lnTo>
                  <a:pt x="3213100" y="393700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D468C5C8-B2AB-49D6-9DD5-38073EB61E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090087"/>
              </p:ext>
            </p:extLst>
          </p:nvPr>
        </p:nvGraphicFramePr>
        <p:xfrm>
          <a:off x="251520" y="347004"/>
          <a:ext cx="9016113" cy="5592373"/>
        </p:xfrm>
        <a:graphic>
          <a:graphicData uri="http://schemas.openxmlformats.org/drawingml/2006/table">
            <a:tbl>
              <a:tblPr/>
              <a:tblGrid>
                <a:gridCol w="9016113">
                  <a:extLst>
                    <a:ext uri="{9D8B030D-6E8A-4147-A177-3AD203B41FA5}">
                      <a16:colId xmlns:a16="http://schemas.microsoft.com/office/drawing/2014/main" val="2463043208"/>
                    </a:ext>
                  </a:extLst>
                </a:gridCol>
              </a:tblGrid>
              <a:tr h="55923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Рефлексия</a:t>
                      </a:r>
                      <a:endParaRPr lang="ru-KZ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3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                               </a:t>
                      </a:r>
                      <a:endParaRPr lang="ru-RU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NewRomanPSMT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3200" b="1" dirty="0">
                        <a:effectLst/>
                        <a:latin typeface="Times New Roman" panose="02020603050405020304" pitchFamily="18" charset="0"/>
                        <a:ea typeface="TimesNewRomanPSMT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Закончите предложения.</a:t>
                      </a:r>
                    </a:p>
                    <a:p>
                      <a:pPr marL="0" indent="0" algn="ctr">
                        <a:spcAft>
                          <a:spcPts val="0"/>
                        </a:spcAft>
                        <a:buFontTx/>
                        <a:buNone/>
                      </a:pPr>
                      <a:endParaRPr lang="ru-RU" sz="2800" dirty="0">
                        <a:effectLst/>
                        <a:latin typeface="Times New Roman" panose="02020603050405020304" pitchFamily="18" charset="0"/>
                        <a:ea typeface="TimesNewRomanPSMT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На уроке я работал…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800" dirty="0">
                        <a:effectLst/>
                        <a:latin typeface="Times New Roman" panose="02020603050405020304" pitchFamily="18" charset="0"/>
                        <a:ea typeface="TimesNewRomanPSMT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Своей работой на уроке я…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800" dirty="0">
                        <a:effectLst/>
                        <a:latin typeface="Times New Roman" panose="02020603050405020304" pitchFamily="18" charset="0"/>
                        <a:ea typeface="TimesNewRomanPSMT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Урок для меня показался…</a:t>
                      </a:r>
                      <a:endParaRPr lang="ru-KZ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3461758"/>
                  </a:ext>
                </a:extLst>
              </a:tr>
            </a:tbl>
          </a:graphicData>
        </a:graphic>
      </p:graphicFrame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AE74FD76-8732-4341-AC00-CD1CE6A7F3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52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79"/>
    </mc:Choice>
    <mc:Fallback xmlns="">
      <p:transition spd="slow" advTm="13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/>
          <a:srcRect l="11757" r="11484"/>
          <a:stretch/>
        </p:blipFill>
        <p:spPr bwMode="auto">
          <a:xfrm>
            <a:off x="44118" y="-120476"/>
            <a:ext cx="9144000" cy="67298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5123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A5A27743-B97B-463B-B9D8-F7E71ABACDB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18</a:t>
            </a:fld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5124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5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Прямоугольник 9"/>
          <p:cNvSpPr>
            <a:spLocks noChangeArrowheads="1"/>
          </p:cNvSpPr>
          <p:nvPr/>
        </p:nvSpPr>
        <p:spPr bwMode="auto">
          <a:xfrm>
            <a:off x="2967971" y="260648"/>
            <a:ext cx="3297654" cy="51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/>
            <a:r>
              <a:rPr lang="ru-RU" alt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задание: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BE70CFE-A666-4EF5-9677-8383206AA206}"/>
              </a:ext>
            </a:extLst>
          </p:cNvPr>
          <p:cNvSpPr/>
          <p:nvPr/>
        </p:nvSpPr>
        <p:spPr>
          <a:xfrm>
            <a:off x="457472" y="1841235"/>
            <a:ext cx="83172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AD271692-2A2D-46D8-8E54-A36FF6E413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8733146"/>
              </p:ext>
            </p:extLst>
          </p:nvPr>
        </p:nvGraphicFramePr>
        <p:xfrm>
          <a:off x="369236" y="2296686"/>
          <a:ext cx="8683814" cy="1889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83814">
                  <a:extLst>
                    <a:ext uri="{9D8B030D-6E8A-4147-A177-3AD203B41FA5}">
                      <a16:colId xmlns:a16="http://schemas.microsoft.com/office/drawing/2014/main" val="731999922"/>
                    </a:ext>
                  </a:extLst>
                </a:gridCol>
              </a:tblGrid>
              <a:tr h="178037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</a:rPr>
                        <a:t>УС    </a:t>
                      </a: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</a:rPr>
                        <a:t>1. Подготовьте выразительное чтение стихотворения  </a:t>
                      </a:r>
                      <a:r>
                        <a:rPr lang="ru-RU" sz="2400" b="0" dirty="0" err="1">
                          <a:solidFill>
                            <a:schemeClr val="tx1"/>
                          </a:solidFill>
                          <a:effectLst/>
                        </a:rPr>
                        <a:t>М.Макатаева</a:t>
                      </a: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</a:rPr>
                        <a:t> «Три счастья»;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KZ" sz="24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</a:rPr>
                        <a:t>           2 . Прочитайте в хрестоматии «Седьмое слово» Абая и подготовьте пересказ.</a:t>
                      </a:r>
                      <a:endParaRPr lang="ru-KZ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04" marR="61804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0564757"/>
                  </a:ext>
                </a:extLst>
              </a:tr>
            </a:tbl>
          </a:graphicData>
        </a:graphic>
      </p:graphicFrame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342155AE-8336-49D0-870C-FD8BDFC676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41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36"/>
    </mc:Choice>
    <mc:Fallback xmlns="">
      <p:transition spd="slow" advTm="13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/>
          <a:srcRect l="11757" r="11484"/>
          <a:stretch/>
        </p:blipFill>
        <p:spPr bwMode="auto">
          <a:xfrm>
            <a:off x="18048" y="-98507"/>
            <a:ext cx="9144000" cy="67298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5123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fld id="{A5A27743-B97B-463B-B9D8-F7E71ABACDB7}" type="slidenum">
              <a:rPr kumimoji="0" lang="ru-RU" altLang="ru-RU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100"/>
                <a:buFontTx/>
                <a:buNone/>
                <a:tabLst/>
                <a:defRPr/>
              </a:pPr>
              <a:t>19</a:t>
            </a:fld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 pitchFamily="34" charset="0"/>
            </a:endParaRPr>
          </a:p>
        </p:txBody>
      </p:sp>
      <p:cxnSp>
        <p:nvCxnSpPr>
          <p:cNvPr id="5124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5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Прямоугольник 9"/>
          <p:cNvSpPr>
            <a:spLocks noChangeArrowheads="1"/>
          </p:cNvSpPr>
          <p:nvPr/>
        </p:nvSpPr>
        <p:spPr bwMode="auto">
          <a:xfrm>
            <a:off x="3563933" y="260648"/>
            <a:ext cx="2105726" cy="51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 урока:</a:t>
            </a:r>
            <a:endParaRPr kumimoji="0" lang="ru-RU" altLang="ru-RU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itchFamily="34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31A04876-5D39-4CF6-995E-C35179E6C5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0362240"/>
              </p:ext>
            </p:extLst>
          </p:nvPr>
        </p:nvGraphicFramePr>
        <p:xfrm>
          <a:off x="417330" y="1058551"/>
          <a:ext cx="8291264" cy="5166360"/>
        </p:xfrm>
        <a:graphic>
          <a:graphicData uri="http://schemas.openxmlformats.org/drawingml/2006/table">
            <a:tbl>
              <a:tblPr/>
              <a:tblGrid>
                <a:gridCol w="8291264">
                  <a:extLst>
                    <a:ext uri="{9D8B030D-6E8A-4147-A177-3AD203B41FA5}">
                      <a16:colId xmlns:a16="http://schemas.microsoft.com/office/drawing/2014/main" val="2492998048"/>
                    </a:ext>
                  </a:extLst>
                </a:gridCol>
              </a:tblGrid>
              <a:tr h="236468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Сегодня на уроке мы:</a:t>
                      </a:r>
                      <a:endParaRPr kumimoji="0" lang="ru-R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kumimoji="0" lang="ru-RU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познакомились с творчеством  М. </a:t>
                      </a:r>
                      <a:r>
                        <a:rPr lang="ru-RU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Макатаева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.;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 прочитали  стихотворение  </a:t>
                      </a:r>
                      <a:r>
                        <a:rPr lang="ru-RU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М.Макатаева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«Три счастья» в переводе;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обсудили  произведение, определяя его тему, идею и анализируя языковые средства;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заполнили  «Таблицу-синтез»;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составили   кластер на тему «Счастье»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K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0438884"/>
                  </a:ext>
                </a:extLst>
              </a:tr>
            </a:tbl>
          </a:graphicData>
        </a:graphic>
      </p:graphicFrame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80A6C280-5308-43B9-B15F-5E666AA909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81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78"/>
    </mc:Choice>
    <mc:Fallback xmlns="">
      <p:transition spd="slow" advTm="29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Прямоугольник 15"/>
          <p:cNvSpPr/>
          <p:nvPr/>
        </p:nvSpPr>
        <p:spPr>
          <a:xfrm>
            <a:off x="531129" y="665808"/>
            <a:ext cx="8264101" cy="12216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Сегодня на уроке вы:</a:t>
            </a:r>
            <a:endParaRPr lang="ru-RU" sz="24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24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C40187B-3C11-4EDE-BF50-4FAD96E096F8}"/>
              </a:ext>
            </a:extLst>
          </p:cNvPr>
          <p:cNvSpPr/>
          <p:nvPr/>
        </p:nvSpPr>
        <p:spPr>
          <a:xfrm>
            <a:off x="510663" y="2117969"/>
            <a:ext cx="751772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645E38E-C1E2-4614-8CFB-67F5335FC970}"/>
              </a:ext>
            </a:extLst>
          </p:cNvPr>
          <p:cNvSpPr/>
          <p:nvPr/>
        </p:nvSpPr>
        <p:spPr>
          <a:xfrm>
            <a:off x="308827" y="1628800"/>
            <a:ext cx="861458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-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познакомитесь с творчеством М.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Макатаева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сможете прочитать  стихотворение  М.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Макатаева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«Три счастья» в переводе;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обсудить произведение, определяя его тему, идею и анализируя языковые     средства;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заполнить «Таблицу-синтез»;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составить  кластер  на тему «Счастье</a:t>
            </a:r>
            <a:r>
              <a:rPr lang="ru-RU" sz="2400" dirty="0"/>
              <a:t>» </a:t>
            </a:r>
          </a:p>
        </p:txBody>
      </p:sp>
      <p:pic>
        <p:nvPicPr>
          <p:cNvPr id="10" name="Звук 9">
            <a:hlinkClick r:id="" action="ppaction://media"/>
            <a:extLst>
              <a:ext uri="{FF2B5EF4-FFF2-40B4-BE49-F238E27FC236}">
                <a16:creationId xmlns:a16="http://schemas.microsoft.com/office/drawing/2014/main" id="{B9B044BA-A679-4C31-A103-8E693B39B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16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03"/>
    </mc:Choice>
    <mc:Fallback xmlns="">
      <p:transition spd="slow" advTm="19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4E2B3024-0694-4B5E-8A32-9C4B35B42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494" y="813879"/>
            <a:ext cx="8147248" cy="873782"/>
          </a:xfrm>
        </p:spPr>
        <p:txBody>
          <a:bodyPr>
            <a:noAutofit/>
          </a:bodyPr>
          <a:lstStyle/>
          <a:p>
            <a:r>
              <a:rPr lang="ru-RU" sz="2800" b="1" dirty="0" err="1"/>
              <a:t>Мукагали</a:t>
            </a:r>
            <a:r>
              <a:rPr lang="ru-RU" sz="2800" b="1" dirty="0"/>
              <a:t> </a:t>
            </a:r>
            <a:r>
              <a:rPr lang="ru-RU" sz="2800" b="1" dirty="0" err="1"/>
              <a:t>Макатаев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/>
              <a:t>(1931-1976)</a:t>
            </a:r>
            <a:br>
              <a:rPr lang="ru-RU" sz="2800" b="1" dirty="0"/>
            </a:br>
            <a:r>
              <a:rPr lang="ru-RU" sz="2800" b="1" dirty="0"/>
              <a:t> </a:t>
            </a:r>
            <a:endParaRPr lang="ru-KZ" sz="2800" b="1" dirty="0"/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78D1DF12-7CCA-44C9-AFFB-F58518C5A6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970628" y="1627634"/>
            <a:ext cx="7497263" cy="4818569"/>
          </a:xfrm>
          <a:prstGeom prst="rect">
            <a:avLst/>
          </a:prstGeom>
        </p:spPr>
      </p:pic>
      <p:sp>
        <p:nvSpPr>
          <p:cNvPr id="5" name="Объект 4">
            <a:extLst>
              <a:ext uri="{FF2B5EF4-FFF2-40B4-BE49-F238E27FC236}">
                <a16:creationId xmlns:a16="http://schemas.microsoft.com/office/drawing/2014/main" id="{0F306678-AD0E-41C0-AB2D-E51D103D2E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16016" y="1470613"/>
            <a:ext cx="3970784" cy="4704712"/>
          </a:xfrm>
        </p:spPr>
        <p:txBody>
          <a:bodyPr/>
          <a:lstStyle/>
          <a:p>
            <a:endParaRPr lang="ru-RU" b="1" dirty="0"/>
          </a:p>
          <a:p>
            <a:r>
              <a:rPr lang="ru-RU" dirty="0"/>
              <a:t>                                  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                               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123" name="Google Shape;123;p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fld id="{A5A27743-B97B-463B-B9D8-F7E71ABACDB7}" type="slidenum">
              <a:rPr lang="ru-RU" altLang="ru-RU"/>
              <a:pPr/>
              <a:t>3</a:t>
            </a:fld>
            <a:endParaRPr lang="ru-RU" altLang="ru-RU"/>
          </a:p>
        </p:txBody>
      </p:sp>
      <p:cxnSp>
        <p:nvCxnSpPr>
          <p:cNvPr id="5124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5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Прямоугольник 9"/>
          <p:cNvSpPr>
            <a:spLocks noChangeArrowheads="1"/>
          </p:cNvSpPr>
          <p:nvPr/>
        </p:nvSpPr>
        <p:spPr bwMode="auto">
          <a:xfrm>
            <a:off x="3419872" y="260648"/>
            <a:ext cx="2376263" cy="51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/>
            <a:r>
              <a:rPr lang="ru-RU" alt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   </a:t>
            </a:r>
            <a:r>
              <a:rPr lang="ru-RU" alt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ние</a:t>
            </a:r>
            <a:r>
              <a:rPr lang="ru-RU" alt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76B2749A-135B-4733-8672-1EB0208DBD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90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74"/>
    </mc:Choice>
    <mc:Fallback xmlns="">
      <p:transition spd="slow" advTm="8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48CC0709-6384-46B6-9310-4C153EB06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-1179511"/>
            <a:ext cx="7200800" cy="4248472"/>
          </a:xfrm>
        </p:spPr>
        <p:txBody>
          <a:bodyPr>
            <a:noAutofit/>
          </a:bodyPr>
          <a:lstStyle/>
          <a:p>
            <a:pPr algn="l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Мукагали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Макатаев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выдающийся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казахский поэт, чьи стихи затрагивают сердце каждого человека. Он прожил недолгую, но яркую творческую жизнь.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Мукагали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Макатаев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родился в селе 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Карасаз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Алма-атинской области, у подножия гор великого Хан-Тенгри.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K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Объект 17">
            <a:extLst>
              <a:ext uri="{FF2B5EF4-FFF2-40B4-BE49-F238E27FC236}">
                <a16:creationId xmlns:a16="http://schemas.microsoft.com/office/drawing/2014/main" id="{C82C02A4-9F7A-41C6-ADEE-DB47A11781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56166" y="1628800"/>
            <a:ext cx="1800200" cy="216024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4466A03-A4B7-414F-805B-A02AD181CAD6}"/>
              </a:ext>
            </a:extLst>
          </p:cNvPr>
          <p:cNvSpPr/>
          <p:nvPr/>
        </p:nvSpPr>
        <p:spPr>
          <a:xfrm>
            <a:off x="395536" y="3837940"/>
            <a:ext cx="85316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      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Счастливое детство мальчика, как и миллионов других детей, прервала война. Отец, покидая дом навсегда, сказал 10-летнему сыну, что ему пора взрослеть и брать на себя заботу о семье. Пока где-то на западе грохотали канонады,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Мукагали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помогал матери: работал в колхозе, учил русский язык,  с упоением читал .В четырнадцатилетнем возрасте он серьезно увлекся литературой. Очень любил читать Абая,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М.Ауэзова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С.Сейфуллина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Г.Мусрепова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Самостоятельно выучил русский язык,  очень нравилось читать русскую  литературу, особенно поэзию А.С. Пушкина, С. Есенина,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А.Блока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Друзья и современники ценили его оптимизм, жизнелюбие, постоянный поиск.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36E45AC-1A47-4F3B-9F89-6635981360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0355" y="1628800"/>
            <a:ext cx="3032018" cy="210727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DB41220-3029-4893-A98B-366B9D4ADA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3170" y="1838635"/>
            <a:ext cx="3049373" cy="1704992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9B2E1326-546E-41F2-92D3-555A4279BA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70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768"/>
    </mc:Choice>
    <mc:Fallback xmlns="">
      <p:transition spd="slow" advTm="76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50AEAF-C8B5-4E57-84D1-8DCE23615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300610"/>
            <a:ext cx="2232248" cy="158595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D6BF9B-1CBF-42EA-A6D5-AA73671E2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468" y="834067"/>
            <a:ext cx="8229600" cy="650717"/>
          </a:xfrm>
        </p:spPr>
        <p:txBody>
          <a:bodyPr>
            <a:normAutofit/>
          </a:bodyPr>
          <a:lstStyle/>
          <a:p>
            <a:endParaRPr lang="ru-KZ" sz="1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DB935D-74D1-43EC-AF90-D5587A391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508" y="1916832"/>
            <a:ext cx="7925956" cy="4618967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Особое место в поэтическом творчестве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М.Макатаева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занимает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Родины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Уважение и любовь к своей земле, к своему народу и родному языку отчетливо проявляются в его стихах. Воспевая бескрайнюю казахскую степь, поэт гордится, что родился казахом.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Макатаев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ушел из жизни в 45 лет, оставив  в наследство грядущим поколениям произведения, которые вошли в золотой фонд  казахской поэзии. Это поэтические сборники «Свет мой», «Тепло жизни», «Привет друзьям», «Ласточка моя», « Когда лебеди спят», «Поэма о жизни», «Биение сердца», «Аманат».</a:t>
            </a:r>
          </a:p>
          <a:p>
            <a:pPr marL="0" indent="0">
              <a:buNone/>
            </a:pPr>
            <a:endParaRPr lang="ru-RU" sz="2400" dirty="0"/>
          </a:p>
        </p:txBody>
      </p:sp>
      <p:pic>
        <p:nvPicPr>
          <p:cNvPr id="9" name="Звук 8">
            <a:hlinkClick r:id="" action="ppaction://media"/>
            <a:extLst>
              <a:ext uri="{FF2B5EF4-FFF2-40B4-BE49-F238E27FC236}">
                <a16:creationId xmlns:a16="http://schemas.microsoft.com/office/drawing/2014/main" id="{B23B13D1-27A9-45F9-BE79-F0D5C227BB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89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53"/>
    </mc:Choice>
    <mc:Fallback xmlns="">
      <p:transition spd="slow" advTm="38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3E2D4B3-C7A3-4112-972B-7228C8A39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836712"/>
            <a:ext cx="8136904" cy="547260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Вас, наверное,  заинтересовало название стихотворения?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вы думаете, о чем мог написать поэт?</a:t>
            </a:r>
          </a:p>
          <a:p>
            <a:endParaRPr lang="ru-KZ" dirty="0"/>
          </a:p>
        </p:txBody>
      </p:sp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C89F995E-469D-465C-B1F1-A9565DA645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68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81"/>
    </mc:Choice>
    <mc:Fallback xmlns="">
      <p:transition spd="slow" advTm="17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616562-FF68-4BC4-B2D8-33222A30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515" y="1408253"/>
            <a:ext cx="8229600" cy="436910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ru-RU" dirty="0"/>
              <a:t>:</a:t>
            </a:r>
            <a:endParaRPr lang="ru-KZ" dirty="0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D2D632D1-734A-41C1-9A56-4BB7570231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885" y="772324"/>
            <a:ext cx="8389587" cy="568863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Примерный ответ: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Счастье - очень емкое понятие </a:t>
            </a:r>
            <a:endParaRPr lang="en-US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Понимание счастья у всех разное: для кого-то- это выходные дни, солнечная погода, прогулка с родителями. А для кого-то прочитать интересную книгу, смастерить скворечник для птиц, получить долгожданный приз..</a:t>
            </a:r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dirty="0"/>
              <a:t>     </a:t>
            </a:r>
            <a:endParaRPr lang="ru-KZ" dirty="0"/>
          </a:p>
        </p:txBody>
      </p:sp>
      <p:pic>
        <p:nvPicPr>
          <p:cNvPr id="13" name="Звук 12">
            <a:hlinkClick r:id="" action="ppaction://media"/>
            <a:extLst>
              <a:ext uri="{FF2B5EF4-FFF2-40B4-BE49-F238E27FC236}">
                <a16:creationId xmlns:a16="http://schemas.microsoft.com/office/drawing/2014/main" id="{246C6567-5524-4EBB-A111-F72E4F63EC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9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95"/>
    </mc:Choice>
    <mc:Fallback xmlns="">
      <p:transition spd="slow" advTm="30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F5E5E0-0454-4ED0-8A13-709188021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 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KZ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0D27A4-ABEC-47D9-B574-9A5FC6501E2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  <a:p>
            <a:endParaRPr lang="ru-KZ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0DB9CD2-2567-4742-B0C8-5ABCD7084D87}"/>
              </a:ext>
            </a:extLst>
          </p:cNvPr>
          <p:cNvSpPr/>
          <p:nvPr/>
        </p:nvSpPr>
        <p:spPr>
          <a:xfrm>
            <a:off x="251520" y="274638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Прослушайте стихотворение  М .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Макатаева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«Три Счастья» .Какое настроение и чувства передает автор ?</a:t>
            </a:r>
          </a:p>
        </p:txBody>
      </p:sp>
      <p:pic>
        <p:nvPicPr>
          <p:cNvPr id="12" name="Калия - «Три счастья» (авторы_ М.Макатаев, перевод_ О.Жанайдарова) (online-video-cutter.com) (3)">
            <a:hlinkClick r:id="" action="ppaction://media"/>
            <a:extLst>
              <a:ext uri="{FF2B5EF4-FFF2-40B4-BE49-F238E27FC236}">
                <a16:creationId xmlns:a16="http://schemas.microsoft.com/office/drawing/2014/main" id="{8A8ABF54-103F-4545-B206-499404D077FB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1196752"/>
            <a:ext cx="8622551" cy="4850186"/>
          </a:xfrm>
        </p:spPr>
      </p:pic>
    </p:spTree>
    <p:extLst>
      <p:ext uri="{BB962C8B-B14F-4D97-AF65-F5344CB8AC3E}">
        <p14:creationId xmlns:p14="http://schemas.microsoft.com/office/powerpoint/2010/main" val="135486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19"/>
    </mc:Choice>
    <mc:Fallback xmlns="">
      <p:transition spd="slow" advTm="50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2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38" objId="12"/>
        <p14:triggerEvt type="onClick" time="338" objId="12"/>
        <p14:stopEvt time="50559" objId="1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/>
          <a:srcRect l="11757" r="11484"/>
          <a:stretch/>
        </p:blipFill>
        <p:spPr bwMode="auto">
          <a:xfrm>
            <a:off x="-30068" y="44206"/>
            <a:ext cx="9122780" cy="67769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61FA3044-2C8E-4526-B602-FDC2B473943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9</a:t>
            </a:fld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02" name="Прямоугольник 9"/>
          <p:cNvSpPr>
            <a:spLocks noChangeArrowheads="1"/>
          </p:cNvSpPr>
          <p:nvPr/>
        </p:nvSpPr>
        <p:spPr bwMode="auto">
          <a:xfrm flipH="1">
            <a:off x="3307208" y="444915"/>
            <a:ext cx="2272903" cy="51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r>
              <a:rPr lang="ru-RU" altLang="ru-RU" sz="2800" dirty="0">
                <a:solidFill>
                  <a:schemeClr val="bg1"/>
                </a:solidFill>
                <a:latin typeface="Century Gothic" pitchFamily="34" charset="0"/>
              </a:rPr>
              <a:t>Задание 2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18AFDDE-DBF8-4772-8068-82A532030B19}"/>
              </a:ext>
            </a:extLst>
          </p:cNvPr>
          <p:cNvSpPr/>
          <p:nvPr/>
        </p:nvSpPr>
        <p:spPr>
          <a:xfrm>
            <a:off x="248489" y="956731"/>
            <a:ext cx="743547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58A66A9B-7309-422D-BE70-96C3C987B3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2589139"/>
              </p:ext>
            </p:extLst>
          </p:nvPr>
        </p:nvGraphicFramePr>
        <p:xfrm>
          <a:off x="248489" y="1628800"/>
          <a:ext cx="8804561" cy="10613045"/>
        </p:xfrm>
        <a:graphic>
          <a:graphicData uri="http://schemas.openxmlformats.org/drawingml/2006/table">
            <a:tbl>
              <a:tblPr/>
              <a:tblGrid>
                <a:gridCol w="8804561">
                  <a:extLst>
                    <a:ext uri="{9D8B030D-6E8A-4147-A177-3AD203B41FA5}">
                      <a16:colId xmlns:a16="http://schemas.microsoft.com/office/drawing/2014/main" val="990025183"/>
                    </a:ext>
                  </a:extLst>
                </a:gridCol>
              </a:tblGrid>
              <a:tr h="106130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Определите  тему и идею стихотворения М. </a:t>
                      </a:r>
                      <a:r>
                        <a:rPr lang="ru-RU" sz="20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Макатаева</a:t>
                      </a:r>
                      <a:r>
                        <a:rPr lang="ru-RU" sz="20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закончив данные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предложения.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В стихотворении  М. </a:t>
                      </a:r>
                      <a:r>
                        <a:rPr lang="ru-RU" sz="20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Макатаева</a:t>
                      </a:r>
                      <a:r>
                        <a:rPr lang="ru-RU" sz="20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говорится о…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Поэт выражает свои чувства…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В произведении утверждается мысль о...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kk-KZ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9422756"/>
                  </a:ext>
                </a:extLst>
              </a:tr>
            </a:tbl>
          </a:graphicData>
        </a:graphic>
      </p:graphicFrame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9414A274-653E-48A9-91F5-A710F7430C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2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81"/>
    </mc:Choice>
    <mc:Fallback xmlns="">
      <p:transition spd="slow" advTm="33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2085</TotalTime>
  <Words>798</Words>
  <Application>Microsoft Office PowerPoint</Application>
  <PresentationFormat>Экран (4:3)</PresentationFormat>
  <Paragraphs>146</Paragraphs>
  <Slides>19</Slides>
  <Notes>15</Notes>
  <HiddenSlides>0</HiddenSlides>
  <MMClips>19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9" baseType="lpstr">
      <vt:lpstr>Arial</vt:lpstr>
      <vt:lpstr>Calibri</vt:lpstr>
      <vt:lpstr>Century Gothic</vt:lpstr>
      <vt:lpstr>Open Sans</vt:lpstr>
      <vt:lpstr>Tahoma</vt:lpstr>
      <vt:lpstr>Times New Roman</vt:lpstr>
      <vt:lpstr>TimesNewRomanPSMT</vt:lpstr>
      <vt:lpstr>Tw Cen MT</vt:lpstr>
      <vt:lpstr>Wingdings</vt:lpstr>
      <vt:lpstr>Капля</vt:lpstr>
      <vt:lpstr>Презентация PowerPoint</vt:lpstr>
      <vt:lpstr>Презентация PowerPoint</vt:lpstr>
      <vt:lpstr>Мукагали Макатаев (1931-1976)  </vt:lpstr>
      <vt:lpstr>             Мукагали  Макатаев - выдающийся  казахский поэт, чьи стихи затрагивают сердце каждого человека. Он прожил недолгую, но яркую творческую жизнь. Мукагали Макатаев родился в селе  Карасаз  Алма-атинской области, у подножия гор великого Хан-Тенгри.   </vt:lpstr>
      <vt:lpstr>Презентация PowerPoint</vt:lpstr>
      <vt:lpstr>Презентация PowerPoint</vt:lpstr>
      <vt:lpstr> :</vt:lpstr>
      <vt:lpstr>   </vt:lpstr>
      <vt:lpstr>Презентация PowerPoint</vt:lpstr>
      <vt:lpstr>Примерные ответы:</vt:lpstr>
      <vt:lpstr>Задание 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Бахыт</dc:creator>
  <cp:lastModifiedBy>Данагул</cp:lastModifiedBy>
  <cp:revision>185</cp:revision>
  <dcterms:created xsi:type="dcterms:W3CDTF">2020-07-18T05:19:20Z</dcterms:created>
  <dcterms:modified xsi:type="dcterms:W3CDTF">2024-12-11T13:04:44Z</dcterms:modified>
</cp:coreProperties>
</file>