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74" r:id="rId3"/>
    <p:sldId id="283" r:id="rId4"/>
    <p:sldId id="331" r:id="rId5"/>
    <p:sldId id="315" r:id="rId6"/>
    <p:sldId id="314" r:id="rId7"/>
    <p:sldId id="289" r:id="rId8"/>
    <p:sldId id="310" r:id="rId9"/>
    <p:sldId id="280" r:id="rId10"/>
    <p:sldId id="313" r:id="rId11"/>
    <p:sldId id="323" r:id="rId12"/>
    <p:sldId id="330" r:id="rId13"/>
    <p:sldId id="32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660"/>
  </p:normalViewPr>
  <p:slideViewPr>
    <p:cSldViewPr>
      <p:cViewPr varScale="1">
        <p:scale>
          <a:sx n="82" d="100"/>
          <a:sy n="82" d="100"/>
        </p:scale>
        <p:origin x="1493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11.12.2024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97783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951154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951154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436021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166547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696831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683568" y="836712"/>
            <a:ext cx="7711857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endParaRPr lang="ru-RU" alt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alt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alt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alt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alt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Тема:  </a:t>
            </a:r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Строители слов.</a:t>
            </a:r>
          </a:p>
          <a:p>
            <a:pPr algn="ctr"/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Русский язык и литература. 6 класс</a:t>
            </a:r>
            <a:endParaRPr lang="ru-RU" sz="3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Clr>
                <a:srgbClr val="000000"/>
              </a:buClr>
            </a:pPr>
            <a:endParaRPr lang="kk-KZ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buClr>
                <a:srgbClr val="000000"/>
              </a:buClr>
            </a:pP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3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12814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40011"/>
            <a:ext cx="7507480" cy="300922"/>
          </a:xfrm>
        </p:spPr>
        <p:txBody>
          <a:bodyPr>
            <a:normAutofit fontScale="90000"/>
          </a:bodyPr>
          <a:lstStyle/>
          <a:p>
            <a:r>
              <a:rPr lang="kk-KZ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 СЕБЯ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 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95536" y="1151879"/>
            <a:ext cx="8496944" cy="48694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>
              <a:buNone/>
            </a:pPr>
            <a:endParaRPr lang="kk-KZ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411760" y="2955302"/>
            <a:ext cx="5976664" cy="2564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endParaRPr kumimoji="0" lang="de-DE" altLang="ru-RU" sz="1600" b="0" i="0" u="none" strike="noStrike" cap="none" normalizeH="0" baseline="30000" dirty="0" smtClean="0">
              <a:ln>
                <a:noFill/>
              </a:ln>
              <a:solidFill>
                <a:srgbClr val="0B008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484784"/>
            <a:ext cx="8640959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Бледноватый, сероватый, сладковатый, </a:t>
            </a:r>
          </a:p>
          <a:p>
            <a:pPr algn="just"/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грязноватый, синеватый; бледненький, серенький,</a:t>
            </a:r>
          </a:p>
          <a:p>
            <a:pPr algn="just"/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сладенький, грязненький, синенький; внучкин, </a:t>
            </a:r>
          </a:p>
          <a:p>
            <a:pPr algn="just"/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папин, ласточкино </a:t>
            </a:r>
            <a:r>
              <a:rPr lang="kk-KZ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(гнездо), бабушкин, мамин, </a:t>
            </a:r>
          </a:p>
          <a:p>
            <a:pPr algn="just"/>
            <a:endParaRPr lang="kk-KZ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Мишин, Надин.</a:t>
            </a:r>
          </a:p>
          <a:p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547664" y="1412776"/>
            <a:ext cx="216024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1331640" y="1412776"/>
            <a:ext cx="216024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907704" y="1412776"/>
            <a:ext cx="144016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1835696" y="1412776"/>
            <a:ext cx="72008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491880" y="1412776"/>
            <a:ext cx="216024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3851920" y="1412776"/>
            <a:ext cx="144016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3203848" y="1412776"/>
            <a:ext cx="288032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3707904" y="1412776"/>
            <a:ext cx="144016" cy="229344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>
            <a:off x="5508104" y="1412776"/>
            <a:ext cx="288032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5796136" y="1412776"/>
            <a:ext cx="216024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H="1">
            <a:off x="6012160" y="1412776"/>
            <a:ext cx="144016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6156176" y="1412776"/>
            <a:ext cx="144016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H="1">
            <a:off x="1187624" y="2276872"/>
            <a:ext cx="288032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1475656" y="2276872"/>
            <a:ext cx="194320" cy="266328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H="1">
            <a:off x="1691680" y="2276872"/>
            <a:ext cx="216024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1907704" y="2276872"/>
            <a:ext cx="139080" cy="283096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H="1">
            <a:off x="3203848" y="2276872"/>
            <a:ext cx="288032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3491880" y="2276872"/>
            <a:ext cx="155848" cy="299864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flipH="1">
            <a:off x="3707904" y="2276872"/>
            <a:ext cx="144016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3851920" y="2276872"/>
            <a:ext cx="72008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 flipH="1">
            <a:off x="5508104" y="2204864"/>
            <a:ext cx="360040" cy="36004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>
            <a:off x="5868144" y="2204864"/>
            <a:ext cx="288032" cy="36004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flipH="1">
            <a:off x="7236296" y="2276872"/>
            <a:ext cx="288032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единительная линия 79"/>
          <p:cNvCxnSpPr/>
          <p:nvPr/>
        </p:nvCxnSpPr>
        <p:spPr>
          <a:xfrm>
            <a:off x="7524328" y="2276872"/>
            <a:ext cx="288032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flipH="1">
            <a:off x="1187624" y="3068960"/>
            <a:ext cx="360040" cy="36004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1547664" y="3068960"/>
            <a:ext cx="283096" cy="355104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 flipH="1">
            <a:off x="3203848" y="3068960"/>
            <a:ext cx="360040" cy="36004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3563888" y="3068960"/>
            <a:ext cx="360040" cy="36004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 flipH="1">
            <a:off x="5076056" y="3140968"/>
            <a:ext cx="288032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>
            <a:off x="5364088" y="3140968"/>
            <a:ext cx="288032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5516488" y="3293368"/>
            <a:ext cx="288032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>
            <a:off x="6228184" y="4005064"/>
            <a:ext cx="216024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flipV="1">
            <a:off x="2915816" y="3933056"/>
            <a:ext cx="144016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>
            <a:off x="3059832" y="3933056"/>
            <a:ext cx="144016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7164288" y="3140968"/>
            <a:ext cx="72008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 flipH="1">
            <a:off x="971600" y="4005064"/>
            <a:ext cx="216024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>
            <a:off x="1187624" y="4005064"/>
            <a:ext cx="144016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 flipV="1">
            <a:off x="7236296" y="3140968"/>
            <a:ext cx="220960" cy="283096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единительная линия 114"/>
          <p:cNvCxnSpPr/>
          <p:nvPr/>
        </p:nvCxnSpPr>
        <p:spPr>
          <a:xfrm>
            <a:off x="7452320" y="3140968"/>
            <a:ext cx="144016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 flipV="1">
            <a:off x="7092280" y="3140968"/>
            <a:ext cx="72008" cy="216024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единительная линия 133"/>
          <p:cNvCxnSpPr/>
          <p:nvPr/>
        </p:nvCxnSpPr>
        <p:spPr>
          <a:xfrm flipV="1">
            <a:off x="6084168" y="4005064"/>
            <a:ext cx="144016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единительная линия 134"/>
          <p:cNvCxnSpPr/>
          <p:nvPr/>
        </p:nvCxnSpPr>
        <p:spPr>
          <a:xfrm>
            <a:off x="7452320" y="4005064"/>
            <a:ext cx="216024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/>
          <p:cNvCxnSpPr/>
          <p:nvPr/>
        </p:nvCxnSpPr>
        <p:spPr>
          <a:xfrm flipV="1">
            <a:off x="7236296" y="4005064"/>
            <a:ext cx="216024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единительная линия 136"/>
          <p:cNvCxnSpPr/>
          <p:nvPr/>
        </p:nvCxnSpPr>
        <p:spPr>
          <a:xfrm>
            <a:off x="1403648" y="4797152"/>
            <a:ext cx="144016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единительная линия 137"/>
          <p:cNvCxnSpPr/>
          <p:nvPr/>
        </p:nvCxnSpPr>
        <p:spPr>
          <a:xfrm flipV="1">
            <a:off x="1187624" y="4797152"/>
            <a:ext cx="216024" cy="31812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Прямая соединительная линия 138"/>
          <p:cNvCxnSpPr/>
          <p:nvPr/>
        </p:nvCxnSpPr>
        <p:spPr>
          <a:xfrm flipV="1">
            <a:off x="2411760" y="4797152"/>
            <a:ext cx="194320" cy="309736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Прямая соединительная линия 151"/>
          <p:cNvCxnSpPr/>
          <p:nvPr/>
        </p:nvCxnSpPr>
        <p:spPr>
          <a:xfrm>
            <a:off x="2627784" y="4797152"/>
            <a:ext cx="144016" cy="288032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442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12814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507480" cy="1008112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Итог урока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9552" y="1407788"/>
            <a:ext cx="8136118" cy="46134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411760" y="2955302"/>
            <a:ext cx="5976664" cy="2564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endParaRPr kumimoji="0" lang="de-DE" altLang="ru-RU" sz="1600" b="0" i="0" u="none" strike="noStrike" cap="none" normalizeH="0" baseline="30000" dirty="0" smtClean="0">
              <a:ln>
                <a:noFill/>
              </a:ln>
              <a:solidFill>
                <a:srgbClr val="0B008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340768"/>
            <a:ext cx="820891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Укажите верные (В) или неверные (Н) ответы. </a:t>
            </a:r>
          </a:p>
          <a:p>
            <a:pPr algn="ctr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 Слово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беленький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образовано суффиксальным  способом. 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Слово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сыроватый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образовано приставочным способом.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 Слово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бледноватый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образовано приставочным способом. 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Прилагательное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вишневый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образовано от слова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вишня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5) Прилагательное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кошкин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образовано от слова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кошечка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15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128147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 СЕБЯ</a:t>
            </a: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268760"/>
            <a:ext cx="889248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Укажите верные (В) или неверные (Н) ответы. </a:t>
            </a:r>
          </a:p>
          <a:p>
            <a:pPr algn="ctr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arenR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Слово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беленький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образовано суффиксальным  способом. 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</a:p>
          <a:p>
            <a:pPr marL="457200" indent="-45720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Слово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сыроватый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образовано приставочным способом.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</a:p>
          <a:p>
            <a:pPr lvl="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 Слово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бледноватый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образовано приставочным способом.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Прилагательное 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вишневый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образовано от слова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вишня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В</a:t>
            </a:r>
          </a:p>
          <a:p>
            <a:pPr lvl="0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5) Прилагательное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кошкин</a:t>
            </a:r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образовано от слова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кошечка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</a:p>
          <a:p>
            <a:pPr lvl="0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kk-KZ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11560" y="332657"/>
            <a:ext cx="7772400" cy="64807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Рефлексия. «Три М»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683568" y="1484784"/>
            <a:ext cx="7992888" cy="266429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Назовите три момента в ходе урока, когда вы успешно справились с заданиями, и одно действие, которое улучшит работу на следующем уроке.   </a:t>
            </a:r>
          </a:p>
          <a:p>
            <a:pPr algn="just"/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Домашнее задание: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Упр.7 стр. 83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440575" y="384104"/>
            <a:ext cx="262849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 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412776"/>
            <a:ext cx="71287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Сегодня на уроке вы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познаком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тесь с основными способами образования имен прилагательных;  будете работать со словообразовательной моделью, применять алгоритм при определении способа образования прилагательных; различ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ть значение однокоренных слов и употреблять их в речи.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30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8352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9552" y="1412777"/>
            <a:ext cx="8147520" cy="4104456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Сравните данные примеры. Подумайте, какими способами образованы эти имена прилагательные. </a:t>
            </a:r>
          </a:p>
          <a:p>
            <a:pPr algn="just">
              <a:buNone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свобод -н -ый                      мир - ов -ой 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правд - ив -ый                     бес-смерт-н-ый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47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2" cstate="print"/>
          <a:srcRect l="11757" r="11484"/>
          <a:stretch/>
        </p:blipFill>
        <p:spPr bwMode="auto">
          <a:xfrm>
            <a:off x="0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251520" y="1700808"/>
            <a:ext cx="871296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свобод -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свобод (а) +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(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  </a:t>
            </a:r>
          </a:p>
          <a:p>
            <a:pPr algn="just">
              <a:buNone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just">
              <a:buNone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мир -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ов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-ой          мир +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ов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(ой)</a:t>
            </a:r>
          </a:p>
          <a:p>
            <a:pPr algn="just">
              <a:buNone/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правд - ив -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правд(а) +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ив+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just">
              <a:buNone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 algn="just">
              <a:buNone/>
            </a:pP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бес-смерт-н-ый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бес +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смерт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+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+ (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364088" y="1700808"/>
            <a:ext cx="72008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5292080" y="1700808"/>
            <a:ext cx="72008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499992" y="2564904"/>
            <a:ext cx="144016" cy="28803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4355976" y="2564904"/>
            <a:ext cx="144016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220072" y="3356992"/>
            <a:ext cx="144016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5076056" y="3356992"/>
            <a:ext cx="144016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419872" y="4293096"/>
            <a:ext cx="57606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995936" y="4293096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228184" y="4221088"/>
            <a:ext cx="144016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6084168" y="4221088"/>
            <a:ext cx="144016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91631" y="0"/>
            <a:ext cx="8944865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pic>
        <p:nvPicPr>
          <p:cNvPr id="20484" name="Picture 4" descr="Упражнение № 387 Заполните своими 3—4 примерами таблицу «Способы  образования имён"/>
          <p:cNvPicPr>
            <a:picLocks noChangeAspect="1" noChangeArrowheads="1"/>
          </p:cNvPicPr>
          <p:nvPr/>
        </p:nvPicPr>
        <p:blipFill>
          <a:blip r:embed="rId4" cstate="print"/>
          <a:srcRect b="36486"/>
          <a:stretch>
            <a:fillRect/>
          </a:stretch>
        </p:blipFill>
        <p:spPr bwMode="auto">
          <a:xfrm>
            <a:off x="0" y="1052736"/>
            <a:ext cx="9144000" cy="51125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7550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96236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755576" y="260648"/>
            <a:ext cx="7111395" cy="1032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Учимся применять правило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15000"/>
              </a:lnSpc>
            </a:pP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0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11560" y="2164724"/>
            <a:ext cx="75794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en-US" sz="24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kumimoji="0" lang="en-US" altLang="en-US" sz="2400" b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0003" y="1049466"/>
            <a:ext cx="847476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arenR"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 у ф ф и к с а л ь н ы й способ: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довер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ять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+ -чив-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= доверчивый; цен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+ -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н-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= ценный. </a:t>
            </a:r>
          </a:p>
          <a:p>
            <a:pPr algn="just"/>
            <a:endParaRPr lang="kk-KZ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2)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 р и с т а в о ч н ы й способ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+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приятный = неприятный;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без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- + грамотный = безграмотный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3) П р и с т а в о ч н о - с у ф ф и к с а л ь н ы й способ: </a:t>
            </a:r>
          </a:p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- + мор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+ -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ск-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= заморский;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под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- + Москв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+ -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= подмосковный.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Чтобы определить способ образования слова, рассуждайте так: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березовый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(сок) – (сок)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березы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Значит, слово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березовый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образовано от слова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береза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из которого взята основа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берез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к которой прибавлен суффикс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-ов-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следовательно, это суффиксальный способ образования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61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8352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056784" cy="576064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/>
              <a:t> 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Задания 2-го уровня (применение). 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1340769"/>
            <a:ext cx="57423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472" y="1052736"/>
            <a:ext cx="8218197" cy="5458259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Упр. 4. стр.82. Составьте и запишите словосочетания, используя слова из правого и левого столбиков. Укажите, какой морфемой различаются однокоренные слова. Читая, соблюдайте правильное произношение. </a:t>
            </a: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Дождливый                         вода, год, сезон, погода</a:t>
            </a:r>
          </a:p>
          <a:p>
            <a:pPr>
              <a:buNone/>
            </a:pPr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дождевой</a:t>
            </a:r>
          </a:p>
          <a:p>
            <a:pPr>
              <a:buNone/>
            </a:pPr>
            <a:endParaRPr lang="kk-KZ" sz="2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2) Жалостный                        песня, человек, взгляд, голос</a:t>
            </a:r>
          </a:p>
          <a:p>
            <a:pPr>
              <a:buNone/>
            </a:pPr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жалостливый</a:t>
            </a:r>
          </a:p>
          <a:p>
            <a:pPr>
              <a:buNone/>
            </a:pPr>
            <a:endParaRPr lang="kk-KZ" sz="24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3) отч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ётный                           год, звук, доклад, снимок</a:t>
            </a:r>
          </a:p>
          <a:p>
            <a:pPr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отчётливый</a:t>
            </a:r>
            <a:endParaRPr lang="ru-RU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35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0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9349"/>
          </a:xfrm>
        </p:spPr>
        <p:txBody>
          <a:bodyPr>
            <a:normAutofit/>
          </a:bodyPr>
          <a:lstStyle/>
          <a:p>
            <a:r>
              <a:rPr lang="kk-KZ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 СЕБЯ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endParaRPr lang="en-US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  <a:latin typeface="Monotype Corsiva" charset="0"/>
                <a:ea typeface="Monotype Corsiva" charset="0"/>
                <a:cs typeface="Monotype Corsiva" charset="0"/>
              </a:rPr>
              <a:t> </a:t>
            </a:r>
            <a:endParaRPr lang="ru-RU" b="1" i="1" dirty="0">
              <a:solidFill>
                <a:schemeClr val="tx2"/>
              </a:solidFill>
              <a:latin typeface="Monotype Corsiva" charset="0"/>
              <a:ea typeface="Monotype Corsiva" charset="0"/>
              <a:cs typeface="Monotype Corsiva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446185" y="384104"/>
            <a:ext cx="251628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795043" y="1268760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1124744"/>
            <a:ext cx="8496944" cy="695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None/>
            </a:pPr>
            <a:r>
              <a:rPr lang="kk-KZ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Дождливая погода, дождливый год, дождливый сезон,</a:t>
            </a:r>
          </a:p>
          <a:p>
            <a:pPr>
              <a:buNone/>
            </a:pPr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дождевая вода, </a:t>
            </a:r>
          </a:p>
          <a:p>
            <a:pPr>
              <a:buNone/>
            </a:pPr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2) Жалостная песня, жалостный голос, </a:t>
            </a:r>
          </a:p>
          <a:p>
            <a:pPr>
              <a:buNone/>
            </a:pPr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жалостливый человек, жалостливый  взгляд, </a:t>
            </a:r>
          </a:p>
          <a:p>
            <a:pPr>
              <a:buNone/>
            </a:pPr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3) отч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ётный   год, </a:t>
            </a:r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отч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ётный доклад,  </a:t>
            </a:r>
          </a:p>
          <a:p>
            <a:pPr>
              <a:buNone/>
            </a:pPr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отчётливый звук, отчётливый снимок</a:t>
            </a:r>
          </a:p>
          <a:p>
            <a:pPr>
              <a:buNone/>
            </a:pPr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1403648" y="1340768"/>
            <a:ext cx="144016" cy="1440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547664" y="1340768"/>
            <a:ext cx="144016" cy="1440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3491880" y="1340768"/>
            <a:ext cx="144016" cy="1440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3347864" y="1340768"/>
            <a:ext cx="144016" cy="1440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5004048" y="1340768"/>
            <a:ext cx="144016" cy="1440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475656" y="2708920"/>
            <a:ext cx="144016" cy="1440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1187624" y="2132856"/>
            <a:ext cx="144016" cy="1440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5148064" y="1340768"/>
            <a:ext cx="144016" cy="1440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331640" y="2132856"/>
            <a:ext cx="72008" cy="1440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1259632" y="2708920"/>
            <a:ext cx="216024" cy="1440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>
            <a:off x="3419872" y="2636912"/>
            <a:ext cx="144016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H="1">
            <a:off x="1619672" y="2708920"/>
            <a:ext cx="144016" cy="1440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1763688" y="3429000"/>
            <a:ext cx="144016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1763688" y="2708920"/>
            <a:ext cx="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1763688" y="2708920"/>
            <a:ext cx="72008" cy="1440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flipV="1">
            <a:off x="3203848" y="2636912"/>
            <a:ext cx="216024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3563888" y="2636912"/>
            <a:ext cx="144016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3707904" y="2636912"/>
            <a:ext cx="72008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H="1">
            <a:off x="1547664" y="3429000"/>
            <a:ext cx="216024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1331640" y="3429000"/>
            <a:ext cx="144016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flipH="1">
            <a:off x="1187624" y="3429000"/>
            <a:ext cx="144016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 flipH="1">
            <a:off x="3563888" y="3429000"/>
            <a:ext cx="144016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3707904" y="3429000"/>
            <a:ext cx="216024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 flipH="1">
            <a:off x="3995936" y="3429000"/>
            <a:ext cx="144016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>
            <a:off x="4139952" y="3429000"/>
            <a:ext cx="144016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1691680" y="4293096"/>
            <a:ext cx="0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 flipH="1">
            <a:off x="1619672" y="4293096"/>
            <a:ext cx="72008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>
            <a:off x="3347864" y="4293096"/>
            <a:ext cx="72008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Прямая соединительная линия 109"/>
          <p:cNvCxnSpPr/>
          <p:nvPr/>
        </p:nvCxnSpPr>
        <p:spPr>
          <a:xfrm flipH="1">
            <a:off x="3275856" y="4293096"/>
            <a:ext cx="72008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я соединительная линия 145"/>
          <p:cNvCxnSpPr/>
          <p:nvPr/>
        </p:nvCxnSpPr>
        <p:spPr>
          <a:xfrm flipH="1" flipV="1">
            <a:off x="3419872" y="5085184"/>
            <a:ext cx="144016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Прямая соединительная линия 146"/>
          <p:cNvCxnSpPr/>
          <p:nvPr/>
        </p:nvCxnSpPr>
        <p:spPr>
          <a:xfrm flipH="1">
            <a:off x="3203848" y="5085184"/>
            <a:ext cx="216024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Прямая соединительная линия 147"/>
          <p:cNvCxnSpPr/>
          <p:nvPr/>
        </p:nvCxnSpPr>
        <p:spPr>
          <a:xfrm>
            <a:off x="1547664" y="5085184"/>
            <a:ext cx="144016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Прямая соединительная линия 148"/>
          <p:cNvCxnSpPr/>
          <p:nvPr/>
        </p:nvCxnSpPr>
        <p:spPr>
          <a:xfrm flipH="1">
            <a:off x="1331640" y="5085184"/>
            <a:ext cx="216024" cy="21602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597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 cstate="print"/>
          <a:srcRect l="11757" r="11484"/>
          <a:stretch/>
        </p:blipFill>
        <p:spPr bwMode="auto">
          <a:xfrm>
            <a:off x="91631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3" name="Заголовок 12"/>
          <p:cNvSpPr>
            <a:spLocks noGrp="1"/>
          </p:cNvSpPr>
          <p:nvPr>
            <p:ph type="ctrTitle"/>
          </p:nvPr>
        </p:nvSpPr>
        <p:spPr>
          <a:xfrm>
            <a:off x="611560" y="1314477"/>
            <a:ext cx="7848872" cy="242315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Задания  3-го уровня (создание, оценивание</a:t>
            </a:r>
            <a:r>
              <a:rPr lang="ru-RU" sz="31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ru-RU" dirty="0" smtClean="0"/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Упр. 6. Спишите прилагательные. Обозначьте суффиксы и определите,  какое значение они придают словам. Составьте с любыми тремя прилагательными распространённые предложения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одзаголовок 13"/>
          <p:cNvSpPr>
            <a:spLocks noGrp="1"/>
          </p:cNvSpPr>
          <p:nvPr>
            <p:ph type="subTitle" idx="1"/>
          </p:nvPr>
        </p:nvSpPr>
        <p:spPr>
          <a:xfrm>
            <a:off x="611560" y="2780928"/>
            <a:ext cx="8280920" cy="2520280"/>
          </a:xfrm>
        </p:spPr>
        <p:txBody>
          <a:bodyPr>
            <a:normAutofit/>
          </a:bodyPr>
          <a:lstStyle/>
          <a:p>
            <a:pPr algn="just"/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Бледноватый, сероватый, сладковатый, грязноватый, синеватый; бледненький, серенький, сладенький, грязненький, синенький; внучкин, папин, ласточкино </a:t>
            </a:r>
            <a:r>
              <a:rPr lang="kk-KZ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(гнездо), бабушкин, мамин, Мишин, Надин.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475070" y="339090"/>
            <a:ext cx="26445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39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4966</TotalTime>
  <Words>711</Words>
  <Application>Microsoft Office PowerPoint</Application>
  <PresentationFormat>Экран (4:3)</PresentationFormat>
  <Paragraphs>146</Paragraphs>
  <Slides>13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Monotype Corsiva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Задания 2-го уровня (применение).  </vt:lpstr>
      <vt:lpstr>ПРОВЕРЬ СЕБЯ! </vt:lpstr>
      <vt:lpstr>Задания  3-го уровня (создание, оценивание)   Упр. 6. Спишите прилагательные. Обозначьте суффиксы и определите,  какое значение они придают словам. Составьте с любыми тремя прилагательными распространённые предложения</vt:lpstr>
      <vt:lpstr>ПРОВЕРЬ СЕБЯ!  </vt:lpstr>
      <vt:lpstr>Итог урока.   </vt:lpstr>
      <vt:lpstr>ПРОВЕРЬ СЕБЯ! </vt:lpstr>
      <vt:lpstr>Рефлексия. «Три М».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218</cp:revision>
  <dcterms:created xsi:type="dcterms:W3CDTF">2020-07-18T05:19:20Z</dcterms:created>
  <dcterms:modified xsi:type="dcterms:W3CDTF">2024-12-11T12:51:54Z</dcterms:modified>
</cp:coreProperties>
</file>