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72" r:id="rId4"/>
    <p:sldId id="271" r:id="rId5"/>
    <p:sldId id="273" r:id="rId6"/>
    <p:sldId id="259" r:id="rId7"/>
    <p:sldId id="274" r:id="rId8"/>
    <p:sldId id="260" r:id="rId9"/>
    <p:sldId id="275" r:id="rId10"/>
    <p:sldId id="276" r:id="rId11"/>
    <p:sldId id="262" r:id="rId12"/>
    <p:sldId id="268" r:id="rId13"/>
    <p:sldId id="264" r:id="rId14"/>
    <p:sldId id="269" r:id="rId15"/>
    <p:sldId id="277" r:id="rId16"/>
    <p:sldId id="278" r:id="rId17"/>
    <p:sldId id="267" r:id="rId18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39" autoAdjust="0"/>
    <p:restoredTop sz="94660"/>
  </p:normalViewPr>
  <p:slideViewPr>
    <p:cSldViewPr>
      <p:cViewPr varScale="1">
        <p:scale>
          <a:sx n="87" d="100"/>
          <a:sy n="87" d="100"/>
        </p:scale>
        <p:origin x="134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399"/>
            <a:ext cx="5438140" cy="4466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795920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548452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433385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328158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231156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154826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906085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45299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32905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46352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41443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61586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29745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85743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33983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843338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3353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949280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403648" y="6051209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71" y="684381"/>
            <a:ext cx="1061661" cy="159249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065700" y="1655827"/>
            <a:ext cx="677672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3200" b="1" dirty="0">
                <a:ea typeface="Tahoma" panose="020B0604030504040204" pitchFamily="34" charset="0"/>
                <a:cs typeface="Calibri" panose="020F0502020204030204" pitchFamily="34" charset="0"/>
              </a:rPr>
              <a:t>Тема урока:</a:t>
            </a:r>
          </a:p>
          <a:p>
            <a:pPr algn="ctr">
              <a:lnSpc>
                <a:spcPct val="115000"/>
              </a:lnSpc>
            </a:pPr>
            <a:r>
              <a:rPr lang="ru-RU" sz="3200" b="1" dirty="0">
                <a:ea typeface="Tahoma" panose="020B0604030504040204" pitchFamily="34" charset="0"/>
                <a:cs typeface="Calibri" panose="020F0502020204030204" pitchFamily="34" charset="0"/>
              </a:rPr>
              <a:t>  А.Р. Беляев «Последний человек из </a:t>
            </a:r>
          </a:p>
          <a:p>
            <a:pPr algn="ctr">
              <a:lnSpc>
                <a:spcPct val="115000"/>
              </a:lnSpc>
            </a:pPr>
            <a:r>
              <a:rPr lang="ru-RU" sz="3200" b="1" dirty="0">
                <a:ea typeface="Tahom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ru-RU" sz="3200" b="1" dirty="0" smtClean="0">
                <a:ea typeface="Tahoma" panose="020B0604030504040204" pitchFamily="34" charset="0"/>
                <a:cs typeface="Calibri" panose="020F0502020204030204" pitchFamily="34" charset="0"/>
              </a:rPr>
              <a:t>Атлантиды»</a:t>
            </a:r>
          </a:p>
          <a:p>
            <a:pPr algn="ctr">
              <a:lnSpc>
                <a:spcPct val="115000"/>
              </a:lnSpc>
            </a:pPr>
            <a:r>
              <a:rPr lang="ru-RU" altLang="ru-RU" sz="3200" b="1" i="1" dirty="0">
                <a:cs typeface="Calibri" panose="020F0502020204030204" pitchFamily="34" charset="0"/>
                <a:sym typeface="Open Sans" pitchFamily="34" charset="0"/>
              </a:rPr>
              <a:t>Р</a:t>
            </a:r>
            <a:r>
              <a:rPr lang="ru-RU" altLang="ru-RU" sz="3200" b="1" i="1" dirty="0" smtClean="0">
                <a:cs typeface="Calibri" panose="020F0502020204030204" pitchFamily="34" charset="0"/>
                <a:sym typeface="Open Sans" pitchFamily="34" charset="0"/>
              </a:rPr>
              <a:t>усский язык и литература 6 класс</a:t>
            </a:r>
          </a:p>
          <a:p>
            <a:pPr algn="ctr">
              <a:lnSpc>
                <a:spcPct val="115000"/>
              </a:lnSpc>
            </a:pPr>
            <a:endParaRPr lang="ru-RU" sz="3200" b="1" i="1" dirty="0">
              <a:ea typeface="Tahom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6407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607933" y="1151879"/>
            <a:ext cx="741682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lvl="0" algn="just"/>
            <a:r>
              <a:rPr lang="ru-RU" sz="2800" i="1" dirty="0" smtClean="0"/>
              <a:t>1</a:t>
            </a:r>
            <a:r>
              <a:rPr lang="ru-RU" sz="2800" i="1" dirty="0"/>
              <a:t>. На какой праздник к царю Атлантиды собрались гости? – </a:t>
            </a:r>
            <a:r>
              <a:rPr lang="ru-RU" sz="2800" b="1" i="1" dirty="0"/>
              <a:t>«тонкий» </a:t>
            </a:r>
            <a:r>
              <a:rPr lang="ru-RU" sz="2800" i="1" dirty="0"/>
              <a:t>вопрос. </a:t>
            </a:r>
          </a:p>
          <a:p>
            <a:pPr algn="just"/>
            <a:r>
              <a:rPr lang="ru-RU" sz="2800" i="1" dirty="0"/>
              <a:t>На праздник Солнца к царю Атлантиды </a:t>
            </a:r>
            <a:r>
              <a:rPr lang="ru-RU" sz="2800" i="1" dirty="0" err="1"/>
              <a:t>Гуан-Атагуерагану</a:t>
            </a:r>
            <a:r>
              <a:rPr lang="ru-RU" sz="2800" i="1" dirty="0"/>
              <a:t> в его столицу </a:t>
            </a:r>
            <a:r>
              <a:rPr lang="ru-RU" sz="2800" i="1" dirty="0" err="1"/>
              <a:t>Посейдонис</a:t>
            </a:r>
            <a:r>
              <a:rPr lang="ru-RU" sz="2800" i="1" dirty="0"/>
              <a:t> собрались гости и цари покоренных земель.</a:t>
            </a:r>
          </a:p>
          <a:p>
            <a:pPr lvl="0" algn="just"/>
            <a:r>
              <a:rPr lang="ru-RU" sz="2800" i="1" dirty="0"/>
              <a:t>2. Как вы думаете, почему автор называет любовь талантливого придворного художника раба </a:t>
            </a:r>
            <a:r>
              <a:rPr lang="ru-RU" sz="2800" i="1" dirty="0" err="1"/>
              <a:t>Адиширны</a:t>
            </a:r>
            <a:r>
              <a:rPr lang="ru-RU" sz="2800" i="1" dirty="0"/>
              <a:t> </a:t>
            </a:r>
            <a:r>
              <a:rPr lang="ru-RU" sz="2800" i="1" dirty="0" err="1"/>
              <a:t>Гуанча</a:t>
            </a:r>
            <a:r>
              <a:rPr lang="ru-RU" sz="2800" i="1" dirty="0"/>
              <a:t> к царской дочери Сель безнадежной? – </a:t>
            </a:r>
            <a:r>
              <a:rPr lang="ru-RU" sz="2800" b="1" i="1" dirty="0"/>
              <a:t>«толстый» </a:t>
            </a:r>
            <a:r>
              <a:rPr lang="ru-RU" sz="2800" i="1" dirty="0"/>
              <a:t>вопрос.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87824" y="378422"/>
            <a:ext cx="38701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Верные ответы </a:t>
            </a:r>
          </a:p>
        </p:txBody>
      </p:sp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-28365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Прямоугольник 3"/>
          <p:cNvSpPr/>
          <p:nvPr/>
        </p:nvSpPr>
        <p:spPr>
          <a:xfrm>
            <a:off x="300003" y="1151879"/>
            <a:ext cx="8474761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i="1" dirty="0"/>
              <a:t>Потому что Сель она была дочерью царя, а </a:t>
            </a:r>
            <a:r>
              <a:rPr lang="ru-RU" sz="2800" i="1" dirty="0" err="1"/>
              <a:t>Адиширна</a:t>
            </a:r>
            <a:r>
              <a:rPr lang="ru-RU" sz="2800" i="1" dirty="0"/>
              <a:t> </a:t>
            </a:r>
            <a:r>
              <a:rPr lang="ru-RU" sz="2800" i="1" dirty="0" err="1"/>
              <a:t>Гуанча</a:t>
            </a:r>
            <a:r>
              <a:rPr lang="ru-RU" sz="2800" i="1" dirty="0"/>
              <a:t> был рабом, между ними неравное социальное положение, царь не может выдать свою дочь за раба – это противоречит законам того времени. Это социальное неравенство, они из разных социальных кругов. </a:t>
            </a:r>
          </a:p>
          <a:p>
            <a:pPr lvl="0" algn="just"/>
            <a:r>
              <a:rPr lang="ru-RU" sz="2800" i="1" dirty="0"/>
              <a:t>3. Кто был одним из руководителей восстания рабов? - </a:t>
            </a:r>
            <a:r>
              <a:rPr lang="ru-RU" sz="2800" b="1" i="1" dirty="0"/>
              <a:t>«тонкий» </a:t>
            </a:r>
            <a:r>
              <a:rPr lang="ru-RU" sz="2800" i="1" dirty="0"/>
              <a:t>вопрос. </a:t>
            </a:r>
          </a:p>
          <a:p>
            <a:pPr algn="just"/>
            <a:r>
              <a:rPr lang="ru-RU" sz="2800" i="1" dirty="0"/>
              <a:t> Рабы восстают, один из руководителей восстания – сын жреца Акса-Гуам, влюбленный в рабыню Ату.</a:t>
            </a:r>
          </a:p>
          <a:p>
            <a:pPr algn="just"/>
            <a:endParaRPr lang="ru-RU" sz="2400" dirty="0"/>
          </a:p>
          <a:p>
            <a:pPr algn="ctr"/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18648" y="384080"/>
            <a:ext cx="7772400" cy="511866"/>
          </a:xfrm>
        </p:spPr>
        <p:txBody>
          <a:bodyPr>
            <a:noAutofit/>
          </a:bodyPr>
          <a:lstStyle/>
          <a:p>
            <a:pPr marL="0" indent="0"/>
            <a:r>
              <a:rPr lang="ru-RU" sz="2400" dirty="0"/>
              <a:t/>
            </a:r>
            <a:br>
              <a:rPr lang="ru-RU" sz="2400" dirty="0"/>
            </a:b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144845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302313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827584" y="1407812"/>
            <a:ext cx="779202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i="1" dirty="0"/>
              <a:t>4. Кто объявил о том, что Атлантиде грозит гибель? </a:t>
            </a:r>
            <a:r>
              <a:rPr lang="ru-RU" sz="2400" b="1" i="1" dirty="0"/>
              <a:t>«тонкий» </a:t>
            </a:r>
            <a:r>
              <a:rPr lang="ru-RU" sz="2400" i="1" dirty="0"/>
              <a:t>вопрос. </a:t>
            </a:r>
          </a:p>
          <a:p>
            <a:pPr algn="just"/>
            <a:r>
              <a:rPr lang="ru-RU" sz="2400" i="1" dirty="0"/>
              <a:t> </a:t>
            </a:r>
          </a:p>
          <a:p>
            <a:pPr algn="just"/>
            <a:endParaRPr lang="ru-RU" sz="2400" i="1" dirty="0"/>
          </a:p>
          <a:p>
            <a:pPr algn="just"/>
            <a:r>
              <a:rPr lang="ru-RU" sz="2400" i="1" dirty="0"/>
              <a:t>Однако Верховный жрец объявляет, что Атлантиде грозит неминуемая гибель, и призывает царя   помиловать восставших и немедленно приступить к постройке кораблей для спасения.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68363" y="-81054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Прямоугольник 4"/>
          <p:cNvSpPr/>
          <p:nvPr/>
        </p:nvSpPr>
        <p:spPr>
          <a:xfrm>
            <a:off x="3396874" y="316847"/>
            <a:ext cx="23230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 3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472" y="1151879"/>
            <a:ext cx="77335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400" b="1" i="1" dirty="0" smtClean="0"/>
              <a:t> </a:t>
            </a:r>
            <a:r>
              <a:rPr lang="kk-KZ" sz="2400" b="1" i="1" dirty="0"/>
              <a:t>Заполните таблицу</a:t>
            </a:r>
            <a:r>
              <a:rPr lang="ru-RU" sz="2400" b="1" i="1" dirty="0"/>
              <a:t>. Найдите в тексте   художественно-изобразительные средства, которые   помогают нарисовать яркую картину извержения вулкана</a:t>
            </a:r>
            <a:r>
              <a:rPr lang="kk-KZ" sz="2400" i="1" dirty="0"/>
              <a:t>.</a:t>
            </a:r>
          </a:p>
          <a:p>
            <a:pPr algn="just"/>
            <a:endParaRPr lang="ru-RU" dirty="0"/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945827"/>
              </p:ext>
            </p:extLst>
          </p:nvPr>
        </p:nvGraphicFramePr>
        <p:xfrm>
          <a:off x="755575" y="3140968"/>
          <a:ext cx="7344816" cy="1252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645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Эпитеты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Сравнение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Олицетворение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025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755576" y="1299739"/>
            <a:ext cx="7435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 </a:t>
            </a:r>
            <a:r>
              <a:rPr lang="ru-RU" dirty="0" smtClean="0"/>
              <a:t>	</a:t>
            </a:r>
            <a:r>
              <a:rPr lang="ru-RU" sz="2400" dirty="0" smtClean="0"/>
              <a:t>Ужасный </a:t>
            </a:r>
            <a:r>
              <a:rPr lang="ru-RU" sz="2400" dirty="0"/>
              <a:t>толчок бросил его на землю; с оглушительным грохотом жерло вулкана выбрасывает целые горы мелких и крупных камней; пар, вода и пепел, поднимаясь все выше, распластывались над вершиной, как зонтик; огромные водопады уже неслись с вершин гор, увлекая в своем течении тысячепудовые камни, стволы деревьев, барахтавшихся животных; в Атлантиде остались еще несметные богатства; среди высоких бурных волн виднелись головы рабов; они плыли к кораблю, но немногие из них достигли цели: одних топили волны, других убивали падающие на головы камни с неба; </a:t>
            </a: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2522499" y="316847"/>
            <a:ext cx="35096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Верные  </a:t>
            </a: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ответы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670111"/>
              </p:ext>
            </p:extLst>
          </p:nvPr>
        </p:nvGraphicFramePr>
        <p:xfrm>
          <a:off x="755577" y="1488438"/>
          <a:ext cx="7776864" cy="48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4435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Эпитеты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Сравнение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Олицетворение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6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effectLst/>
                        </a:rPr>
                        <a:t>несметные богатства, среди высоких бурных волн.</a:t>
                      </a:r>
                      <a:endParaRPr lang="ru-RU" sz="2400" i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effectLst/>
                        </a:rPr>
                        <a:t>пар, вода и пепел, поднимаясь все выше, распластывались над вершиной, как зонтик;</a:t>
                      </a:r>
                      <a:endParaRPr lang="ru-RU" sz="2400" i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smtClean="0">
                          <a:effectLst/>
                        </a:rPr>
                        <a:t>Ужасный толчок бросил его на землю;</a:t>
                      </a:r>
                      <a:r>
                        <a:rPr lang="ru-RU" sz="2400" i="1" baseline="0" dirty="0" smtClean="0">
                          <a:effectLst/>
                        </a:rPr>
                        <a:t> </a:t>
                      </a:r>
                      <a:r>
                        <a:rPr lang="ru-RU" sz="2400" i="1" dirty="0" smtClean="0">
                          <a:effectLst/>
                        </a:rPr>
                        <a:t>одних топили волны, других убивали падающие на головы камни с неба;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smtClean="0">
                          <a:effectLst/>
                        </a:rPr>
                        <a:t> </a:t>
                      </a:r>
                      <a:endParaRPr lang="ru-RU" sz="2400" i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-89271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" name="Picture 1" descr="рефлекси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01314"/>
            <a:ext cx="3259063" cy="244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03848" y="188640"/>
            <a:ext cx="26642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Рефлексия  </a:t>
            </a: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ответы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4085645"/>
            <a:ext cx="47104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kk-KZ" alt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верхняя ступенька – успех </a:t>
            </a:r>
            <a:r>
              <a:rPr lang="kk-KZ" alt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уроке</a:t>
            </a:r>
            <a:r>
              <a:rPr lang="kk-KZ" alt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altLang="ru-RU" sz="24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kk-KZ" alt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средняя  – возникли проблемы;</a:t>
            </a:r>
            <a:endParaRPr lang="ru-RU" altLang="ru-RU" sz="24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kk-KZ" alt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нижняя  – у меня ничего не получилось</a:t>
            </a:r>
            <a:endParaRPr lang="kk-KZ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204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Баршаға қолжетімді, сапалы білім!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779695" y="5084106"/>
            <a:ext cx="3536721" cy="784717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t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Качественное образование, </a:t>
            </a:r>
          </a:p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971600" y="1470086"/>
            <a:ext cx="6548852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технология</a:t>
                </a: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Білімді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бағалау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3176" y="1247740"/>
              <a:ext cx="1749384" cy="1749319"/>
              <a:chOff x="629084" y="3771800"/>
              <a:chExt cx="2266978" cy="2266893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720626" y="4045391"/>
                <a:ext cx="2083892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Цифрлы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Қазақстан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оқыту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Нәтижелі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Тиімді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тілді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899592" y="764705"/>
            <a:ext cx="6840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/>
              <a:t>Сегодня на уроке вы научитесь</a:t>
            </a:r>
            <a:r>
              <a:rPr lang="ru-RU" sz="3200" b="1" dirty="0"/>
              <a:t>: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556792"/>
            <a:ext cx="67861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– </a:t>
            </a:r>
            <a:r>
              <a:rPr lang="ru-RU" sz="2800" i="1" dirty="0"/>
              <a:t>пересказывать подробно, выборочно содержание текста; </a:t>
            </a:r>
          </a:p>
          <a:p>
            <a:pPr algn="just"/>
            <a:r>
              <a:rPr lang="ru-RU" sz="2800" i="1" dirty="0"/>
              <a:t>– понимать основную информацию, определяя тему, цель или назначение текста; </a:t>
            </a:r>
          </a:p>
          <a:p>
            <a:pPr algn="just"/>
            <a:r>
              <a:rPr lang="ru-RU" sz="2800" i="1" dirty="0"/>
              <a:t> – использовать простые </a:t>
            </a:r>
            <a:r>
              <a:rPr lang="ru-RU" sz="2800" i="1" dirty="0" smtClean="0"/>
              <a:t>и сложные предложения, выражающие </a:t>
            </a:r>
            <a:r>
              <a:rPr lang="ru-RU" sz="2800" i="1" dirty="0"/>
              <a:t>определительные, изъяснительные, временные, целевые, причинно-следственные отношения.</a:t>
            </a: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383776" y="268757"/>
            <a:ext cx="4464684" cy="7425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Ключевые слова урока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412776"/>
            <a:ext cx="784887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kk-KZ" sz="2400" dirty="0" smtClean="0"/>
              <a:t>1.</a:t>
            </a:r>
            <a:r>
              <a:rPr lang="kk-KZ" sz="2800" dirty="0" smtClean="0"/>
              <a:t> </a:t>
            </a:r>
            <a:r>
              <a:rPr lang="kk-KZ" sz="2800" dirty="0"/>
              <a:t>Подлинник или копия текста, написанные от руки или переписанные на пишущей машинке.  </a:t>
            </a:r>
            <a:r>
              <a:rPr lang="kk-KZ" sz="2800" i="1" dirty="0"/>
              <a:t>(Рукопись</a:t>
            </a:r>
            <a:r>
              <a:rPr lang="kk-KZ" sz="2800" dirty="0"/>
              <a:t>)</a:t>
            </a:r>
            <a:endParaRPr lang="ru-RU" sz="2800" dirty="0"/>
          </a:p>
          <a:p>
            <a:pPr algn="just"/>
            <a:r>
              <a:rPr lang="kk-KZ" sz="2800" dirty="0"/>
              <a:t>       2.  Человек, который увлечен своим делом и предан ему. (</a:t>
            </a:r>
            <a:r>
              <a:rPr lang="kk-KZ" sz="2800" i="1" dirty="0"/>
              <a:t>Энтузиаст</a:t>
            </a:r>
            <a:r>
              <a:rPr lang="kk-KZ" sz="2800" dirty="0"/>
              <a:t>)</a:t>
            </a:r>
          </a:p>
          <a:p>
            <a:pPr algn="just"/>
            <a:r>
              <a:rPr lang="kk-KZ" sz="2800" dirty="0" smtClean="0"/>
              <a:t> </a:t>
            </a:r>
            <a:r>
              <a:rPr lang="kk-KZ" sz="2800" dirty="0"/>
              <a:t>3.Повествовательное</a:t>
            </a:r>
            <a:r>
              <a:rPr lang="ru-RU" sz="2800" dirty="0"/>
              <a:t> </a:t>
            </a:r>
            <a:r>
              <a:rPr lang="kk-KZ" sz="2800" dirty="0"/>
              <a:t>произведение со сложным сюжетом и многими героями.   (</a:t>
            </a:r>
            <a:r>
              <a:rPr lang="kk-KZ" sz="2800" i="1" dirty="0"/>
              <a:t>Роман</a:t>
            </a:r>
            <a:r>
              <a:rPr lang="kk-KZ" sz="2800" dirty="0"/>
              <a:t>)</a:t>
            </a:r>
          </a:p>
          <a:p>
            <a:pPr algn="just"/>
            <a:r>
              <a:rPr lang="kk-KZ" sz="2800" dirty="0"/>
              <a:t>4. Система знаний о закономерностях в развитии природы, общества и мышления, а также отдельная отрасль таких знаний.   (</a:t>
            </a:r>
            <a:r>
              <a:rPr lang="kk-KZ" sz="2800" i="1" dirty="0"/>
              <a:t>Наука</a:t>
            </a:r>
            <a:r>
              <a:rPr lang="kk-KZ" sz="2800" dirty="0"/>
              <a:t>)</a:t>
            </a:r>
            <a:endParaRPr lang="ru-RU" sz="2800" dirty="0"/>
          </a:p>
          <a:p>
            <a:pPr lvl="0" algn="just"/>
            <a:endParaRPr lang="kk-KZ" dirty="0" smtClean="0"/>
          </a:p>
          <a:p>
            <a:pPr algn="just"/>
            <a:endParaRPr lang="kk-KZ" dirty="0" smtClean="0"/>
          </a:p>
          <a:p>
            <a:pPr algn="just"/>
            <a:endParaRPr lang="kk-KZ" dirty="0" smtClean="0"/>
          </a:p>
          <a:p>
            <a:pPr algn="just"/>
            <a:endParaRPr lang="kk-KZ" dirty="0" smtClean="0"/>
          </a:p>
          <a:p>
            <a:pPr algn="just"/>
            <a:endParaRPr lang="kk-KZ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7472" y="404664"/>
            <a:ext cx="761503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800" dirty="0" smtClean="0"/>
          </a:p>
          <a:p>
            <a:r>
              <a:rPr lang="kk-KZ" sz="2800" dirty="0" smtClean="0"/>
              <a:t>5. Остатки </a:t>
            </a:r>
            <a:r>
              <a:rPr lang="kk-KZ" sz="2800" dirty="0"/>
              <a:t>разрушенного </a:t>
            </a:r>
            <a:r>
              <a:rPr lang="kk-KZ" sz="2800" dirty="0" smtClean="0"/>
              <a:t>строения</a:t>
            </a:r>
            <a:r>
              <a:rPr lang="kk-KZ" sz="2800" dirty="0"/>
              <a:t>, поселения                                               </a:t>
            </a:r>
            <a:r>
              <a:rPr lang="kk-KZ" sz="2800" dirty="0" smtClean="0"/>
              <a:t>   </a:t>
            </a:r>
          </a:p>
          <a:p>
            <a:r>
              <a:rPr lang="kk-KZ" sz="2800" dirty="0"/>
              <a:t> </a:t>
            </a:r>
            <a:r>
              <a:rPr lang="kk-KZ" sz="2800" dirty="0" smtClean="0"/>
              <a:t>                                          (</a:t>
            </a:r>
            <a:r>
              <a:rPr lang="kk-KZ" sz="2800" i="1" dirty="0"/>
              <a:t>Развалина</a:t>
            </a:r>
            <a:r>
              <a:rPr lang="kk-KZ" sz="2800" dirty="0"/>
              <a:t>)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kk-KZ" sz="2800" dirty="0"/>
              <a:t>6. Тот, кто живет, обитает где-нибудь  </a:t>
            </a:r>
            <a:r>
              <a:rPr lang="kk-KZ" sz="2800" dirty="0" smtClean="0"/>
              <a:t> </a:t>
            </a:r>
          </a:p>
          <a:p>
            <a:r>
              <a:rPr lang="kk-KZ" sz="2800" dirty="0"/>
              <a:t> </a:t>
            </a:r>
            <a:r>
              <a:rPr lang="kk-KZ" sz="2800" dirty="0" smtClean="0"/>
              <a:t>                                         (</a:t>
            </a:r>
            <a:r>
              <a:rPr lang="kk-KZ" sz="2800" i="1" dirty="0"/>
              <a:t>Обитатель</a:t>
            </a:r>
            <a:r>
              <a:rPr lang="kk-KZ" sz="2800" dirty="0"/>
              <a:t>);</a:t>
            </a:r>
          </a:p>
          <a:p>
            <a:pPr algn="just"/>
            <a:r>
              <a:rPr lang="kk-KZ" sz="2800" dirty="0"/>
              <a:t>7. Находящееся под землей или в горном массиве углубление, голое пространство с выходом наружу  </a:t>
            </a:r>
            <a:r>
              <a:rPr lang="kk-KZ" sz="2800" dirty="0" smtClean="0"/>
              <a:t>      (</a:t>
            </a:r>
            <a:r>
              <a:rPr lang="kk-KZ" sz="2800" i="1" dirty="0"/>
              <a:t>Пещера</a:t>
            </a:r>
            <a:r>
              <a:rPr lang="kk-KZ" sz="2800" dirty="0"/>
              <a:t>)</a:t>
            </a:r>
            <a:endParaRPr lang="ru-RU" sz="2800" dirty="0"/>
          </a:p>
          <a:p>
            <a:pPr lvl="0" algn="just"/>
            <a:r>
              <a:rPr lang="kk-KZ" sz="2800" dirty="0" smtClean="0"/>
              <a:t>8. Мифологическая земля (</a:t>
            </a:r>
            <a:r>
              <a:rPr lang="kk-KZ" sz="2800" dirty="0"/>
              <a:t>остров-призрак, архипелаг или даже континент), опустившаяся на морское дно в результате землетрясения либо другого катаклизма вместе со своими жителями- атлантами (</a:t>
            </a:r>
            <a:r>
              <a:rPr lang="kk-KZ" sz="2800" i="1" dirty="0"/>
              <a:t>Атлантида).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3766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2" y="908720"/>
            <a:ext cx="8002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kk-KZ" sz="2800" dirty="0"/>
              <a:t>9. Гора с кратером на вершине, через который из недр земли время от времени может извергаться огонь, лава, пепел. (</a:t>
            </a:r>
            <a:r>
              <a:rPr lang="kk-KZ" sz="2800" i="1" dirty="0"/>
              <a:t>Вулкан</a:t>
            </a:r>
            <a:r>
              <a:rPr lang="kk-KZ" sz="2800" dirty="0"/>
              <a:t>)</a:t>
            </a:r>
            <a:endParaRPr lang="ru-RU" sz="2800" dirty="0"/>
          </a:p>
          <a:p>
            <a:pPr marL="514350" lvl="0" indent="-514350" algn="just">
              <a:buAutoNum type="arabicPeriod" startAt="10"/>
            </a:pPr>
            <a:r>
              <a:rPr lang="kk-KZ" sz="2800" dirty="0" smtClean="0"/>
              <a:t>Деятельность </a:t>
            </a:r>
            <a:r>
              <a:rPr lang="kk-KZ" sz="2800" dirty="0"/>
              <a:t>вулкана, заключающаяся в выбрасывании лавы, пепла, огня.</a:t>
            </a:r>
            <a:r>
              <a:rPr lang="ru-RU" sz="2800" dirty="0"/>
              <a:t>    </a:t>
            </a:r>
            <a:endParaRPr lang="ru-RU" sz="2800" dirty="0" smtClean="0"/>
          </a:p>
          <a:p>
            <a:pPr lvl="0" algn="just"/>
            <a:r>
              <a:rPr lang="ru-RU" sz="2800" dirty="0"/>
              <a:t> </a:t>
            </a:r>
            <a:r>
              <a:rPr lang="ru-RU" sz="2800" dirty="0" smtClean="0"/>
              <a:t>                                    </a:t>
            </a:r>
            <a:r>
              <a:rPr lang="kk-KZ" sz="2800" dirty="0" smtClean="0"/>
              <a:t>(</a:t>
            </a:r>
            <a:r>
              <a:rPr lang="kk-KZ" sz="2800" i="1" dirty="0"/>
              <a:t>Извержение</a:t>
            </a:r>
            <a:r>
              <a:rPr lang="kk-KZ" sz="2800" dirty="0"/>
              <a:t>)	</a:t>
            </a:r>
            <a:endParaRPr lang="ru-RU" sz="2800" dirty="0"/>
          </a:p>
          <a:p>
            <a:pPr lvl="0" algn="just"/>
            <a:r>
              <a:rPr lang="kk-KZ" sz="2800" dirty="0"/>
              <a:t>11. Обширное пространство</a:t>
            </a:r>
            <a:r>
              <a:rPr lang="ru-RU" sz="2800" dirty="0"/>
              <a:t> </a:t>
            </a:r>
            <a:r>
              <a:rPr lang="kk-KZ" sz="2800" dirty="0"/>
              <a:t>земли, омываемое морями и океанами, суша.</a:t>
            </a:r>
            <a:r>
              <a:rPr lang="ru-RU" sz="2800" dirty="0"/>
              <a:t>     </a:t>
            </a:r>
            <a:endParaRPr lang="ru-RU" sz="2800" dirty="0" smtClean="0"/>
          </a:p>
          <a:p>
            <a:pPr lvl="0" algn="just"/>
            <a:r>
              <a:rPr lang="ru-RU" sz="2800" dirty="0"/>
              <a:t> </a:t>
            </a:r>
            <a:r>
              <a:rPr lang="ru-RU" sz="2800" dirty="0" smtClean="0"/>
              <a:t>                                    </a:t>
            </a:r>
            <a:r>
              <a:rPr lang="kk-KZ" sz="2800" dirty="0" smtClean="0"/>
              <a:t>(</a:t>
            </a:r>
            <a:r>
              <a:rPr lang="kk-KZ" sz="2800" i="1" dirty="0"/>
              <a:t>Материк</a:t>
            </a:r>
            <a:r>
              <a:rPr lang="kk-KZ" sz="2800" dirty="0"/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118" y="-94323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3521106" y="347625"/>
            <a:ext cx="20874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 1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151879"/>
            <a:ext cx="714744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/>
              <a:t> </a:t>
            </a:r>
            <a:r>
              <a:rPr lang="kk-KZ" sz="2800" b="1" i="1" dirty="0"/>
              <a:t>Укажите верные и неверные ответы </a:t>
            </a:r>
            <a:endParaRPr lang="kk-KZ" sz="2800" b="1" i="1" dirty="0" smtClean="0"/>
          </a:p>
          <a:p>
            <a:pPr algn="just"/>
            <a:r>
              <a:rPr lang="ru-RU" sz="2400" i="1" dirty="0"/>
              <a:t>1. А.Р. Беляев – один из основоположников российской научной фантастики.</a:t>
            </a:r>
          </a:p>
          <a:p>
            <a:pPr algn="just"/>
            <a:r>
              <a:rPr lang="ru-RU" sz="2400" i="1" dirty="0"/>
              <a:t>2.  Он не верил в могущество человека, не рисовал будущее и не делал прогнозы.</a:t>
            </a:r>
          </a:p>
          <a:p>
            <a:pPr algn="just"/>
            <a:r>
              <a:rPr lang="ru-RU" sz="2400" i="1" dirty="0"/>
              <a:t>3. На сегодняшний день ни одна из пятидесяти его  научных идей </a:t>
            </a:r>
            <a:r>
              <a:rPr lang="ru-RU" sz="2400" i="1" dirty="0" smtClean="0"/>
              <a:t>не считается  осуществимыми</a:t>
            </a:r>
            <a:r>
              <a:rPr lang="ru-RU" sz="2400" i="1" dirty="0"/>
              <a:t>.</a:t>
            </a:r>
          </a:p>
          <a:p>
            <a:pPr algn="just"/>
            <a:r>
              <a:rPr lang="ru-RU" sz="2400" i="1" dirty="0"/>
              <a:t>4. В 30-годы </a:t>
            </a:r>
            <a:r>
              <a:rPr lang="en-US" sz="2400" i="1" dirty="0"/>
              <a:t>XX </a:t>
            </a:r>
            <a:r>
              <a:rPr lang="kk-KZ" sz="2400" i="1" dirty="0"/>
              <a:t>века многие не верили в покорение космического пространства.</a:t>
            </a:r>
            <a:endParaRPr lang="ru-RU" sz="2400" i="1" dirty="0"/>
          </a:p>
          <a:p>
            <a:pPr algn="just"/>
            <a:r>
              <a:rPr lang="kk-KZ" sz="2400" i="1" dirty="0"/>
              <a:t>5. </a:t>
            </a:r>
            <a:r>
              <a:rPr lang="ru-RU" sz="2400" i="1" dirty="0"/>
              <a:t> Беляев на страницах своих романов уже летал на Луну, совершал межпланетные путешествия, запускал в космос ракеты и научные станции.</a:t>
            </a:r>
          </a:p>
          <a:p>
            <a:pPr algn="just"/>
            <a:r>
              <a:rPr lang="ru-RU" sz="2400" i="1" dirty="0"/>
              <a:t>6. Множество научных идей Беляева на сегодняшний день уже воплотились в жизнь.</a:t>
            </a:r>
          </a:p>
          <a:p>
            <a:pPr algn="just"/>
            <a:r>
              <a:rPr lang="ru-RU" sz="2400" i="1" dirty="0"/>
              <a:t> </a:t>
            </a:r>
          </a:p>
          <a:p>
            <a:endParaRPr lang="kk-KZ" sz="2000" b="1" i="1" dirty="0" smtClean="0"/>
          </a:p>
          <a:p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834508" y="347625"/>
            <a:ext cx="32458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Верные ответы 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151879"/>
            <a:ext cx="7776864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i="1" dirty="0"/>
          </a:p>
          <a:p>
            <a:pPr algn="just"/>
            <a:r>
              <a:rPr lang="ru-RU" sz="2000" i="1" dirty="0"/>
              <a:t>1</a:t>
            </a:r>
            <a:r>
              <a:rPr lang="ru-RU" sz="2400" i="1" dirty="0"/>
              <a:t>. А.Р. Беляев – один из основоположников российской научной фантастики. </a:t>
            </a:r>
            <a:r>
              <a:rPr lang="ru-RU" sz="2400" b="1" i="1" dirty="0"/>
              <a:t>- верно</a:t>
            </a:r>
          </a:p>
          <a:p>
            <a:pPr algn="just"/>
            <a:r>
              <a:rPr lang="ru-RU" sz="2400" i="1" dirty="0"/>
              <a:t>2.  Он не верил в могущество человека, не рисовал будущее и не делал прогнозы. - </a:t>
            </a:r>
            <a:r>
              <a:rPr lang="ru-RU" sz="2400" b="1" i="1" dirty="0"/>
              <a:t>неверно</a:t>
            </a:r>
          </a:p>
          <a:p>
            <a:pPr algn="just"/>
            <a:r>
              <a:rPr lang="ru-RU" sz="2400" i="1" dirty="0"/>
              <a:t>3. На сегодняшний день   из пятидесяти научных идей писателя ни одна идея не считается   осуществимой. - </a:t>
            </a:r>
            <a:r>
              <a:rPr lang="ru-RU" sz="2400" b="1" i="1" dirty="0"/>
              <a:t>неверно</a:t>
            </a:r>
            <a:endParaRPr lang="ru-RU" sz="2400" i="1" dirty="0"/>
          </a:p>
          <a:p>
            <a:pPr algn="just"/>
            <a:r>
              <a:rPr lang="ru-RU" sz="2400" i="1" dirty="0"/>
              <a:t>4.  В 30-годы </a:t>
            </a:r>
            <a:r>
              <a:rPr lang="en-US" sz="2400" i="1" dirty="0"/>
              <a:t>XX </a:t>
            </a:r>
            <a:r>
              <a:rPr lang="kk-KZ" sz="2400" i="1" dirty="0"/>
              <a:t>века многие не верили в покорение космического пространства. </a:t>
            </a:r>
            <a:r>
              <a:rPr lang="kk-KZ" sz="2400" b="1" i="1" dirty="0"/>
              <a:t>- верно</a:t>
            </a:r>
            <a:endParaRPr lang="ru-RU" sz="2400" i="1" dirty="0"/>
          </a:p>
          <a:p>
            <a:pPr algn="just"/>
            <a:r>
              <a:rPr lang="kk-KZ" sz="2400" i="1" dirty="0"/>
              <a:t>5. </a:t>
            </a:r>
            <a:r>
              <a:rPr lang="ru-RU" sz="2400" i="1" dirty="0"/>
              <a:t> Беляев на страницах своих романов уже летал на Луну, совершал межпланетные путешествия, запускал в космос ракеты и научные станции. - </a:t>
            </a:r>
            <a:r>
              <a:rPr lang="ru-RU" sz="2400" b="1" i="1" dirty="0"/>
              <a:t>верно</a:t>
            </a:r>
            <a:endParaRPr lang="ru-RU" sz="2400" i="1" dirty="0"/>
          </a:p>
          <a:p>
            <a:pPr algn="just"/>
            <a:r>
              <a:rPr lang="ru-RU" sz="2400" i="1" dirty="0"/>
              <a:t>6. Атлантида – великая цивилизация, затерянная в истории. – </a:t>
            </a:r>
            <a:r>
              <a:rPr lang="ru-RU" sz="2400" b="1" i="1" dirty="0"/>
              <a:t>верно  </a:t>
            </a:r>
            <a:endParaRPr lang="ru-RU" sz="2400" i="1" dirty="0"/>
          </a:p>
          <a:p>
            <a:r>
              <a:rPr lang="ru-RU" sz="24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-48739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120079" y="316847"/>
            <a:ext cx="49920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 2 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472" y="1517464"/>
            <a:ext cx="8002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 </a:t>
            </a:r>
            <a:r>
              <a:rPr lang="ru-RU" sz="2400" b="1" i="1" dirty="0"/>
              <a:t>Прочитайте текст. Обсудите данные вопросы, разделив их на «тонкие» и «толстые». Дайте ответы на эти вопросы.</a:t>
            </a:r>
            <a:endParaRPr lang="ru-RU" sz="2400" i="1" dirty="0"/>
          </a:p>
          <a:p>
            <a:r>
              <a:rPr lang="ru-RU" sz="2400" b="1" i="1" dirty="0"/>
              <a:t>                 Последний человек из Атлантиды</a:t>
            </a:r>
            <a:endParaRPr lang="ru-RU" sz="2400" i="1" dirty="0"/>
          </a:p>
          <a:p>
            <a:pPr algn="just"/>
            <a:r>
              <a:rPr lang="ru-RU" sz="2400" b="1" i="1" dirty="0"/>
              <a:t>    </a:t>
            </a:r>
            <a:r>
              <a:rPr lang="ru-RU" sz="2400" i="1" dirty="0"/>
              <a:t>На праздник Солнца к царю Атлантиды </a:t>
            </a:r>
            <a:r>
              <a:rPr lang="ru-RU" sz="2400" i="1" dirty="0" err="1"/>
              <a:t>Гуан-Атагуерагану</a:t>
            </a:r>
            <a:r>
              <a:rPr lang="ru-RU" sz="2400" i="1" dirty="0"/>
              <a:t> в его столицу </a:t>
            </a:r>
            <a:r>
              <a:rPr lang="ru-RU" sz="2400" i="1" dirty="0" err="1"/>
              <a:t>Посейдонис</a:t>
            </a:r>
            <a:r>
              <a:rPr lang="ru-RU" sz="2400" i="1" dirty="0"/>
              <a:t> собрались гости и цари покоренных земель. Все поражены богатством, военной силой и достижениями атлантов. На историю безнадежной любви талантливого придворного художника раба </a:t>
            </a:r>
            <a:r>
              <a:rPr lang="ru-RU" sz="2400" i="1" dirty="0" err="1"/>
              <a:t>Адиширны</a:t>
            </a:r>
            <a:r>
              <a:rPr lang="ru-RU" sz="2400" i="1" dirty="0"/>
              <a:t> </a:t>
            </a:r>
            <a:r>
              <a:rPr lang="ru-RU" sz="2400" i="1" dirty="0" err="1"/>
              <a:t>Гуанча</a:t>
            </a:r>
            <a:r>
              <a:rPr lang="ru-RU" sz="2400" i="1" dirty="0"/>
              <a:t> к царской дочери Сель накладывается заговор жрецов против царя и восстание рабов. В то же время Атлантида начинает испытывать учащающиеся подземные толчки.</a:t>
            </a:r>
          </a:p>
        </p:txBody>
      </p:sp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797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79511" y="1122796"/>
            <a:ext cx="849615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/>
              <a:t> </a:t>
            </a:r>
            <a:r>
              <a:rPr lang="ru-RU" sz="2400" i="1" dirty="0" smtClean="0"/>
              <a:t>   	Рабы </a:t>
            </a:r>
            <a:r>
              <a:rPr lang="ru-RU" sz="2400" i="1" dirty="0"/>
              <a:t>восстают, один из руководителей восстания – сын жреца Акса-Гуам, влюбленный в рабыню Ату. Несмотря на первоначальные успехи восстания и захват священного холма, рабы не могут долго противостоять прибывшим из окрестных гарнизонов воинам-атлантам. Они побеждены, </a:t>
            </a:r>
            <a:r>
              <a:rPr lang="ru-RU" sz="2400" i="1" dirty="0" err="1"/>
              <a:t>Ата</a:t>
            </a:r>
            <a:r>
              <a:rPr lang="ru-RU" sz="2400" i="1" dirty="0"/>
              <a:t> погибает. Однако Верховный жрец объявляет, что Атлантиде грозит неминуемая гибель, и призывает царя   помиловать восставших и немедленно приступить к постройке кораблей для спасения. На верфях поспешно строятся тысячи судов. Атлантиду потрясают подземные толчки, начинается извержение вулкана. Одна из флотилий во главе с царем уходит и достигает африканского берега. </a:t>
            </a:r>
          </a:p>
          <a:p>
            <a:pPr algn="just"/>
            <a:endParaRPr lang="ru-RU" sz="2400" b="1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42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830</Words>
  <Application>Microsoft Office PowerPoint</Application>
  <PresentationFormat>Экран (4:3)</PresentationFormat>
  <Paragraphs>108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Comfortaa</vt:lpstr>
      <vt:lpstr>Open Sans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81</cp:revision>
  <cp:lastPrinted>2020-12-02T18:02:07Z</cp:lastPrinted>
  <dcterms:created xsi:type="dcterms:W3CDTF">2020-07-18T05:19:20Z</dcterms:created>
  <dcterms:modified xsi:type="dcterms:W3CDTF">2024-12-11T12:44:57Z</dcterms:modified>
</cp:coreProperties>
</file>