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338" r:id="rId3"/>
    <p:sldId id="258" r:id="rId4"/>
    <p:sldId id="273" r:id="rId5"/>
    <p:sldId id="274" r:id="rId6"/>
    <p:sldId id="299" r:id="rId7"/>
    <p:sldId id="300" r:id="rId8"/>
    <p:sldId id="325" r:id="rId9"/>
    <p:sldId id="312" r:id="rId10"/>
    <p:sldId id="311" r:id="rId11"/>
    <p:sldId id="326" r:id="rId12"/>
    <p:sldId id="327" r:id="rId13"/>
    <p:sldId id="328" r:id="rId14"/>
    <p:sldId id="329" r:id="rId15"/>
    <p:sldId id="331" r:id="rId16"/>
    <p:sldId id="332" r:id="rId17"/>
    <p:sldId id="333" r:id="rId18"/>
    <p:sldId id="334" r:id="rId19"/>
    <p:sldId id="335" r:id="rId20"/>
    <p:sldId id="337" r:id="rId21"/>
    <p:sldId id="324" r:id="rId22"/>
    <p:sldId id="282" r:id="rId23"/>
    <p:sldId id="267" r:id="rId24"/>
    <p:sldId id="29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20C3F72-3E92-4C2D-8B05-EE13D79D7A6A}">
          <p14:sldIdLst>
            <p14:sldId id="257"/>
            <p14:sldId id="338"/>
            <p14:sldId id="258"/>
            <p14:sldId id="273"/>
          </p14:sldIdLst>
        </p14:section>
        <p14:section name="Раздел без заголовка" id="{05565164-629E-4150-9634-5E44C10463F1}">
          <p14:sldIdLst>
            <p14:sldId id="274"/>
            <p14:sldId id="299"/>
            <p14:sldId id="300"/>
            <p14:sldId id="325"/>
            <p14:sldId id="312"/>
            <p14:sldId id="311"/>
            <p14:sldId id="326"/>
            <p14:sldId id="327"/>
            <p14:sldId id="328"/>
            <p14:sldId id="329"/>
            <p14:sldId id="331"/>
            <p14:sldId id="332"/>
            <p14:sldId id="333"/>
            <p14:sldId id="334"/>
            <p14:sldId id="335"/>
            <p14:sldId id="337"/>
            <p14:sldId id="324"/>
            <p14:sldId id="282"/>
            <p14:sldId id="267"/>
            <p14:sldId id="2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55F07-9B93-4A33-9D17-25598FABCBF4}" type="datetimeFigureOut">
              <a:rPr lang="ru-RU" smtClean="0"/>
              <a:t>11.12.2024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8B5E5-E8E0-4B36-833C-7BA223E126A3}" type="slidenum">
              <a:rPr lang="ru-RU" smtClean="0"/>
              <a:t>‹#›</a:t>
            </a:fld>
            <a:endParaRPr lang="ru-RU"/>
          </a:p>
        </p:txBody>
      </p:sp>
    </p:spTree>
    <p:extLst>
      <p:ext uri="{BB962C8B-B14F-4D97-AF65-F5344CB8AC3E}">
        <p14:creationId xmlns:p14="http://schemas.microsoft.com/office/powerpoint/2010/main" val="363387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4339" name="Google Shape;74;p1: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07013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680738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038531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27606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680738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714137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426412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30486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7061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11.12.2024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11.12.2024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Google Shape;76;p1"/>
          <p:cNvSpPr>
            <a:spLocks noChangeArrowheads="1"/>
          </p:cNvSpPr>
          <p:nvPr/>
        </p:nvSpPr>
        <p:spPr bwMode="auto">
          <a:xfrm>
            <a:off x="735755" y="3249739"/>
            <a:ext cx="7711857" cy="1675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54" tIns="24815" rIns="49654" bIns="24815"/>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kk-KZ" sz="2400" b="1" dirty="0">
                <a:latin typeface="Times New Roman" panose="02020603050405020304" pitchFamily="18" charset="0"/>
                <a:ea typeface="Tahoma" panose="020B0604030504040204" pitchFamily="34" charset="0"/>
                <a:cs typeface="Times New Roman" panose="02020603050405020304" pitchFamily="18" charset="0"/>
              </a:rPr>
              <a:t>          </a:t>
            </a:r>
            <a:endParaRPr lang="ru-RU" altLang="ru-RU" sz="2500" b="1" dirty="0">
              <a:solidFill>
                <a:srgbClr val="090F78"/>
              </a:solidFill>
              <a:latin typeface="Times New Roman" pitchFamily="18" charset="0"/>
              <a:cs typeface="Times New Roman" pitchFamily="18" charset="0"/>
              <a:sym typeface="Century Gothic" pitchFamily="34" charset="0"/>
            </a:endParaRPr>
          </a:p>
        </p:txBody>
      </p:sp>
      <p:cxnSp>
        <p:nvCxnSpPr>
          <p:cNvPr id="2051" name="Google Shape;77;p1"/>
          <p:cNvCxnSpPr>
            <a:cxnSpLocks noChangeShapeType="1"/>
          </p:cNvCxnSpPr>
          <p:nvPr/>
        </p:nvCxnSpPr>
        <p:spPr bwMode="auto">
          <a:xfrm>
            <a:off x="1095489" y="5805264"/>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052" name="Google Shape;78;p1"/>
          <p:cNvCxnSpPr>
            <a:cxnSpLocks noChangeShapeType="1"/>
          </p:cNvCxnSpPr>
          <p:nvPr/>
        </p:nvCxnSpPr>
        <p:spPr bwMode="auto">
          <a:xfrm>
            <a:off x="1179653" y="5949280"/>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899592" y="3084733"/>
            <a:ext cx="7135346" cy="1569660"/>
          </a:xfrm>
          <a:prstGeom prst="rect">
            <a:avLst/>
          </a:prstGeom>
        </p:spPr>
        <p:txBody>
          <a:bodyPr wrap="square">
            <a:spAutoFit/>
          </a:bodyPr>
          <a:lstStyle/>
          <a:p>
            <a:pPr algn="ctr"/>
            <a:r>
              <a:rPr lang="kk-KZ" sz="2400" dirty="0" smtClean="0">
                <a:latin typeface="Times New Roman" panose="02020603050405020304" pitchFamily="18" charset="0"/>
                <a:cs typeface="Times New Roman" panose="02020603050405020304" pitchFamily="18" charset="0"/>
              </a:rPr>
              <a:t>Раздел: Древние и современные  цивилизации</a:t>
            </a:r>
          </a:p>
          <a:p>
            <a:pPr algn="ctr"/>
            <a:r>
              <a:rPr lang="ru-RU" sz="2400" dirty="0" smtClean="0">
                <a:latin typeface="Times New Roman" panose="02020603050405020304" pitchFamily="18" charset="0"/>
                <a:cs typeface="Times New Roman" panose="02020603050405020304" pitchFamily="18" charset="0"/>
              </a:rPr>
              <a:t>Тема </a:t>
            </a:r>
            <a:r>
              <a:rPr lang="ru-RU" sz="2400" dirty="0">
                <a:latin typeface="Times New Roman" panose="02020603050405020304" pitchFamily="18" charset="0"/>
                <a:cs typeface="Times New Roman" panose="02020603050405020304" pitchFamily="18" charset="0"/>
              </a:rPr>
              <a:t>урока : </a:t>
            </a:r>
            <a:r>
              <a:rPr lang="kk-KZ" sz="2400" dirty="0" smtClean="0">
                <a:latin typeface="Times New Roman" panose="02020603050405020304" pitchFamily="18" charset="0"/>
                <a:cs typeface="Times New Roman" panose="02020603050405020304" pitchFamily="18" charset="0"/>
              </a:rPr>
              <a:t>Загадочная и великая цивилизация</a:t>
            </a:r>
            <a:endParaRPr lang="en-US" sz="2400" dirty="0" smtClean="0">
              <a:latin typeface="Times New Roman" panose="02020603050405020304" pitchFamily="18" charset="0"/>
              <a:cs typeface="Times New Roman" panose="02020603050405020304" pitchFamily="18" charset="0"/>
            </a:endParaRPr>
          </a:p>
          <a:p>
            <a:pPr algn="ctr"/>
            <a:r>
              <a:rPr lang="ru-RU" sz="2400" dirty="0" smtClean="0">
                <a:latin typeface="Times New Roman" panose="02020603050405020304" pitchFamily="18" charset="0"/>
                <a:cs typeface="Times New Roman" panose="02020603050405020304" pitchFamily="18" charset="0"/>
              </a:rPr>
              <a:t>Русский </a:t>
            </a:r>
            <a:r>
              <a:rPr lang="ru-RU" sz="2400" dirty="0">
                <a:latin typeface="Times New Roman" panose="02020603050405020304" pitchFamily="18" charset="0"/>
                <a:cs typeface="Times New Roman" panose="02020603050405020304" pitchFamily="18" charset="0"/>
              </a:rPr>
              <a:t>язык и </a:t>
            </a:r>
            <a:r>
              <a:rPr lang="ru-RU" sz="2400" dirty="0" smtClean="0">
                <a:latin typeface="Times New Roman" panose="02020603050405020304" pitchFamily="18" charset="0"/>
                <a:cs typeface="Times New Roman" panose="02020603050405020304" pitchFamily="18" charset="0"/>
              </a:rPr>
              <a:t>литература. </a:t>
            </a:r>
            <a:r>
              <a:rPr lang="ru-RU" sz="2400" dirty="0">
                <a:latin typeface="Times New Roman" panose="02020603050405020304" pitchFamily="18" charset="0"/>
                <a:cs typeface="Times New Roman" panose="02020603050405020304" pitchFamily="18" charset="0"/>
              </a:rPr>
              <a:t>6</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класс</a:t>
            </a:r>
          </a:p>
          <a:p>
            <a:pPr algn="ctr"/>
            <a:r>
              <a:rPr lang="ru-RU"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70212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1" y="73317"/>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Задание 2</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755575" y="1151880"/>
            <a:ext cx="7560841" cy="2554545"/>
          </a:xfrm>
          <a:prstGeom prst="rect">
            <a:avLst/>
          </a:prstGeom>
        </p:spPr>
        <p:txBody>
          <a:bodyPr wrap="square">
            <a:spAutoFit/>
          </a:bodyPr>
          <a:lstStyle/>
          <a:p>
            <a:r>
              <a:rPr lang="ru-RU" sz="2400" b="1" dirty="0" smtClean="0">
                <a:solidFill>
                  <a:srgbClr val="002060"/>
                </a:solidFill>
                <a:latin typeface="Times New Roman" pitchFamily="18" charset="0"/>
                <a:cs typeface="Times New Roman" pitchFamily="18" charset="0"/>
              </a:rPr>
              <a:t>Прочитай  . Что обозначает слово     </a:t>
            </a:r>
            <a:r>
              <a:rPr lang="ru-RU" sz="2400" b="1" i="1" dirty="0" smtClean="0">
                <a:solidFill>
                  <a:srgbClr val="002060"/>
                </a:solidFill>
                <a:latin typeface="Times New Roman" pitchFamily="18" charset="0"/>
                <a:cs typeface="Times New Roman" pitchFamily="18" charset="0"/>
              </a:rPr>
              <a:t>когда</a:t>
            </a:r>
            <a:r>
              <a:rPr lang="ru-RU" sz="2400" b="1" dirty="0" smtClean="0">
                <a:solidFill>
                  <a:srgbClr val="002060"/>
                </a:solidFill>
                <a:latin typeface="Times New Roman" pitchFamily="18" charset="0"/>
                <a:cs typeface="Times New Roman" pitchFamily="18" charset="0"/>
              </a:rPr>
              <a:t> ?</a:t>
            </a:r>
          </a:p>
          <a:p>
            <a:endParaRPr lang="kk-KZ" sz="2000" dirty="0">
              <a:solidFill>
                <a:srgbClr val="002060"/>
              </a:solidFill>
              <a:latin typeface="Times New Roman" pitchFamily="18" charset="0"/>
              <a:cs typeface="Times New Roman" pitchFamily="18" charset="0"/>
            </a:endParaRPr>
          </a:p>
          <a:p>
            <a:endParaRPr lang="kk-KZ" sz="2000" dirty="0" smtClean="0">
              <a:solidFill>
                <a:srgbClr val="002060"/>
              </a:solidFill>
              <a:latin typeface="Times New Roman" pitchFamily="18" charset="0"/>
              <a:cs typeface="Times New Roman" pitchFamily="18" charset="0"/>
            </a:endParaRPr>
          </a:p>
          <a:p>
            <a:r>
              <a:rPr lang="ru-RU" dirty="0"/>
              <a:t> </a:t>
            </a:r>
            <a:r>
              <a:rPr lang="ru-RU" sz="2400" dirty="0"/>
              <a:t>Давным-давно </a:t>
            </a:r>
            <a:r>
              <a:rPr lang="ru-RU" sz="2400" dirty="0" smtClean="0"/>
              <a:t>, </a:t>
            </a:r>
            <a:r>
              <a:rPr lang="ru-RU" sz="2400" b="1" dirty="0" smtClean="0"/>
              <a:t>когда</a:t>
            </a:r>
            <a:r>
              <a:rPr lang="ru-RU" sz="2400" dirty="0" smtClean="0"/>
              <a:t> </a:t>
            </a:r>
            <a:r>
              <a:rPr lang="ru-RU" sz="2400" dirty="0"/>
              <a:t>закончился последний ледниковый период, люди с севера двинулись осваивать южные земли, известные теперь под названием Латинская Америка. </a:t>
            </a:r>
          </a:p>
        </p:txBody>
      </p:sp>
    </p:spTree>
    <p:extLst>
      <p:ext uri="{BB962C8B-B14F-4D97-AF65-F5344CB8AC3E}">
        <p14:creationId xmlns:p14="http://schemas.microsoft.com/office/powerpoint/2010/main" val="749658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Правильно !</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32113"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755575" y="1151880"/>
            <a:ext cx="7560841" cy="3293209"/>
          </a:xfrm>
          <a:prstGeom prst="rect">
            <a:avLst/>
          </a:prstGeom>
        </p:spPr>
        <p:txBody>
          <a:bodyPr wrap="square">
            <a:spAutoFit/>
          </a:bodyPr>
          <a:lstStyle/>
          <a:p>
            <a:endParaRPr lang="kk-KZ" sz="2000" dirty="0">
              <a:solidFill>
                <a:srgbClr val="002060"/>
              </a:solidFill>
              <a:latin typeface="Times New Roman" pitchFamily="18" charset="0"/>
              <a:cs typeface="Times New Roman" pitchFamily="18" charset="0"/>
            </a:endParaRPr>
          </a:p>
          <a:p>
            <a:r>
              <a:rPr lang="kk-KZ" sz="2000" dirty="0" smtClean="0">
                <a:solidFill>
                  <a:srgbClr val="002060"/>
                </a:solidFill>
                <a:latin typeface="Times New Roman" pitchFamily="18" charset="0"/>
                <a:cs typeface="Times New Roman" pitchFamily="18" charset="0"/>
              </a:rPr>
              <a:t>                                   </a:t>
            </a:r>
            <a:r>
              <a:rPr lang="kk-KZ" sz="2000" i="1" dirty="0" smtClean="0">
                <a:solidFill>
                  <a:srgbClr val="002060"/>
                </a:solidFill>
                <a:latin typeface="Times New Roman" pitchFamily="18" charset="0"/>
                <a:cs typeface="Times New Roman" pitchFamily="18" charset="0"/>
              </a:rPr>
              <a:t>время</a:t>
            </a:r>
          </a:p>
          <a:p>
            <a:r>
              <a:rPr lang="ru-RU" dirty="0"/>
              <a:t> </a:t>
            </a:r>
            <a:r>
              <a:rPr lang="ru-RU" sz="2400" dirty="0"/>
              <a:t>Давным-давно </a:t>
            </a:r>
            <a:r>
              <a:rPr lang="ru-RU" sz="2400" dirty="0" smtClean="0"/>
              <a:t>, </a:t>
            </a:r>
            <a:r>
              <a:rPr lang="ru-RU" sz="2400" b="1" dirty="0" smtClean="0"/>
              <a:t>когда</a:t>
            </a:r>
            <a:r>
              <a:rPr lang="ru-RU" sz="2400" dirty="0" smtClean="0"/>
              <a:t> </a:t>
            </a:r>
            <a:r>
              <a:rPr lang="ru-RU" sz="2400" dirty="0"/>
              <a:t>закончился последний ледниковый период, люди с севера двинулись осваивать южные земли, известные теперь под названием Латинская Америка. </a:t>
            </a:r>
            <a:endParaRPr lang="ru-RU" sz="2400" dirty="0" smtClean="0"/>
          </a:p>
          <a:p>
            <a:endParaRPr lang="kk-KZ" sz="2400" dirty="0"/>
          </a:p>
          <a:p>
            <a:endParaRPr lang="kk-KZ" sz="2400" dirty="0" smtClean="0"/>
          </a:p>
          <a:p>
            <a:r>
              <a:rPr lang="kk-KZ" sz="2400" b="1" dirty="0" smtClean="0"/>
              <a:t>Когда </a:t>
            </a:r>
            <a:r>
              <a:rPr lang="kk-KZ" sz="2400" dirty="0" smtClean="0"/>
              <a:t>-  подчинительный союз, указывающий  на время. </a:t>
            </a:r>
            <a:endParaRPr lang="ru-RU" sz="2400" dirty="0"/>
          </a:p>
        </p:txBody>
      </p:sp>
    </p:spTree>
    <p:extLst>
      <p:ext uri="{BB962C8B-B14F-4D97-AF65-F5344CB8AC3E}">
        <p14:creationId xmlns:p14="http://schemas.microsoft.com/office/powerpoint/2010/main" val="451907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Теоретический материал</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395536" y="836712"/>
            <a:ext cx="7920881" cy="2308324"/>
          </a:xfrm>
          <a:prstGeom prst="rect">
            <a:avLst/>
          </a:prstGeom>
        </p:spPr>
        <p:txBody>
          <a:bodyPr wrap="square">
            <a:spAutoFit/>
          </a:bodyPr>
          <a:lstStyle/>
          <a:p>
            <a:r>
              <a:rPr lang="ru-RU" sz="2400" b="1" dirty="0" smtClean="0"/>
              <a:t>Подчинительные </a:t>
            </a:r>
            <a:r>
              <a:rPr lang="ru-RU" sz="2400" b="1" dirty="0"/>
              <a:t>союзы </a:t>
            </a:r>
            <a:r>
              <a:rPr lang="ru-RU" sz="2400" dirty="0"/>
              <a:t>– союзы, которые связывают простые предложения в составе сложноподчиненного предложения</a:t>
            </a:r>
            <a:r>
              <a:rPr lang="ru-RU" sz="2400" dirty="0" smtClean="0"/>
              <a:t>.</a:t>
            </a:r>
            <a:endParaRPr lang="ru-RU" sz="2400" dirty="0"/>
          </a:p>
          <a:p>
            <a:r>
              <a:rPr lang="ru-RU" sz="2400" dirty="0"/>
              <a:t>Подчинительные союзы связывают главное предложение и </a:t>
            </a:r>
            <a:r>
              <a:rPr lang="ru-RU" sz="2400" dirty="0" smtClean="0"/>
              <a:t>предложение, подчиненное </a:t>
            </a:r>
            <a:r>
              <a:rPr lang="ru-RU" sz="2400" dirty="0"/>
              <a:t>главному предложению</a:t>
            </a:r>
            <a:r>
              <a:rPr lang="ru-RU" sz="2400" dirty="0" smtClean="0"/>
              <a:t>.</a:t>
            </a:r>
          </a:p>
          <a:p>
            <a:r>
              <a:rPr lang="ru-RU" sz="2400" dirty="0"/>
              <a:t>Подчинительные союзы  делятся на группы. </a:t>
            </a:r>
            <a:endParaRPr lang="ru-RU" sz="24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1529240105"/>
              </p:ext>
            </p:extLst>
          </p:nvPr>
        </p:nvGraphicFramePr>
        <p:xfrm>
          <a:off x="251520" y="3545944"/>
          <a:ext cx="8663066" cy="3096345"/>
        </p:xfrm>
        <a:graphic>
          <a:graphicData uri="http://schemas.openxmlformats.org/drawingml/2006/table">
            <a:tbl>
              <a:tblPr firstRow="1" bandRow="1">
                <a:tableStyleId>{5C22544A-7EE6-4342-B048-85BDC9FD1C3A}</a:tableStyleId>
              </a:tblPr>
              <a:tblGrid>
                <a:gridCol w="2677418">
                  <a:extLst>
                    <a:ext uri="{9D8B030D-6E8A-4147-A177-3AD203B41FA5}">
                      <a16:colId xmlns:a16="http://schemas.microsoft.com/office/drawing/2014/main" val="20000"/>
                    </a:ext>
                  </a:extLst>
                </a:gridCol>
                <a:gridCol w="5985648">
                  <a:extLst>
                    <a:ext uri="{9D8B030D-6E8A-4147-A177-3AD203B41FA5}">
                      <a16:colId xmlns:a16="http://schemas.microsoft.com/office/drawing/2014/main" val="20001"/>
                    </a:ext>
                  </a:extLst>
                </a:gridCol>
              </a:tblGrid>
              <a:tr h="442335">
                <a:tc>
                  <a:txBody>
                    <a:bodyPr/>
                    <a:lstStyle/>
                    <a:p>
                      <a:r>
                        <a:rPr lang="kk-KZ" dirty="0" smtClean="0"/>
                        <a:t>Значения союзов</a:t>
                      </a:r>
                      <a:endParaRPr lang="ru-RU" dirty="0"/>
                    </a:p>
                  </a:txBody>
                  <a:tcPr/>
                </a:tc>
                <a:tc>
                  <a:txBody>
                    <a:bodyPr/>
                    <a:lstStyle/>
                    <a:p>
                      <a:r>
                        <a:rPr lang="kk-KZ" dirty="0" smtClean="0"/>
                        <a:t>Подчинительные союзы</a:t>
                      </a:r>
                      <a:endParaRPr lang="ru-RU" dirty="0"/>
                    </a:p>
                  </a:txBody>
                  <a:tcPr/>
                </a:tc>
                <a:extLst>
                  <a:ext uri="{0D108BD9-81ED-4DB2-BD59-A6C34878D82A}">
                    <a16:rowId xmlns:a16="http://schemas.microsoft.com/office/drawing/2014/main" val="10000"/>
                  </a:ext>
                </a:extLst>
              </a:tr>
              <a:tr h="442335">
                <a:tc>
                  <a:txBody>
                    <a:bodyPr/>
                    <a:lstStyle/>
                    <a:p>
                      <a:r>
                        <a:rPr lang="kk-KZ" dirty="0" smtClean="0"/>
                        <a:t>временные</a:t>
                      </a:r>
                      <a:endParaRPr lang="ru-RU" dirty="0"/>
                    </a:p>
                  </a:txBody>
                  <a:tcPr/>
                </a:tc>
                <a:tc>
                  <a:txBody>
                    <a:bodyPr/>
                    <a:lstStyle/>
                    <a:p>
                      <a:r>
                        <a:rPr lang="ru-RU" dirty="0" smtClean="0"/>
                        <a:t>когда, едва, пока, как, как только, с тех пор как</a:t>
                      </a:r>
                      <a:endParaRPr lang="ru-RU" dirty="0"/>
                    </a:p>
                  </a:txBody>
                  <a:tcPr/>
                </a:tc>
                <a:extLst>
                  <a:ext uri="{0D108BD9-81ED-4DB2-BD59-A6C34878D82A}">
                    <a16:rowId xmlns:a16="http://schemas.microsoft.com/office/drawing/2014/main" val="10001"/>
                  </a:ext>
                </a:extLst>
              </a:tr>
              <a:tr h="442335">
                <a:tc>
                  <a:txBody>
                    <a:bodyPr/>
                    <a:lstStyle/>
                    <a:p>
                      <a:r>
                        <a:rPr lang="kk-KZ" dirty="0" smtClean="0"/>
                        <a:t>причинные</a:t>
                      </a:r>
                      <a:endParaRPr lang="ru-RU" dirty="0"/>
                    </a:p>
                  </a:txBody>
                  <a:tcPr/>
                </a:tc>
                <a:tc>
                  <a:txBody>
                    <a:bodyPr/>
                    <a:lstStyle/>
                    <a:p>
                      <a:r>
                        <a:rPr lang="ru-RU" dirty="0" smtClean="0"/>
                        <a:t>потому что, так как, ибо, оттого что, ввиду того что</a:t>
                      </a:r>
                      <a:endParaRPr lang="ru-RU" dirty="0"/>
                    </a:p>
                  </a:txBody>
                  <a:tcPr/>
                </a:tc>
                <a:extLst>
                  <a:ext uri="{0D108BD9-81ED-4DB2-BD59-A6C34878D82A}">
                    <a16:rowId xmlns:a16="http://schemas.microsoft.com/office/drawing/2014/main" val="10002"/>
                  </a:ext>
                </a:extLst>
              </a:tr>
              <a:tr h="442335">
                <a:tc>
                  <a:txBody>
                    <a:bodyPr/>
                    <a:lstStyle/>
                    <a:p>
                      <a:r>
                        <a:rPr lang="kk-KZ" dirty="0" smtClean="0"/>
                        <a:t>целевые</a:t>
                      </a:r>
                      <a:endParaRPr lang="ru-RU" dirty="0"/>
                    </a:p>
                  </a:txBody>
                  <a:tcPr/>
                </a:tc>
                <a:tc>
                  <a:txBody>
                    <a:bodyPr/>
                    <a:lstStyle/>
                    <a:p>
                      <a:r>
                        <a:rPr lang="ru-RU" dirty="0" smtClean="0"/>
                        <a:t>чтобы, для того чтобы, с тем чтобы</a:t>
                      </a:r>
                      <a:endParaRPr lang="ru-RU" dirty="0"/>
                    </a:p>
                  </a:txBody>
                  <a:tcPr/>
                </a:tc>
                <a:extLst>
                  <a:ext uri="{0D108BD9-81ED-4DB2-BD59-A6C34878D82A}">
                    <a16:rowId xmlns:a16="http://schemas.microsoft.com/office/drawing/2014/main" val="10003"/>
                  </a:ext>
                </a:extLst>
              </a:tr>
              <a:tr h="442335">
                <a:tc>
                  <a:txBody>
                    <a:bodyPr/>
                    <a:lstStyle/>
                    <a:p>
                      <a:r>
                        <a:rPr lang="kk-KZ" dirty="0" smtClean="0"/>
                        <a:t>условные</a:t>
                      </a:r>
                      <a:endParaRPr lang="ru-RU" dirty="0"/>
                    </a:p>
                  </a:txBody>
                  <a:tcPr/>
                </a:tc>
                <a:tc>
                  <a:txBody>
                    <a:bodyPr/>
                    <a:lstStyle/>
                    <a:p>
                      <a:r>
                        <a:rPr lang="ru-RU" dirty="0" smtClean="0"/>
                        <a:t>если, раз, если бы, коли, кабы</a:t>
                      </a:r>
                      <a:endParaRPr lang="ru-RU" dirty="0"/>
                    </a:p>
                  </a:txBody>
                  <a:tcPr/>
                </a:tc>
                <a:extLst>
                  <a:ext uri="{0D108BD9-81ED-4DB2-BD59-A6C34878D82A}">
                    <a16:rowId xmlns:a16="http://schemas.microsoft.com/office/drawing/2014/main" val="10004"/>
                  </a:ext>
                </a:extLst>
              </a:tr>
              <a:tr h="442335">
                <a:tc>
                  <a:txBody>
                    <a:bodyPr/>
                    <a:lstStyle/>
                    <a:p>
                      <a:r>
                        <a:rPr lang="kk-KZ" dirty="0" smtClean="0"/>
                        <a:t>сравнительные</a:t>
                      </a:r>
                      <a:endParaRPr lang="ru-RU" dirty="0"/>
                    </a:p>
                  </a:txBody>
                  <a:tcPr/>
                </a:tc>
                <a:tc>
                  <a:txBody>
                    <a:bodyPr/>
                    <a:lstStyle/>
                    <a:p>
                      <a:r>
                        <a:rPr lang="ru-RU" dirty="0" smtClean="0"/>
                        <a:t>словно, будто, как, как будто, точно, подобно тому как</a:t>
                      </a:r>
                      <a:endParaRPr lang="ru-RU" dirty="0"/>
                    </a:p>
                  </a:txBody>
                  <a:tcPr/>
                </a:tc>
                <a:extLst>
                  <a:ext uri="{0D108BD9-81ED-4DB2-BD59-A6C34878D82A}">
                    <a16:rowId xmlns:a16="http://schemas.microsoft.com/office/drawing/2014/main" val="10005"/>
                  </a:ext>
                </a:extLst>
              </a:tr>
              <a:tr h="442335">
                <a:tc>
                  <a:txBody>
                    <a:bodyPr/>
                    <a:lstStyle/>
                    <a:p>
                      <a:r>
                        <a:rPr lang="kk-KZ" dirty="0" smtClean="0"/>
                        <a:t>изъяснительные</a:t>
                      </a:r>
                      <a:endParaRPr lang="ru-RU" dirty="0"/>
                    </a:p>
                  </a:txBody>
                  <a:tcPr/>
                </a:tc>
                <a:tc>
                  <a:txBody>
                    <a:bodyPr/>
                    <a:lstStyle/>
                    <a:p>
                      <a:r>
                        <a:rPr lang="ru-RU" dirty="0" smtClean="0"/>
                        <a:t>что, чтобы, как</a:t>
                      </a:r>
                      <a:endParaRPr lang="ru-RU"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39953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Задание 3</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755575" y="1151880"/>
            <a:ext cx="7848873" cy="4401205"/>
          </a:xfrm>
          <a:prstGeom prst="rect">
            <a:avLst/>
          </a:prstGeom>
        </p:spPr>
        <p:txBody>
          <a:bodyPr wrap="square">
            <a:spAutoFit/>
          </a:bodyPr>
          <a:lstStyle/>
          <a:p>
            <a:endParaRPr lang="kk-KZ" sz="2000" dirty="0">
              <a:solidFill>
                <a:srgbClr val="002060"/>
              </a:solidFill>
              <a:latin typeface="Times New Roman" pitchFamily="18" charset="0"/>
              <a:cs typeface="Times New Roman" pitchFamily="18" charset="0"/>
            </a:endParaRPr>
          </a:p>
          <a:p>
            <a:r>
              <a:rPr lang="ru-RU" sz="2000" b="1" dirty="0"/>
              <a:t>Перепишите, выделяя подчинительные союзы, которые выражают временные отношения.</a:t>
            </a:r>
            <a:endParaRPr lang="ru-RU" sz="2000" dirty="0"/>
          </a:p>
          <a:p>
            <a:r>
              <a:rPr lang="ru-RU" sz="2000" dirty="0"/>
              <a:t/>
            </a:r>
            <a:br>
              <a:rPr lang="ru-RU" sz="2000" dirty="0"/>
            </a:br>
            <a:r>
              <a:rPr lang="ru-RU" sz="2000" dirty="0"/>
              <a:t>1. Чаще всего зарницы бывают в июле, когда созревают хлеба.</a:t>
            </a:r>
            <a:br>
              <a:rPr lang="ru-RU" sz="2000" dirty="0"/>
            </a:br>
            <a:r>
              <a:rPr lang="ru-RU" sz="2000" dirty="0"/>
              <a:t>2. Утром я неожиданно проснулся, потому что началась гроза.</a:t>
            </a:r>
            <a:br>
              <a:rPr lang="ru-RU" sz="2000" dirty="0"/>
            </a:br>
            <a:r>
              <a:rPr lang="ru-RU" sz="2000" dirty="0"/>
              <a:t>3. Едва я успел накинуть бурку, как повалил снег.</a:t>
            </a:r>
            <a:br>
              <a:rPr lang="ru-RU" sz="2000" dirty="0"/>
            </a:br>
            <a:r>
              <a:rPr lang="ru-RU" sz="2000" dirty="0"/>
              <a:t>4. Пока казаки ставили палатку и таскали дрова, я успел сбегать на </a:t>
            </a:r>
            <a:r>
              <a:rPr lang="ru-RU" sz="2000" dirty="0" smtClean="0"/>
              <a:t>охоту</a:t>
            </a:r>
            <a:r>
              <a:rPr lang="ru-RU" sz="2000" dirty="0"/>
              <a:t>.</a:t>
            </a:r>
            <a:br>
              <a:rPr lang="ru-RU" sz="2000" dirty="0"/>
            </a:br>
            <a:r>
              <a:rPr lang="ru-RU" sz="2000" dirty="0"/>
              <a:t>5. Он был сильно не в духе, так как был очень недоволен последними экзаменами. </a:t>
            </a:r>
            <a:br>
              <a:rPr lang="ru-RU" sz="2000" dirty="0"/>
            </a:br>
            <a:r>
              <a:rPr lang="ru-RU" sz="2000" dirty="0"/>
              <a:t>6. Лёнька подошёл к </a:t>
            </a:r>
            <a:r>
              <a:rPr lang="ru-RU" sz="2000" dirty="0" err="1"/>
              <a:t>Динкиному</a:t>
            </a:r>
            <a:r>
              <a:rPr lang="ru-RU" sz="2000" dirty="0"/>
              <a:t> забору, когда уже начало смеркаться.</a:t>
            </a:r>
            <a:br>
              <a:rPr lang="ru-RU" sz="2000" dirty="0"/>
            </a:br>
            <a:r>
              <a:rPr lang="ru-RU" sz="2000" dirty="0"/>
              <a:t>7. Заледеневшее озеро сверкает, точно покрытое чистым серебром. </a:t>
            </a:r>
          </a:p>
          <a:p>
            <a:r>
              <a:rPr lang="ru-RU" sz="2000" dirty="0"/>
              <a:t> </a:t>
            </a:r>
          </a:p>
        </p:txBody>
      </p:sp>
    </p:spTree>
    <p:extLst>
      <p:ext uri="{BB962C8B-B14F-4D97-AF65-F5344CB8AC3E}">
        <p14:creationId xmlns:p14="http://schemas.microsoft.com/office/powerpoint/2010/main" val="2190269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Правильно!</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647091" cy="5509200"/>
          </a:xfrm>
          <a:prstGeom prst="rect">
            <a:avLst/>
          </a:prstGeom>
        </p:spPr>
        <p:txBody>
          <a:bodyPr wrap="square">
            <a:spAutoFit/>
          </a:bodyPr>
          <a:lstStyle/>
          <a:p>
            <a:endParaRPr lang="kk-KZ" sz="2000" dirty="0">
              <a:solidFill>
                <a:srgbClr val="002060"/>
              </a:solidFill>
              <a:latin typeface="Times New Roman" pitchFamily="18" charset="0"/>
              <a:cs typeface="Times New Roman" pitchFamily="18" charset="0"/>
            </a:endParaRPr>
          </a:p>
          <a:p>
            <a:r>
              <a:rPr lang="ru-RU" sz="2000" dirty="0"/>
              <a:t/>
            </a:r>
            <a:br>
              <a:rPr lang="ru-RU" sz="2000" dirty="0"/>
            </a:br>
            <a:r>
              <a:rPr lang="ru-RU" sz="2400" dirty="0"/>
              <a:t>1. Чаще всего зарницы бывают в июле, </a:t>
            </a:r>
            <a:r>
              <a:rPr lang="ru-RU" sz="2400" b="1" dirty="0"/>
              <a:t>когда</a:t>
            </a:r>
            <a:r>
              <a:rPr lang="ru-RU" sz="2400" dirty="0"/>
              <a:t> созревают хлеба</a:t>
            </a:r>
            <a:r>
              <a:rPr lang="ru-RU" sz="2400" dirty="0" smtClean="0"/>
              <a:t>.</a:t>
            </a:r>
            <a:r>
              <a:rPr lang="ru-RU" sz="2400" dirty="0"/>
              <a:t/>
            </a:r>
            <a:br>
              <a:rPr lang="ru-RU" sz="2400" dirty="0"/>
            </a:br>
            <a:r>
              <a:rPr lang="ru-RU" sz="2400" dirty="0" smtClean="0"/>
              <a:t>2.</a:t>
            </a:r>
            <a:r>
              <a:rPr lang="ru-RU" sz="2400" dirty="0"/>
              <a:t> </a:t>
            </a:r>
            <a:r>
              <a:rPr lang="ru-RU" sz="2400" b="1" dirty="0"/>
              <a:t>Пока</a:t>
            </a:r>
            <a:r>
              <a:rPr lang="ru-RU" sz="2400" dirty="0"/>
              <a:t> казаки ставили палатку и таскали дрова, я успел сбегать на охоту</a:t>
            </a:r>
            <a:r>
              <a:rPr lang="ru-RU" sz="2400" dirty="0" smtClean="0"/>
              <a:t>.</a:t>
            </a:r>
            <a:r>
              <a:rPr lang="ru-RU" sz="2400" dirty="0"/>
              <a:t/>
            </a:r>
            <a:br>
              <a:rPr lang="ru-RU" sz="2400" dirty="0"/>
            </a:br>
            <a:r>
              <a:rPr lang="ru-RU" sz="2400" dirty="0" smtClean="0"/>
              <a:t>3.</a:t>
            </a:r>
            <a:r>
              <a:rPr lang="ru-RU" sz="2400" dirty="0"/>
              <a:t> Лёнька подошёл к </a:t>
            </a:r>
            <a:r>
              <a:rPr lang="ru-RU" sz="2400" dirty="0" err="1"/>
              <a:t>Динкиному</a:t>
            </a:r>
            <a:r>
              <a:rPr lang="ru-RU" sz="2400" dirty="0"/>
              <a:t> забору, </a:t>
            </a:r>
            <a:r>
              <a:rPr lang="ru-RU" sz="2400" b="1" dirty="0"/>
              <a:t>когда</a:t>
            </a:r>
            <a:r>
              <a:rPr lang="ru-RU" sz="2400" dirty="0"/>
              <a:t> уже начало смеркаться</a:t>
            </a:r>
            <a:r>
              <a:rPr lang="ru-RU" sz="2400" dirty="0" smtClean="0"/>
              <a:t>.</a:t>
            </a:r>
          </a:p>
          <a:p>
            <a:endParaRPr lang="kk-KZ" sz="2400" dirty="0" smtClean="0"/>
          </a:p>
          <a:p>
            <a:endParaRPr lang="ru-RU" sz="2400" dirty="0"/>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endParaRPr lang="kk-KZ" sz="2400" b="1" dirty="0">
              <a:latin typeface="Times New Roman" panose="02020603050405020304" pitchFamily="18" charset="0"/>
              <a:cs typeface="Times New Roman" panose="02020603050405020304" pitchFamily="18" charset="0"/>
            </a:endParaRPr>
          </a:p>
          <a:p>
            <a:pPr marL="342900" indent="-342900">
              <a:buFontTx/>
              <a:buChar char="-"/>
            </a:pPr>
            <a:r>
              <a:rPr lang="kk-KZ" sz="2400" dirty="0">
                <a:latin typeface="Times New Roman" panose="02020603050405020304" pitchFamily="18" charset="0"/>
                <a:cs typeface="Times New Roman" panose="02020603050405020304" pitchFamily="18" charset="0"/>
              </a:rPr>
              <a:t>находит предложения с временными отношениями;</a:t>
            </a:r>
          </a:p>
          <a:p>
            <a:pPr marL="342900" indent="-342900">
              <a:buFontTx/>
              <a:buChar char="-"/>
            </a:pPr>
            <a:r>
              <a:rPr lang="kk-KZ" sz="2400" dirty="0">
                <a:latin typeface="Times New Roman" panose="02020603050405020304" pitchFamily="18" charset="0"/>
                <a:cs typeface="Times New Roman" panose="02020603050405020304" pitchFamily="18" charset="0"/>
              </a:rPr>
              <a:t>различает  значения подчинительных  союзов.</a:t>
            </a:r>
            <a:endParaRPr lang="ru-RU" sz="2400" dirty="0">
              <a:latin typeface="Times New Roman" panose="02020603050405020304" pitchFamily="18" charset="0"/>
              <a:cs typeface="Times New Roman" panose="02020603050405020304" pitchFamily="18" charset="0"/>
            </a:endParaRPr>
          </a:p>
          <a:p>
            <a:r>
              <a:rPr lang="ru-RU" sz="2400" dirty="0"/>
              <a:t/>
            </a:r>
            <a:br>
              <a:rPr lang="ru-RU" sz="2400" dirty="0"/>
            </a:br>
            <a:r>
              <a:rPr lang="ru-RU" sz="2400" dirty="0"/>
              <a:t> </a:t>
            </a:r>
          </a:p>
        </p:txBody>
      </p:sp>
    </p:spTree>
    <p:extLst>
      <p:ext uri="{BB962C8B-B14F-4D97-AF65-F5344CB8AC3E}">
        <p14:creationId xmlns:p14="http://schemas.microsoft.com/office/powerpoint/2010/main" val="2848142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Задание 4</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848873" cy="4031873"/>
          </a:xfrm>
          <a:prstGeom prst="rect">
            <a:avLst/>
          </a:prstGeom>
        </p:spPr>
        <p:txBody>
          <a:bodyPr wrap="square">
            <a:spAutoFit/>
          </a:bodyPr>
          <a:lstStyle/>
          <a:p>
            <a:endParaRPr lang="kk-KZ" sz="2000" dirty="0">
              <a:solidFill>
                <a:srgbClr val="002060"/>
              </a:solidFill>
              <a:latin typeface="Times New Roman" pitchFamily="18" charset="0"/>
              <a:cs typeface="Times New Roman" pitchFamily="18" charset="0"/>
            </a:endParaRPr>
          </a:p>
          <a:p>
            <a:r>
              <a:rPr lang="ru-RU" sz="2000" dirty="0"/>
              <a:t/>
            </a:r>
            <a:br>
              <a:rPr lang="ru-RU" sz="2000" dirty="0"/>
            </a:br>
            <a:r>
              <a:rPr lang="ru-RU" sz="2400" b="1" dirty="0"/>
              <a:t>Закончите начатые предложения так, чтобы получились сложноподчиненные предложения. Запишите </a:t>
            </a:r>
            <a:r>
              <a:rPr lang="ru-RU" sz="2400" b="1" dirty="0" smtClean="0"/>
              <a:t>предложения. </a:t>
            </a:r>
            <a:r>
              <a:rPr lang="ru-RU" sz="2400" b="1" dirty="0"/>
              <a:t>Обозначьте союзы. </a:t>
            </a:r>
            <a:r>
              <a:rPr lang="ru-RU" sz="2400" dirty="0"/>
              <a:t/>
            </a:r>
            <a:br>
              <a:rPr lang="ru-RU" sz="2400" dirty="0"/>
            </a:br>
            <a:r>
              <a:rPr lang="ru-RU" sz="2400" dirty="0"/>
              <a:t/>
            </a:r>
            <a:br>
              <a:rPr lang="ru-RU" sz="2400" dirty="0"/>
            </a:br>
            <a:r>
              <a:rPr lang="ru-RU" sz="2400" dirty="0"/>
              <a:t>1) Каждый день родители ожидали, ...</a:t>
            </a:r>
            <a:br>
              <a:rPr lang="ru-RU" sz="2400" dirty="0"/>
            </a:br>
            <a:r>
              <a:rPr lang="ru-RU" sz="2400" dirty="0"/>
              <a:t>2) В сказке говорится о том, ...</a:t>
            </a:r>
            <a:br>
              <a:rPr lang="ru-RU" sz="2400" dirty="0"/>
            </a:br>
            <a:r>
              <a:rPr lang="ru-RU" sz="2400" dirty="0"/>
              <a:t>3) Илья подошёл к окну и увидел, ...</a:t>
            </a:r>
            <a:br>
              <a:rPr lang="ru-RU" sz="2400" dirty="0"/>
            </a:br>
            <a:r>
              <a:rPr lang="ru-RU" sz="2400" dirty="0"/>
              <a:t>4) Я так ничего и </a:t>
            </a:r>
            <a:r>
              <a:rPr lang="ru-RU" sz="2400" dirty="0" smtClean="0"/>
              <a:t>не понял</a:t>
            </a:r>
            <a:r>
              <a:rPr lang="ru-RU" sz="2400" dirty="0"/>
              <a:t>, ...</a:t>
            </a:r>
            <a:br>
              <a:rPr lang="ru-RU" sz="2400" dirty="0"/>
            </a:br>
            <a:r>
              <a:rPr lang="ru-RU" sz="2400" dirty="0"/>
              <a:t>5) Друзья часто спрашивают о том, ... </a:t>
            </a:r>
          </a:p>
        </p:txBody>
      </p:sp>
    </p:spTree>
    <p:extLst>
      <p:ext uri="{BB962C8B-B14F-4D97-AF65-F5344CB8AC3E}">
        <p14:creationId xmlns:p14="http://schemas.microsoft.com/office/powerpoint/2010/main" val="1170704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Примерные ответы</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539552" y="1151878"/>
            <a:ext cx="8375033" cy="5262979"/>
          </a:xfrm>
          <a:prstGeom prst="rect">
            <a:avLst/>
          </a:prstGeom>
        </p:spPr>
        <p:txBody>
          <a:bodyPr wrap="square">
            <a:spAutoFit/>
          </a:bodyPr>
          <a:lstStyle/>
          <a:p>
            <a:r>
              <a:rPr lang="ru-RU" sz="2400" dirty="0"/>
              <a:t/>
            </a:r>
            <a:br>
              <a:rPr lang="ru-RU" sz="2400" dirty="0"/>
            </a:br>
            <a:r>
              <a:rPr lang="ru-RU" sz="2400" dirty="0"/>
              <a:t>1) Каждый день родители ожидали</a:t>
            </a:r>
            <a:r>
              <a:rPr lang="ru-RU" sz="2400" i="1" dirty="0"/>
              <a:t>,</a:t>
            </a:r>
            <a:r>
              <a:rPr lang="ru-RU" sz="2400" b="1" i="1" dirty="0"/>
              <a:t> что </a:t>
            </a:r>
            <a:r>
              <a:rPr lang="ru-RU" sz="2400" dirty="0"/>
              <a:t>их ребёнок выздоровеет .</a:t>
            </a:r>
          </a:p>
          <a:p>
            <a:r>
              <a:rPr lang="ru-RU" sz="2400" dirty="0"/>
              <a:t>2) В сказке говорится о том, </a:t>
            </a:r>
            <a:r>
              <a:rPr lang="ru-RU" sz="2400" b="1" i="1" dirty="0"/>
              <a:t>как</a:t>
            </a:r>
            <a:r>
              <a:rPr lang="ru-RU" sz="2400" dirty="0"/>
              <a:t> семеро козлят ждали маму .</a:t>
            </a:r>
          </a:p>
          <a:p>
            <a:r>
              <a:rPr lang="ru-RU" sz="2400" dirty="0"/>
              <a:t>3) Илья подошёл к окну и увидел</a:t>
            </a:r>
            <a:r>
              <a:rPr lang="ru-RU" sz="2400" dirty="0" smtClean="0"/>
              <a:t>,</a:t>
            </a:r>
            <a:r>
              <a:rPr lang="ru-RU" sz="2400" b="1" dirty="0" smtClean="0"/>
              <a:t> </a:t>
            </a:r>
            <a:r>
              <a:rPr lang="ru-RU" sz="2400" b="1" i="1" dirty="0" smtClean="0"/>
              <a:t>где</a:t>
            </a:r>
            <a:r>
              <a:rPr lang="ru-RU" sz="2400" b="1" dirty="0" smtClean="0"/>
              <a:t> </a:t>
            </a:r>
            <a:r>
              <a:rPr lang="ru-RU" sz="2400" dirty="0"/>
              <a:t>посажены цветы .</a:t>
            </a:r>
          </a:p>
          <a:p>
            <a:r>
              <a:rPr lang="ru-RU" sz="2400" dirty="0"/>
              <a:t>4) Я так ничего и не понял,  </a:t>
            </a:r>
            <a:r>
              <a:rPr lang="ru-RU" sz="2400" b="1" i="1" dirty="0"/>
              <a:t>потому что </a:t>
            </a:r>
            <a:r>
              <a:rPr lang="ru-RU" sz="2400" dirty="0"/>
              <a:t>был невнимателен .</a:t>
            </a:r>
          </a:p>
          <a:p>
            <a:r>
              <a:rPr lang="ru-RU" sz="2400" dirty="0"/>
              <a:t>5) Друзья часто спрашивают о том, </a:t>
            </a:r>
            <a:r>
              <a:rPr lang="ru-RU" sz="2400" b="1" i="1" dirty="0"/>
              <a:t>что</a:t>
            </a:r>
            <a:r>
              <a:rPr lang="ru-RU" sz="2400" dirty="0"/>
              <a:t> произошло в моей жизни </a:t>
            </a:r>
            <a:r>
              <a:rPr lang="ru-RU" sz="2400" dirty="0" smtClean="0"/>
              <a:t>.</a:t>
            </a:r>
          </a:p>
          <a:p>
            <a:endParaRPr lang="kk-KZ" sz="2400" dirty="0"/>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endParaRPr lang="kk-KZ" sz="2400" b="1" dirty="0">
              <a:latin typeface="Times New Roman" panose="02020603050405020304" pitchFamily="18" charset="0"/>
              <a:cs typeface="Times New Roman" panose="02020603050405020304" pitchFamily="18" charset="0"/>
            </a:endParaRPr>
          </a:p>
          <a:p>
            <a:pPr marL="342900" indent="-342900">
              <a:buFontTx/>
              <a:buChar char="-"/>
            </a:pPr>
            <a:r>
              <a:rPr lang="kk-KZ" sz="2400" dirty="0">
                <a:latin typeface="Times New Roman" panose="02020603050405020304" pitchFamily="18" charset="0"/>
                <a:cs typeface="Times New Roman" panose="02020603050405020304" pitchFamily="18" charset="0"/>
              </a:rPr>
              <a:t>умеет заканчивать  предложения, чтобы получились  сложноподчиненные предложения;</a:t>
            </a:r>
          </a:p>
          <a:p>
            <a:pPr marL="342900" indent="-342900">
              <a:buFontTx/>
              <a:buChar char="-"/>
            </a:pPr>
            <a:r>
              <a:rPr lang="kk-KZ" sz="2400" dirty="0">
                <a:latin typeface="Times New Roman" panose="02020603050405020304" pitchFamily="18" charset="0"/>
                <a:cs typeface="Times New Roman" panose="02020603050405020304" pitchFamily="18" charset="0"/>
              </a:rPr>
              <a:t>выделяет   подчинительные союзы.</a:t>
            </a:r>
            <a:endParaRPr lang="ru-RU" sz="2400" dirty="0">
              <a:latin typeface="Times New Roman" panose="02020603050405020304" pitchFamily="18" charset="0"/>
              <a:cs typeface="Times New Roman" panose="02020603050405020304" pitchFamily="18" charset="0"/>
            </a:endParaRPr>
          </a:p>
          <a:p>
            <a:endParaRPr lang="ru-RU" sz="2400" dirty="0"/>
          </a:p>
        </p:txBody>
      </p:sp>
    </p:spTree>
    <p:extLst>
      <p:ext uri="{BB962C8B-B14F-4D97-AF65-F5344CB8AC3E}">
        <p14:creationId xmlns:p14="http://schemas.microsoft.com/office/powerpoint/2010/main" val="2925866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Задание 5</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848873" cy="4001095"/>
          </a:xfrm>
          <a:prstGeom prst="rect">
            <a:avLst/>
          </a:prstGeom>
        </p:spPr>
        <p:txBody>
          <a:bodyPr wrap="square">
            <a:spAutoFit/>
          </a:bodyPr>
          <a:lstStyle/>
          <a:p>
            <a:r>
              <a:rPr lang="ru-RU" sz="2400" b="1" dirty="0" smtClean="0"/>
              <a:t>Выполните морфологический  разбор  союза по плану</a:t>
            </a:r>
          </a:p>
          <a:p>
            <a:endParaRPr lang="ru-RU" b="1" dirty="0" smtClean="0"/>
          </a:p>
          <a:p>
            <a:pPr marL="400050" indent="-400050">
              <a:buAutoNum type="romanUcPeriod"/>
            </a:pPr>
            <a:r>
              <a:rPr lang="ru-RU" dirty="0" smtClean="0"/>
              <a:t>Часть </a:t>
            </a:r>
            <a:r>
              <a:rPr lang="ru-RU" dirty="0"/>
              <a:t>речи. Общее грамматическое значение </a:t>
            </a:r>
            <a:endParaRPr lang="ru-RU" dirty="0" smtClean="0"/>
          </a:p>
          <a:p>
            <a:pPr marL="400050" indent="-400050">
              <a:buAutoNum type="romanUcPeriod"/>
            </a:pPr>
            <a:r>
              <a:rPr lang="ru-RU" dirty="0" smtClean="0"/>
              <a:t> </a:t>
            </a:r>
            <a:r>
              <a:rPr lang="ru-RU" dirty="0"/>
              <a:t>Морфологические признаки</a:t>
            </a:r>
            <a:r>
              <a:rPr lang="ru-RU" dirty="0" smtClean="0"/>
              <a:t>.</a:t>
            </a:r>
            <a:endParaRPr lang="ru-RU" dirty="0"/>
          </a:p>
          <a:p>
            <a:r>
              <a:rPr lang="ru-RU" dirty="0"/>
              <a:t>1. Разряд по составу (простой или составной</a:t>
            </a:r>
            <a:r>
              <a:rPr lang="ru-RU" dirty="0" smtClean="0"/>
              <a:t>).</a:t>
            </a:r>
            <a:endParaRPr lang="ru-RU" dirty="0"/>
          </a:p>
          <a:p>
            <a:r>
              <a:rPr lang="ru-RU" dirty="0"/>
              <a:t>2. Разряд по происхождению (непроизводный или производный</a:t>
            </a:r>
            <a:r>
              <a:rPr lang="ru-RU" dirty="0" smtClean="0"/>
              <a:t>).</a:t>
            </a:r>
            <a:endParaRPr lang="ru-RU" dirty="0"/>
          </a:p>
          <a:p>
            <a:r>
              <a:rPr lang="ru-RU" dirty="0"/>
              <a:t>3. Разряд по функции (сочинительный или подчинительный</a:t>
            </a:r>
            <a:r>
              <a:rPr lang="ru-RU" dirty="0" smtClean="0"/>
              <a:t>).</a:t>
            </a:r>
            <a:endParaRPr lang="ru-RU" dirty="0"/>
          </a:p>
          <a:p>
            <a:r>
              <a:rPr lang="ru-RU" dirty="0"/>
              <a:t>4. Разряд по значению</a:t>
            </a:r>
            <a:r>
              <a:rPr lang="ru-RU" dirty="0" smtClean="0"/>
              <a:t>.</a:t>
            </a:r>
            <a:endParaRPr lang="ru-RU" dirty="0"/>
          </a:p>
          <a:p>
            <a:r>
              <a:rPr lang="ru-RU" dirty="0"/>
              <a:t>5. Разряд по употреблению (одиночный, повторяющийся, двойной</a:t>
            </a:r>
            <a:r>
              <a:rPr lang="ru-RU" dirty="0" smtClean="0"/>
              <a:t>).</a:t>
            </a:r>
            <a:endParaRPr lang="ru-RU" dirty="0"/>
          </a:p>
          <a:p>
            <a:r>
              <a:rPr lang="ru-RU" dirty="0"/>
              <a:t>III. Не является членом предложения.</a:t>
            </a:r>
            <a:endParaRPr lang="kk-KZ" dirty="0"/>
          </a:p>
          <a:p>
            <a:endParaRPr lang="kk-KZ" sz="2400" dirty="0" smtClean="0"/>
          </a:p>
          <a:p>
            <a:r>
              <a:rPr lang="kk-KZ" sz="2400" dirty="0"/>
              <a:t> </a:t>
            </a:r>
            <a:r>
              <a:rPr lang="kk-KZ" sz="2000" dirty="0" smtClean="0"/>
              <a:t>Майя считали, </a:t>
            </a:r>
            <a:r>
              <a:rPr lang="kk-KZ" sz="2000" b="1" i="1" dirty="0" smtClean="0"/>
              <a:t>что</a:t>
            </a:r>
            <a:r>
              <a:rPr lang="kk-KZ" sz="2000" dirty="0" smtClean="0"/>
              <a:t>  звезды оказывают  влияние на все происходящее на Земле .</a:t>
            </a:r>
            <a:endParaRPr lang="ru-RU" sz="2000" dirty="0"/>
          </a:p>
        </p:txBody>
      </p:sp>
    </p:spTree>
    <p:extLst>
      <p:ext uri="{BB962C8B-B14F-4D97-AF65-F5344CB8AC3E}">
        <p14:creationId xmlns:p14="http://schemas.microsoft.com/office/powerpoint/2010/main" val="603649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Проверим !</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848873" cy="4185761"/>
          </a:xfrm>
          <a:prstGeom prst="rect">
            <a:avLst/>
          </a:prstGeom>
        </p:spPr>
        <p:txBody>
          <a:bodyPr wrap="square">
            <a:spAutoFit/>
          </a:bodyPr>
          <a:lstStyle/>
          <a:p>
            <a:endParaRPr lang="ru-RU" b="1" dirty="0" smtClean="0"/>
          </a:p>
          <a:p>
            <a:r>
              <a:rPr lang="ru-RU" dirty="0" smtClean="0"/>
              <a:t>I</a:t>
            </a:r>
            <a:r>
              <a:rPr lang="ru-RU" dirty="0"/>
              <a:t>. </a:t>
            </a:r>
            <a:r>
              <a:rPr lang="ru-RU" dirty="0" smtClean="0"/>
              <a:t>Что- союз.</a:t>
            </a:r>
            <a:endParaRPr lang="ru-RU" dirty="0"/>
          </a:p>
          <a:p>
            <a:r>
              <a:rPr lang="ru-RU" dirty="0"/>
              <a:t>II. Морфологические признаки</a:t>
            </a:r>
            <a:r>
              <a:rPr lang="ru-RU" dirty="0" smtClean="0"/>
              <a:t>.</a:t>
            </a:r>
            <a:endParaRPr lang="ru-RU" dirty="0"/>
          </a:p>
          <a:p>
            <a:r>
              <a:rPr lang="ru-RU" dirty="0"/>
              <a:t>1. </a:t>
            </a:r>
            <a:r>
              <a:rPr lang="ru-RU" dirty="0" smtClean="0"/>
              <a:t>Простой</a:t>
            </a:r>
            <a:endParaRPr lang="ru-RU" dirty="0"/>
          </a:p>
          <a:p>
            <a:r>
              <a:rPr lang="ru-RU" dirty="0"/>
              <a:t>2. п</a:t>
            </a:r>
            <a:r>
              <a:rPr lang="ru-RU" dirty="0" smtClean="0"/>
              <a:t>роизводный.</a:t>
            </a:r>
            <a:endParaRPr lang="ru-RU" dirty="0"/>
          </a:p>
          <a:p>
            <a:r>
              <a:rPr lang="ru-RU" dirty="0"/>
              <a:t>3. </a:t>
            </a:r>
            <a:r>
              <a:rPr lang="ru-RU" dirty="0" smtClean="0"/>
              <a:t>подчинительный.</a:t>
            </a:r>
            <a:endParaRPr lang="ru-RU" dirty="0"/>
          </a:p>
          <a:p>
            <a:r>
              <a:rPr lang="ru-RU" dirty="0"/>
              <a:t>4. </a:t>
            </a:r>
            <a:r>
              <a:rPr lang="ru-RU" dirty="0" smtClean="0"/>
              <a:t>изъяснительный.</a:t>
            </a:r>
            <a:endParaRPr lang="ru-RU" dirty="0"/>
          </a:p>
          <a:p>
            <a:r>
              <a:rPr lang="ru-RU" dirty="0"/>
              <a:t>5. </a:t>
            </a:r>
            <a:r>
              <a:rPr lang="ru-RU" dirty="0" smtClean="0"/>
              <a:t>одиночный</a:t>
            </a:r>
            <a:endParaRPr lang="ru-RU" dirty="0"/>
          </a:p>
          <a:p>
            <a:r>
              <a:rPr lang="ru-RU" dirty="0"/>
              <a:t>III. Не является членом предложения.</a:t>
            </a:r>
            <a:endParaRPr lang="kk-KZ" dirty="0"/>
          </a:p>
          <a:p>
            <a:endParaRPr lang="kk-KZ" sz="2400" dirty="0" smtClean="0"/>
          </a:p>
          <a:p>
            <a:endParaRPr lang="kk-KZ" sz="2000" dirty="0">
              <a:latin typeface="Times New Roman" panose="02020603050405020304" pitchFamily="18" charset="0"/>
              <a:cs typeface="Times New Roman" panose="02020603050405020304" pitchFamily="18" charset="0"/>
            </a:endParaRPr>
          </a:p>
          <a:p>
            <a:r>
              <a:rPr lang="kk-KZ" sz="2000" b="1" dirty="0" smtClean="0">
                <a:latin typeface="Times New Roman" panose="02020603050405020304" pitchFamily="18" charset="0"/>
                <a:cs typeface="Times New Roman" panose="02020603050405020304" pitchFamily="18" charset="0"/>
              </a:rPr>
              <a:t>Дескриптор:</a:t>
            </a:r>
            <a:endParaRPr lang="kk-KZ" sz="2000" b="1" dirty="0">
              <a:latin typeface="Times New Roman" panose="02020603050405020304" pitchFamily="18" charset="0"/>
              <a:cs typeface="Times New Roman" panose="02020603050405020304" pitchFamily="18" charset="0"/>
            </a:endParaRPr>
          </a:p>
          <a:p>
            <a:pPr marL="342900" indent="-342900">
              <a:buFontTx/>
              <a:buChar char="-"/>
            </a:pPr>
            <a:r>
              <a:rPr lang="kk-KZ" sz="2000" dirty="0">
                <a:latin typeface="Times New Roman" panose="02020603050405020304" pitchFamily="18" charset="0"/>
                <a:cs typeface="Times New Roman" panose="02020603050405020304" pitchFamily="18" charset="0"/>
              </a:rPr>
              <a:t>з</a:t>
            </a:r>
            <a:r>
              <a:rPr lang="kk-KZ" sz="2000" dirty="0" smtClean="0">
                <a:latin typeface="Times New Roman" panose="02020603050405020304" pitchFamily="18" charset="0"/>
                <a:cs typeface="Times New Roman" panose="02020603050405020304" pitchFamily="18" charset="0"/>
              </a:rPr>
              <a:t>нает морфологические признаки  подчинительного  союза.</a:t>
            </a:r>
            <a:endParaRPr lang="ru-RU" sz="2000" dirty="0">
              <a:latin typeface="Times New Roman" panose="02020603050405020304" pitchFamily="18" charset="0"/>
              <a:cs typeface="Times New Roman" panose="02020603050405020304" pitchFamily="18" charset="0"/>
            </a:endParaRPr>
          </a:p>
          <a:p>
            <a:endParaRPr lang="ru-RU" sz="2000" dirty="0"/>
          </a:p>
        </p:txBody>
      </p:sp>
    </p:spTree>
    <p:extLst>
      <p:ext uri="{BB962C8B-B14F-4D97-AF65-F5344CB8AC3E}">
        <p14:creationId xmlns:p14="http://schemas.microsoft.com/office/powerpoint/2010/main" val="1065276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Задание 6</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848873" cy="1231106"/>
          </a:xfrm>
          <a:prstGeom prst="rect">
            <a:avLst/>
          </a:prstGeom>
        </p:spPr>
        <p:txBody>
          <a:bodyPr wrap="square">
            <a:spAutoFit/>
          </a:bodyPr>
          <a:lstStyle/>
          <a:p>
            <a:r>
              <a:rPr lang="ru-RU" b="1" dirty="0"/>
              <a:t>Укажите </a:t>
            </a:r>
            <a:r>
              <a:rPr lang="ru-RU" b="1" dirty="0" smtClean="0"/>
              <a:t> верные / неверные утверждения</a:t>
            </a:r>
          </a:p>
          <a:p>
            <a:endParaRPr lang="kk-KZ" b="1" dirty="0"/>
          </a:p>
          <a:p>
            <a:endParaRPr lang="ru-RU" dirty="0"/>
          </a:p>
          <a:p>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val="3437763466"/>
              </p:ext>
            </p:extLst>
          </p:nvPr>
        </p:nvGraphicFramePr>
        <p:xfrm>
          <a:off x="300004" y="1844824"/>
          <a:ext cx="8362210" cy="3997032"/>
        </p:xfrm>
        <a:graphic>
          <a:graphicData uri="http://schemas.openxmlformats.org/drawingml/2006/table">
            <a:tbl>
              <a:tblPr firstRow="1" bandRow="1">
                <a:tableStyleId>{5C22544A-7EE6-4342-B048-85BDC9FD1C3A}</a:tableStyleId>
              </a:tblPr>
              <a:tblGrid>
                <a:gridCol w="463136">
                  <a:extLst>
                    <a:ext uri="{9D8B030D-6E8A-4147-A177-3AD203B41FA5}">
                      <a16:colId xmlns:a16="http://schemas.microsoft.com/office/drawing/2014/main" val="20000"/>
                    </a:ext>
                  </a:extLst>
                </a:gridCol>
                <a:gridCol w="6329140">
                  <a:extLst>
                    <a:ext uri="{9D8B030D-6E8A-4147-A177-3AD203B41FA5}">
                      <a16:colId xmlns:a16="http://schemas.microsoft.com/office/drawing/2014/main" val="20001"/>
                    </a:ext>
                  </a:extLst>
                </a:gridCol>
                <a:gridCol w="1569934">
                  <a:extLst>
                    <a:ext uri="{9D8B030D-6E8A-4147-A177-3AD203B41FA5}">
                      <a16:colId xmlns:a16="http://schemas.microsoft.com/office/drawing/2014/main" val="20002"/>
                    </a:ext>
                  </a:extLst>
                </a:gridCol>
              </a:tblGrid>
              <a:tr h="578693">
                <a:tc>
                  <a:txBody>
                    <a:bodyPr/>
                    <a:lstStyle/>
                    <a:p>
                      <a:r>
                        <a:rPr lang="kk-KZ" dirty="0" smtClean="0"/>
                        <a:t>№</a:t>
                      </a:r>
                      <a:endParaRPr lang="ru-RU" dirty="0"/>
                    </a:p>
                  </a:txBody>
                  <a:tcPr/>
                </a:tc>
                <a:tc>
                  <a:txBody>
                    <a:bodyPr/>
                    <a:lstStyle/>
                    <a:p>
                      <a:r>
                        <a:rPr lang="kk-KZ" dirty="0" smtClean="0"/>
                        <a:t>Утверждения </a:t>
                      </a:r>
                      <a:endParaRPr lang="ru-RU" dirty="0"/>
                    </a:p>
                  </a:txBody>
                  <a:tcPr/>
                </a:tc>
                <a:tc>
                  <a:txBody>
                    <a:bodyPr/>
                    <a:lstStyle/>
                    <a:p>
                      <a:r>
                        <a:rPr lang="kk-KZ" dirty="0" smtClean="0"/>
                        <a:t>Верно / неверно</a:t>
                      </a:r>
                      <a:endParaRPr lang="ru-RU" dirty="0"/>
                    </a:p>
                  </a:txBody>
                  <a:tcPr/>
                </a:tc>
                <a:extLst>
                  <a:ext uri="{0D108BD9-81ED-4DB2-BD59-A6C34878D82A}">
                    <a16:rowId xmlns:a16="http://schemas.microsoft.com/office/drawing/2014/main" val="10000"/>
                  </a:ext>
                </a:extLst>
              </a:tr>
              <a:tr h="578693">
                <a:tc>
                  <a:txBody>
                    <a:bodyPr/>
                    <a:lstStyle/>
                    <a:p>
                      <a:r>
                        <a:rPr lang="kk-KZ" dirty="0" smtClean="0"/>
                        <a:t>1</a:t>
                      </a:r>
                      <a:endParaRPr lang="ru-RU" dirty="0"/>
                    </a:p>
                  </a:txBody>
                  <a:tcPr/>
                </a:tc>
                <a:tc>
                  <a:txBody>
                    <a:bodyPr/>
                    <a:lstStyle/>
                    <a:p>
                      <a:r>
                        <a:rPr lang="ru-RU" sz="1800" b="0" i="0" kern="1200" dirty="0" smtClean="0">
                          <a:solidFill>
                            <a:schemeClr val="dk1"/>
                          </a:solidFill>
                          <a:effectLst/>
                          <a:latin typeface="+mn-lt"/>
                          <a:ea typeface="+mn-ea"/>
                          <a:cs typeface="+mn-cs"/>
                        </a:rPr>
                        <a:t>Союзы бывают подчинительными и сочинительными.</a:t>
                      </a:r>
                    </a:p>
                  </a:txBody>
                  <a:tcPr/>
                </a:tc>
                <a:tc>
                  <a:txBody>
                    <a:bodyPr/>
                    <a:lstStyle/>
                    <a:p>
                      <a:endParaRPr lang="ru-RU"/>
                    </a:p>
                  </a:txBody>
                  <a:tcPr/>
                </a:tc>
                <a:extLst>
                  <a:ext uri="{0D108BD9-81ED-4DB2-BD59-A6C34878D82A}">
                    <a16:rowId xmlns:a16="http://schemas.microsoft.com/office/drawing/2014/main" val="10001"/>
                  </a:ext>
                </a:extLst>
              </a:tr>
              <a:tr h="578693">
                <a:tc>
                  <a:txBody>
                    <a:bodyPr/>
                    <a:lstStyle/>
                    <a:p>
                      <a:r>
                        <a:rPr lang="kk-KZ" dirty="0" smtClean="0"/>
                        <a:t>2</a:t>
                      </a:r>
                      <a:endParaRPr lang="ru-RU" dirty="0"/>
                    </a:p>
                  </a:txBody>
                  <a:tcPr/>
                </a:tc>
                <a:tc>
                  <a:txBody>
                    <a:bodyPr/>
                    <a:lstStyle/>
                    <a:p>
                      <a:r>
                        <a:rPr lang="ru-RU" sz="1800" b="0" i="0" kern="1200" dirty="0" smtClean="0">
                          <a:solidFill>
                            <a:schemeClr val="dk1"/>
                          </a:solidFill>
                          <a:effectLst/>
                          <a:latin typeface="+mn-lt"/>
                          <a:ea typeface="+mn-ea"/>
                          <a:cs typeface="+mn-cs"/>
                        </a:rPr>
                        <a:t>Части сложного предложения связываются только подчинительными союзами</a:t>
                      </a:r>
                      <a:endParaRPr lang="ru-RU" dirty="0" smtClean="0"/>
                    </a:p>
                  </a:txBody>
                  <a:tcPr/>
                </a:tc>
                <a:tc>
                  <a:txBody>
                    <a:bodyPr/>
                    <a:lstStyle/>
                    <a:p>
                      <a:endParaRPr lang="ru-RU"/>
                    </a:p>
                  </a:txBody>
                  <a:tcPr/>
                </a:tc>
                <a:extLst>
                  <a:ext uri="{0D108BD9-81ED-4DB2-BD59-A6C34878D82A}">
                    <a16:rowId xmlns:a16="http://schemas.microsoft.com/office/drawing/2014/main" val="10002"/>
                  </a:ext>
                </a:extLst>
              </a:tr>
              <a:tr h="445403">
                <a:tc>
                  <a:txBody>
                    <a:bodyPr/>
                    <a:lstStyle/>
                    <a:p>
                      <a:r>
                        <a:rPr lang="kk-KZ"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Союзы бывают простые и составные.</a:t>
                      </a:r>
                    </a:p>
                  </a:txBody>
                  <a:tcPr/>
                </a:tc>
                <a:tc>
                  <a:txBody>
                    <a:bodyPr/>
                    <a:lstStyle/>
                    <a:p>
                      <a:endParaRPr lang="ru-RU"/>
                    </a:p>
                  </a:txBody>
                  <a:tcPr/>
                </a:tc>
                <a:extLst>
                  <a:ext uri="{0D108BD9-81ED-4DB2-BD59-A6C34878D82A}">
                    <a16:rowId xmlns:a16="http://schemas.microsoft.com/office/drawing/2014/main" val="10003"/>
                  </a:ext>
                </a:extLst>
              </a:tr>
              <a:tr h="504056">
                <a:tc>
                  <a:txBody>
                    <a:bodyPr/>
                    <a:lstStyle/>
                    <a:p>
                      <a:r>
                        <a:rPr lang="kk-KZ" dirty="0" smtClean="0"/>
                        <a:t>4</a:t>
                      </a:r>
                      <a:endParaRPr lang="ru-RU" dirty="0"/>
                    </a:p>
                  </a:txBody>
                  <a:tcPr/>
                </a:tc>
                <a:tc>
                  <a:txBody>
                    <a:bodyPr/>
                    <a:lstStyle/>
                    <a:p>
                      <a:r>
                        <a:rPr lang="ru-RU" dirty="0" smtClean="0"/>
                        <a:t>Союз является членом предложения.</a:t>
                      </a:r>
                    </a:p>
                  </a:txBody>
                  <a:tcPr/>
                </a:tc>
                <a:tc>
                  <a:txBody>
                    <a:bodyPr/>
                    <a:lstStyle/>
                    <a:p>
                      <a:endParaRPr lang="ru-RU"/>
                    </a:p>
                  </a:txBody>
                  <a:tcPr/>
                </a:tc>
                <a:extLst>
                  <a:ext uri="{0D108BD9-81ED-4DB2-BD59-A6C34878D82A}">
                    <a16:rowId xmlns:a16="http://schemas.microsoft.com/office/drawing/2014/main" val="10004"/>
                  </a:ext>
                </a:extLst>
              </a:tr>
              <a:tr h="578693">
                <a:tc>
                  <a:txBody>
                    <a:bodyPr/>
                    <a:lstStyle/>
                    <a:p>
                      <a:r>
                        <a:rPr lang="kk-KZ" dirty="0" smtClean="0"/>
                        <a:t>5</a:t>
                      </a:r>
                      <a:endParaRPr lang="ru-RU" dirty="0"/>
                    </a:p>
                  </a:txBody>
                  <a:tcPr/>
                </a:tc>
                <a:tc>
                  <a:txBody>
                    <a:bodyPr/>
                    <a:lstStyle/>
                    <a:p>
                      <a:r>
                        <a:rPr lang="ru-RU" sz="1800" b="0" i="0" kern="1200" dirty="0" smtClean="0">
                          <a:solidFill>
                            <a:schemeClr val="dk1"/>
                          </a:solidFill>
                          <a:effectLst/>
                          <a:latin typeface="+mn-lt"/>
                          <a:ea typeface="+mn-ea"/>
                          <a:cs typeface="+mn-cs"/>
                        </a:rPr>
                        <a:t>В этом предложении подчинительный союз с причинным  </a:t>
                      </a:r>
                      <a:r>
                        <a:rPr lang="ru-RU" sz="1800" b="0" i="0" kern="1200" baseline="0" dirty="0" smtClean="0">
                          <a:solidFill>
                            <a:schemeClr val="dk1"/>
                          </a:solidFill>
                          <a:effectLst/>
                          <a:latin typeface="+mn-lt"/>
                          <a:ea typeface="+mn-ea"/>
                          <a:cs typeface="+mn-cs"/>
                        </a:rPr>
                        <a:t> значением : </a:t>
                      </a:r>
                    </a:p>
                    <a:p>
                      <a:r>
                        <a:rPr lang="ru-RU" sz="1800" b="0" i="0" kern="1200" dirty="0" smtClean="0">
                          <a:solidFill>
                            <a:schemeClr val="dk1"/>
                          </a:solidFill>
                          <a:effectLst/>
                          <a:latin typeface="+mn-lt"/>
                          <a:ea typeface="+mn-ea"/>
                          <a:cs typeface="+mn-cs"/>
                        </a:rPr>
                        <a:t>На него все обращают внимание, потому что он высок, красив, умен.</a:t>
                      </a:r>
                    </a:p>
                  </a:txBody>
                  <a:tcPr/>
                </a:tc>
                <a:tc>
                  <a:txBody>
                    <a:bodyPr/>
                    <a:lstStyle/>
                    <a:p>
                      <a:endParaRPr lang="ru-RU"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9414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2</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3145287" y="444913"/>
            <a:ext cx="161924" cy="51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endParaRPr lang="ru-RU" altLang="ru-RU" sz="2800" dirty="0">
              <a:solidFill>
                <a:schemeClr val="bg1"/>
              </a:solidFill>
              <a:latin typeface="Century Gothic" pitchFamily="34" charset="0"/>
            </a:endParaRPr>
          </a:p>
        </p:txBody>
      </p:sp>
      <p:sp>
        <p:nvSpPr>
          <p:cNvPr id="2" name="Прямоугольник 1"/>
          <p:cNvSpPr/>
          <p:nvPr/>
        </p:nvSpPr>
        <p:spPr>
          <a:xfrm>
            <a:off x="624700" y="1916832"/>
            <a:ext cx="7566348"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Прямоугольник 2"/>
          <p:cNvSpPr/>
          <p:nvPr/>
        </p:nvSpPr>
        <p:spPr>
          <a:xfrm>
            <a:off x="457472" y="1412776"/>
            <a:ext cx="8435008" cy="5262979"/>
          </a:xfrm>
          <a:prstGeom prst="rect">
            <a:avLst/>
          </a:prstGeom>
        </p:spPr>
        <p:txBody>
          <a:bodyPr wrap="square">
            <a:spAutoFit/>
          </a:bodyPr>
          <a:lstStyle/>
          <a:p>
            <a:r>
              <a:rPr lang="kk-KZ" sz="2400" b="1" i="1" dirty="0" smtClean="0">
                <a:latin typeface="Times New Roman" panose="02020603050405020304" pitchFamily="18" charset="0"/>
                <a:cs typeface="Times New Roman" panose="02020603050405020304" pitchFamily="18" charset="0"/>
              </a:rPr>
              <a:t>В</a:t>
            </a:r>
            <a:r>
              <a:rPr lang="ru-RU" sz="2400" b="1" i="1" dirty="0" smtClean="0">
                <a:latin typeface="Times New Roman" panose="02020603050405020304" pitchFamily="18" charset="0"/>
                <a:cs typeface="Times New Roman" panose="02020603050405020304" pitchFamily="18" charset="0"/>
              </a:rPr>
              <a:t>ы узнаете:</a:t>
            </a:r>
            <a:endParaRPr lang="ru-RU" sz="2400" b="1" i="1" dirty="0">
              <a:latin typeface="Times New Roman" panose="02020603050405020304" pitchFamily="18" charset="0"/>
              <a:cs typeface="Times New Roman" panose="02020603050405020304" pitchFamily="18" charset="0"/>
            </a:endParaRPr>
          </a:p>
          <a:p>
            <a:pPr marL="342900" indent="-342900">
              <a:buFontTx/>
              <a:buChar char="-"/>
            </a:pPr>
            <a:r>
              <a:rPr lang="kk-KZ" sz="2400" dirty="0">
                <a:latin typeface="Times New Roman" panose="02020603050405020304" pitchFamily="18" charset="0"/>
                <a:cs typeface="Times New Roman" panose="02020603050405020304" pitchFamily="18" charset="0"/>
              </a:rPr>
              <a:t>ч</a:t>
            </a:r>
            <a:r>
              <a:rPr lang="kk-KZ" sz="2400" dirty="0" smtClean="0">
                <a:latin typeface="Times New Roman" panose="02020603050405020304" pitchFamily="18" charset="0"/>
                <a:cs typeface="Times New Roman" panose="02020603050405020304" pitchFamily="18" charset="0"/>
              </a:rPr>
              <a:t>то подчинительные союзы связывают простые предложения в сложноподчиненное.</a:t>
            </a:r>
            <a:endParaRPr lang="ru-RU" sz="2400" dirty="0" smtClean="0">
              <a:latin typeface="Times New Roman" panose="02020603050405020304" pitchFamily="18" charset="0"/>
              <a:cs typeface="Times New Roman" panose="02020603050405020304" pitchFamily="18" charset="0"/>
            </a:endParaRPr>
          </a:p>
          <a:p>
            <a:endParaRPr lang="ru-RU" sz="2400" dirty="0" smtClean="0">
              <a:latin typeface="Times New Roman" panose="02020603050405020304" pitchFamily="18" charset="0"/>
              <a:cs typeface="Times New Roman" panose="02020603050405020304" pitchFamily="18" charset="0"/>
            </a:endParaRPr>
          </a:p>
          <a:p>
            <a:r>
              <a:rPr lang="ru-RU" sz="2400" b="1" dirty="0">
                <a:latin typeface="Times New Roman" panose="02020603050405020304" pitchFamily="18" charset="0"/>
                <a:cs typeface="Times New Roman" panose="02020603050405020304" pitchFamily="18" charset="0"/>
              </a:rPr>
              <a:t> </a:t>
            </a:r>
            <a:r>
              <a:rPr lang="ru-RU" sz="2400" b="1" i="1" dirty="0" smtClean="0">
                <a:latin typeface="Times New Roman" panose="02020603050405020304" pitchFamily="18" charset="0"/>
                <a:cs typeface="Times New Roman" panose="02020603050405020304" pitchFamily="18" charset="0"/>
              </a:rPr>
              <a:t>Вы сможете:</a:t>
            </a:r>
          </a:p>
          <a:p>
            <a:pPr marL="342900" indent="-342900">
              <a:buFontTx/>
              <a:buChar char="-"/>
            </a:pPr>
            <a:r>
              <a:rPr lang="ru-RU" sz="2400" dirty="0">
                <a:latin typeface="Times New Roman" panose="02020603050405020304" pitchFamily="18" charset="0"/>
                <a:cs typeface="Times New Roman" panose="02020603050405020304" pitchFamily="18" charset="0"/>
              </a:rPr>
              <a:t>понимать основную информацию, определяя тему, </a:t>
            </a:r>
            <a:r>
              <a:rPr lang="ru-RU" sz="2400" dirty="0" smtClean="0">
                <a:latin typeface="Times New Roman" panose="02020603050405020304" pitchFamily="18" charset="0"/>
                <a:cs typeface="Times New Roman" panose="02020603050405020304" pitchFamily="18" charset="0"/>
              </a:rPr>
              <a:t>цель текста</a:t>
            </a:r>
            <a:r>
              <a:rPr lang="ru-RU" sz="2400" dirty="0">
                <a:latin typeface="Times New Roman" panose="02020603050405020304" pitchFamily="18" charset="0"/>
                <a:cs typeface="Times New Roman" panose="02020603050405020304" pitchFamily="18" charset="0"/>
              </a:rPr>
              <a:t>;</a:t>
            </a:r>
          </a:p>
          <a:p>
            <a:pPr marL="342900" indent="-342900">
              <a:buFontTx/>
              <a:buChar char="-"/>
            </a:pPr>
            <a:r>
              <a:rPr lang="ru-RU" sz="2400" dirty="0">
                <a:latin typeface="Times New Roman" panose="02020603050405020304" pitchFamily="18" charset="0"/>
                <a:cs typeface="Times New Roman" panose="02020603050405020304" pitchFamily="18" charset="0"/>
              </a:rPr>
              <a:t>создавать тексты художественного </a:t>
            </a:r>
            <a:r>
              <a:rPr lang="ru-RU" sz="2400" dirty="0" smtClean="0">
                <a:latin typeface="Times New Roman" panose="02020603050405020304" pitchFamily="18" charset="0"/>
                <a:cs typeface="Times New Roman" panose="02020603050405020304" pitchFamily="18" charset="0"/>
              </a:rPr>
              <a:t>стиля</a:t>
            </a:r>
            <a:r>
              <a:rPr lang="kk-KZ" sz="2400" dirty="0">
                <a:latin typeface="Times New Roman" panose="02020603050405020304" pitchFamily="18" charset="0"/>
                <a:cs typeface="Times New Roman" panose="02020603050405020304" pitchFamily="18" charset="0"/>
              </a:rPr>
              <a:t>;</a:t>
            </a:r>
            <a:endParaRPr lang="kk-KZ" sz="2400" b="1" i="1" dirty="0">
              <a:latin typeface="Times New Roman" panose="02020603050405020304" pitchFamily="18" charset="0"/>
              <a:cs typeface="Times New Roman" panose="02020603050405020304" pitchFamily="18" charset="0"/>
            </a:endParaRPr>
          </a:p>
          <a:p>
            <a:pPr marL="342900" indent="-342900">
              <a:buFontTx/>
              <a:buChar char="-"/>
            </a:pPr>
            <a:r>
              <a:rPr lang="kk-KZ" sz="2400" dirty="0" smtClean="0">
                <a:latin typeface="Times New Roman" panose="02020603050405020304" pitchFamily="18" charset="0"/>
                <a:cs typeface="Times New Roman" panose="02020603050405020304" pitchFamily="18" charset="0"/>
              </a:rPr>
              <a:t>различать разряды подчинительных  союзов;</a:t>
            </a:r>
          </a:p>
          <a:p>
            <a:pPr marL="342900" indent="-342900">
              <a:buFontTx/>
              <a:buChar char="-"/>
            </a:pPr>
            <a:r>
              <a:rPr lang="kk-KZ" sz="2400" dirty="0">
                <a:latin typeface="Times New Roman" panose="02020603050405020304" pitchFamily="18" charset="0"/>
                <a:cs typeface="Times New Roman" panose="02020603050405020304" pitchFamily="18" charset="0"/>
              </a:rPr>
              <a:t>п</a:t>
            </a:r>
            <a:r>
              <a:rPr lang="kk-KZ" sz="2400" dirty="0" smtClean="0">
                <a:latin typeface="Times New Roman" panose="02020603050405020304" pitchFamily="18" charset="0"/>
                <a:cs typeface="Times New Roman" panose="02020603050405020304" pitchFamily="18" charset="0"/>
              </a:rPr>
              <a:t>роизводить  морфологический разбор  союзов.</a:t>
            </a:r>
            <a:endParaRPr lang="ru-RU" sz="2400" dirty="0">
              <a:latin typeface="Times New Roman" panose="02020603050405020304" pitchFamily="18" charset="0"/>
              <a:cs typeface="Times New Roman" panose="02020603050405020304" pitchFamily="18" charset="0"/>
            </a:endParaRPr>
          </a:p>
          <a:p>
            <a:pPr marL="342900" indent="-342900">
              <a:buFontTx/>
              <a:buChar char="-"/>
            </a:pPr>
            <a:endParaRPr lang="ru-RU" sz="2400" dirty="0" smtClean="0">
              <a:latin typeface="Times New Roman" panose="02020603050405020304" pitchFamily="18" charset="0"/>
              <a:cs typeface="Times New Roman" panose="02020603050405020304" pitchFamily="18" charset="0"/>
            </a:endParaRPr>
          </a:p>
          <a:p>
            <a:pPr marL="342900" indent="-342900">
              <a:buFontTx/>
              <a:buChar char="-"/>
            </a:pPr>
            <a:endParaRPr lang="ru-RU" sz="2400" dirty="0" smtClean="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pPr marL="342900" indent="-342900">
              <a:buFontTx/>
              <a:buChar char="-"/>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8285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23462" y="74176"/>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500" b="1" dirty="0" smtClean="0">
                <a:latin typeface="Times New Roman" panose="02020603050405020304" pitchFamily="18" charset="0"/>
                <a:cs typeface="Times New Roman" panose="02020603050405020304" pitchFamily="18" charset="0"/>
              </a:rPr>
              <a:t>Правильно!</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1015663"/>
          </a:xfrm>
          <a:prstGeom prst="rect">
            <a:avLst/>
          </a:prstGeom>
        </p:spPr>
        <p:txBody>
          <a:bodyPr wrap="square">
            <a:spAutoFit/>
          </a:bodyPr>
          <a:lstStyle/>
          <a:p>
            <a:r>
              <a:rPr lang="ru-RU" dirty="0"/>
              <a:t/>
            </a:r>
            <a:br>
              <a:rPr lang="ru-RU" dirty="0"/>
            </a:br>
            <a:r>
              <a:rPr lang="ru-RU" dirty="0"/>
              <a:t/>
            </a:r>
            <a:br>
              <a:rPr lang="ru-RU" dirty="0"/>
            </a:br>
            <a:endParaRPr lang="ru-RU" sz="2400" dirty="0"/>
          </a:p>
        </p:txBody>
      </p:sp>
      <p:sp>
        <p:nvSpPr>
          <p:cNvPr id="3" name="Прямоугольник 2"/>
          <p:cNvSpPr/>
          <p:nvPr/>
        </p:nvSpPr>
        <p:spPr>
          <a:xfrm>
            <a:off x="813341" y="1151878"/>
            <a:ext cx="7848873" cy="954107"/>
          </a:xfrm>
          <a:prstGeom prst="rect">
            <a:avLst/>
          </a:prstGeom>
        </p:spPr>
        <p:txBody>
          <a:bodyPr wrap="square">
            <a:spAutoFit/>
          </a:bodyPr>
          <a:lstStyle/>
          <a:p>
            <a:endParaRPr lang="kk-KZ" b="1" dirty="0"/>
          </a:p>
          <a:p>
            <a:endParaRPr lang="ru-RU" dirty="0"/>
          </a:p>
          <a:p>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val="2349979630"/>
              </p:ext>
            </p:extLst>
          </p:nvPr>
        </p:nvGraphicFramePr>
        <p:xfrm>
          <a:off x="300004" y="1151878"/>
          <a:ext cx="8474761" cy="3862547"/>
        </p:xfrm>
        <a:graphic>
          <a:graphicData uri="http://schemas.openxmlformats.org/drawingml/2006/table">
            <a:tbl>
              <a:tblPr firstRow="1" bandRow="1">
                <a:tableStyleId>{5C22544A-7EE6-4342-B048-85BDC9FD1C3A}</a:tableStyleId>
              </a:tblPr>
              <a:tblGrid>
                <a:gridCol w="671596">
                  <a:extLst>
                    <a:ext uri="{9D8B030D-6E8A-4147-A177-3AD203B41FA5}">
                      <a16:colId xmlns:a16="http://schemas.microsoft.com/office/drawing/2014/main" val="20000"/>
                    </a:ext>
                  </a:extLst>
                </a:gridCol>
                <a:gridCol w="6121246">
                  <a:extLst>
                    <a:ext uri="{9D8B030D-6E8A-4147-A177-3AD203B41FA5}">
                      <a16:colId xmlns:a16="http://schemas.microsoft.com/office/drawing/2014/main" val="20001"/>
                    </a:ext>
                  </a:extLst>
                </a:gridCol>
                <a:gridCol w="1681919">
                  <a:extLst>
                    <a:ext uri="{9D8B030D-6E8A-4147-A177-3AD203B41FA5}">
                      <a16:colId xmlns:a16="http://schemas.microsoft.com/office/drawing/2014/main" val="20002"/>
                    </a:ext>
                  </a:extLst>
                </a:gridCol>
              </a:tblGrid>
              <a:tr h="583750">
                <a:tc>
                  <a:txBody>
                    <a:bodyPr/>
                    <a:lstStyle/>
                    <a:p>
                      <a:r>
                        <a:rPr lang="kk-KZ" dirty="0" smtClean="0"/>
                        <a:t>№</a:t>
                      </a:r>
                      <a:endParaRPr lang="ru-RU" dirty="0"/>
                    </a:p>
                  </a:txBody>
                  <a:tcPr/>
                </a:tc>
                <a:tc>
                  <a:txBody>
                    <a:bodyPr/>
                    <a:lstStyle/>
                    <a:p>
                      <a:r>
                        <a:rPr lang="kk-KZ" dirty="0" smtClean="0"/>
                        <a:t>Утверждения </a:t>
                      </a:r>
                      <a:endParaRPr lang="ru-RU" dirty="0"/>
                    </a:p>
                  </a:txBody>
                  <a:tcPr/>
                </a:tc>
                <a:tc>
                  <a:txBody>
                    <a:bodyPr/>
                    <a:lstStyle/>
                    <a:p>
                      <a:r>
                        <a:rPr lang="kk-KZ" dirty="0" smtClean="0"/>
                        <a:t>Верно / неверно</a:t>
                      </a:r>
                      <a:endParaRPr lang="ru-RU" dirty="0"/>
                    </a:p>
                  </a:txBody>
                  <a:tcPr/>
                </a:tc>
                <a:extLst>
                  <a:ext uri="{0D108BD9-81ED-4DB2-BD59-A6C34878D82A}">
                    <a16:rowId xmlns:a16="http://schemas.microsoft.com/office/drawing/2014/main" val="10000"/>
                  </a:ext>
                </a:extLst>
              </a:tr>
              <a:tr h="527765">
                <a:tc>
                  <a:txBody>
                    <a:bodyPr/>
                    <a:lstStyle/>
                    <a:p>
                      <a:r>
                        <a:rPr lang="kk-KZ" dirty="0" smtClean="0"/>
                        <a:t>1</a:t>
                      </a:r>
                      <a:endParaRPr lang="ru-RU" dirty="0"/>
                    </a:p>
                  </a:txBody>
                  <a:tcPr/>
                </a:tc>
                <a:tc>
                  <a:txBody>
                    <a:bodyPr/>
                    <a:lstStyle/>
                    <a:p>
                      <a:r>
                        <a:rPr lang="ru-RU" sz="1800" b="0" i="0" kern="1200" dirty="0" smtClean="0">
                          <a:solidFill>
                            <a:schemeClr val="dk1"/>
                          </a:solidFill>
                          <a:effectLst/>
                          <a:latin typeface="+mn-lt"/>
                          <a:ea typeface="+mn-ea"/>
                          <a:cs typeface="+mn-cs"/>
                        </a:rPr>
                        <a:t>Союзы бывают подчинительными и сочинительными.</a:t>
                      </a:r>
                    </a:p>
                  </a:txBody>
                  <a:tcPr/>
                </a:tc>
                <a:tc>
                  <a:txBody>
                    <a:bodyPr/>
                    <a:lstStyle/>
                    <a:p>
                      <a:r>
                        <a:rPr lang="kk-KZ" dirty="0" smtClean="0"/>
                        <a:t>верно</a:t>
                      </a:r>
                      <a:endParaRPr lang="ru-RU" dirty="0"/>
                    </a:p>
                  </a:txBody>
                  <a:tcPr/>
                </a:tc>
                <a:extLst>
                  <a:ext uri="{0D108BD9-81ED-4DB2-BD59-A6C34878D82A}">
                    <a16:rowId xmlns:a16="http://schemas.microsoft.com/office/drawing/2014/main" val="10001"/>
                  </a:ext>
                </a:extLst>
              </a:tr>
              <a:tr h="583750">
                <a:tc>
                  <a:txBody>
                    <a:bodyPr/>
                    <a:lstStyle/>
                    <a:p>
                      <a:r>
                        <a:rPr lang="kk-KZ" dirty="0" smtClean="0"/>
                        <a:t>2</a:t>
                      </a:r>
                      <a:endParaRPr lang="ru-RU" dirty="0"/>
                    </a:p>
                  </a:txBody>
                  <a:tcPr/>
                </a:tc>
                <a:tc>
                  <a:txBody>
                    <a:bodyPr/>
                    <a:lstStyle/>
                    <a:p>
                      <a:r>
                        <a:rPr lang="ru-RU" sz="1800" b="0" i="0" kern="1200" dirty="0" smtClean="0">
                          <a:solidFill>
                            <a:schemeClr val="dk1"/>
                          </a:solidFill>
                          <a:effectLst/>
                          <a:latin typeface="+mn-lt"/>
                          <a:ea typeface="+mn-ea"/>
                          <a:cs typeface="+mn-cs"/>
                        </a:rPr>
                        <a:t>Части сложного предложения связываются только подчинительными союзами</a:t>
                      </a:r>
                      <a:endParaRPr lang="ru-RU" dirty="0" smtClean="0"/>
                    </a:p>
                  </a:txBody>
                  <a:tcPr/>
                </a:tc>
                <a:tc>
                  <a:txBody>
                    <a:bodyPr/>
                    <a:lstStyle/>
                    <a:p>
                      <a:r>
                        <a:rPr lang="kk-KZ" dirty="0" smtClean="0"/>
                        <a:t>неверно</a:t>
                      </a:r>
                      <a:endParaRPr lang="ru-RU" dirty="0"/>
                    </a:p>
                  </a:txBody>
                  <a:tcPr/>
                </a:tc>
                <a:extLst>
                  <a:ext uri="{0D108BD9-81ED-4DB2-BD59-A6C34878D82A}">
                    <a16:rowId xmlns:a16="http://schemas.microsoft.com/office/drawing/2014/main" val="10002"/>
                  </a:ext>
                </a:extLst>
              </a:tr>
              <a:tr h="406205">
                <a:tc>
                  <a:txBody>
                    <a:bodyPr/>
                    <a:lstStyle/>
                    <a:p>
                      <a:r>
                        <a:rPr lang="kk-KZ"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Союзы бывают простые и составные.</a:t>
                      </a:r>
                    </a:p>
                  </a:txBody>
                  <a:tcPr/>
                </a:tc>
                <a:tc>
                  <a:txBody>
                    <a:bodyPr/>
                    <a:lstStyle/>
                    <a:p>
                      <a:r>
                        <a:rPr lang="kk-KZ" dirty="0" smtClean="0"/>
                        <a:t>верно</a:t>
                      </a:r>
                      <a:endParaRPr lang="ru-RU" dirty="0"/>
                    </a:p>
                  </a:txBody>
                  <a:tcPr/>
                </a:tc>
                <a:extLst>
                  <a:ext uri="{0D108BD9-81ED-4DB2-BD59-A6C34878D82A}">
                    <a16:rowId xmlns:a16="http://schemas.microsoft.com/office/drawing/2014/main" val="10003"/>
                  </a:ext>
                </a:extLst>
              </a:tr>
              <a:tr h="459697">
                <a:tc>
                  <a:txBody>
                    <a:bodyPr/>
                    <a:lstStyle/>
                    <a:p>
                      <a:r>
                        <a:rPr lang="kk-KZ" dirty="0" smtClean="0"/>
                        <a:t>4</a:t>
                      </a:r>
                      <a:endParaRPr lang="ru-RU" dirty="0"/>
                    </a:p>
                  </a:txBody>
                  <a:tcPr/>
                </a:tc>
                <a:tc>
                  <a:txBody>
                    <a:bodyPr/>
                    <a:lstStyle/>
                    <a:p>
                      <a:r>
                        <a:rPr lang="ru-RU" dirty="0" smtClean="0"/>
                        <a:t>Союз является членом предложения.</a:t>
                      </a:r>
                    </a:p>
                  </a:txBody>
                  <a:tcPr/>
                </a:tc>
                <a:tc>
                  <a:txBody>
                    <a:bodyPr/>
                    <a:lstStyle/>
                    <a:p>
                      <a:r>
                        <a:rPr lang="kk-KZ" dirty="0" smtClean="0"/>
                        <a:t>неверно</a:t>
                      </a:r>
                      <a:endParaRPr lang="ru-RU" dirty="0"/>
                    </a:p>
                  </a:txBody>
                  <a:tcPr/>
                </a:tc>
                <a:extLst>
                  <a:ext uri="{0D108BD9-81ED-4DB2-BD59-A6C34878D82A}">
                    <a16:rowId xmlns:a16="http://schemas.microsoft.com/office/drawing/2014/main" val="10004"/>
                  </a:ext>
                </a:extLst>
              </a:tr>
              <a:tr h="1084107">
                <a:tc>
                  <a:txBody>
                    <a:bodyPr/>
                    <a:lstStyle/>
                    <a:p>
                      <a:r>
                        <a:rPr lang="kk-KZ" dirty="0" smtClean="0"/>
                        <a:t>5</a:t>
                      </a:r>
                      <a:endParaRPr lang="ru-RU" dirty="0"/>
                    </a:p>
                  </a:txBody>
                  <a:tcPr/>
                </a:tc>
                <a:tc>
                  <a:txBody>
                    <a:bodyPr/>
                    <a:lstStyle/>
                    <a:p>
                      <a:r>
                        <a:rPr lang="ru-RU" sz="1800" b="0" i="0" kern="1200" dirty="0" smtClean="0">
                          <a:solidFill>
                            <a:schemeClr val="dk1"/>
                          </a:solidFill>
                          <a:effectLst/>
                          <a:latin typeface="+mn-lt"/>
                          <a:ea typeface="+mn-ea"/>
                          <a:cs typeface="+mn-cs"/>
                        </a:rPr>
                        <a:t>В этом предложении подчинительный союз с причинным  </a:t>
                      </a:r>
                      <a:r>
                        <a:rPr lang="ru-RU" sz="1800" b="0" i="0" kern="1200" baseline="0" dirty="0" smtClean="0">
                          <a:solidFill>
                            <a:schemeClr val="dk1"/>
                          </a:solidFill>
                          <a:effectLst/>
                          <a:latin typeface="+mn-lt"/>
                          <a:ea typeface="+mn-ea"/>
                          <a:cs typeface="+mn-cs"/>
                        </a:rPr>
                        <a:t> значением : </a:t>
                      </a:r>
                    </a:p>
                    <a:p>
                      <a:r>
                        <a:rPr lang="ru-RU" sz="1800" b="0" i="0" kern="1200" dirty="0" smtClean="0">
                          <a:solidFill>
                            <a:schemeClr val="dk1"/>
                          </a:solidFill>
                          <a:effectLst/>
                          <a:latin typeface="+mn-lt"/>
                          <a:ea typeface="+mn-ea"/>
                          <a:cs typeface="+mn-cs"/>
                        </a:rPr>
                        <a:t>На него все обращают внимание, потому что он высок, красив, умен.</a:t>
                      </a:r>
                    </a:p>
                  </a:txBody>
                  <a:tcPr/>
                </a:tc>
                <a:tc>
                  <a:txBody>
                    <a:bodyPr/>
                    <a:lstStyle/>
                    <a:p>
                      <a:r>
                        <a:rPr lang="kk-KZ" dirty="0" smtClean="0"/>
                        <a:t>верно</a:t>
                      </a:r>
                      <a:endParaRPr lang="ru-RU" dirty="0"/>
                    </a:p>
                  </a:txBody>
                  <a:tcPr/>
                </a:tc>
                <a:extLst>
                  <a:ext uri="{0D108BD9-81ED-4DB2-BD59-A6C34878D82A}">
                    <a16:rowId xmlns:a16="http://schemas.microsoft.com/office/drawing/2014/main" val="10005"/>
                  </a:ext>
                </a:extLst>
              </a:tr>
            </a:tbl>
          </a:graphicData>
        </a:graphic>
      </p:graphicFrame>
      <p:sp>
        <p:nvSpPr>
          <p:cNvPr id="5" name="Прямоугольник 4"/>
          <p:cNvSpPr/>
          <p:nvPr/>
        </p:nvSpPr>
        <p:spPr>
          <a:xfrm>
            <a:off x="755575" y="5373216"/>
            <a:ext cx="6102425" cy="923330"/>
          </a:xfrm>
          <a:prstGeom prst="rect">
            <a:avLst/>
          </a:prstGeom>
        </p:spPr>
        <p:txBody>
          <a:bodyPr wrap="square">
            <a:spAutoFit/>
          </a:bodyPr>
          <a:lstStyle/>
          <a:p>
            <a:r>
              <a:rPr lang="kk-KZ" b="1" dirty="0">
                <a:latin typeface="Times New Roman" panose="02020603050405020304" pitchFamily="18" charset="0"/>
                <a:cs typeface="Times New Roman" panose="02020603050405020304" pitchFamily="18" charset="0"/>
              </a:rPr>
              <a:t>Дескрипторы:</a:t>
            </a:r>
          </a:p>
          <a:p>
            <a:pPr marL="342900" indent="-342900">
              <a:buFontTx/>
              <a:buChar char="-"/>
            </a:pPr>
            <a:r>
              <a:rPr lang="kk-KZ" dirty="0">
                <a:latin typeface="Times New Roman" panose="02020603050405020304" pitchFamily="18" charset="0"/>
                <a:cs typeface="Times New Roman" panose="02020603050405020304" pitchFamily="18" charset="0"/>
              </a:rPr>
              <a:t>находит верные утверждения</a:t>
            </a:r>
          </a:p>
          <a:p>
            <a:pPr marL="342900" indent="-342900">
              <a:buFontTx/>
              <a:buChar char="-"/>
            </a:pPr>
            <a:r>
              <a:rPr lang="kk-KZ" dirty="0">
                <a:latin typeface="Times New Roman" panose="02020603050405020304" pitchFamily="18" charset="0"/>
                <a:cs typeface="Times New Roman" panose="02020603050405020304" pitchFamily="18" charset="0"/>
              </a:rPr>
              <a:t>находит неверные утверждения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67530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21</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a:extLst>
              <a:ext uri="{FF2B5EF4-FFF2-40B4-BE49-F238E27FC236}">
                <a16:creationId xmlns:a16="http://schemas.microsoft.com/office/drawing/2014/main" id="{62F37149-959E-4298-9275-2EFC7AFB070C}"/>
              </a:ext>
            </a:extLst>
          </p:cNvPr>
          <p:cNvSpPr/>
          <p:nvPr/>
        </p:nvSpPr>
        <p:spPr>
          <a:xfrm>
            <a:off x="179512" y="347003"/>
            <a:ext cx="7871208" cy="653049"/>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smtClean="0">
                <a:latin typeface="Times New Roman" panose="02020603050405020304" pitchFamily="18" charset="0"/>
                <a:cs typeface="Times New Roman" panose="02020603050405020304" pitchFamily="18" charset="0"/>
              </a:rPr>
              <a:t>Рефлексия</a:t>
            </a:r>
            <a:endParaRPr lang="ru-RU" sz="2500" b="1" dirty="0">
              <a:latin typeface="Times New Roman" panose="02020603050405020304" pitchFamily="18" charset="0"/>
              <a:cs typeface="Times New Roman" panose="02020603050405020304" pitchFamily="18" charset="0"/>
            </a:endParaRPr>
          </a:p>
        </p:txBody>
      </p:sp>
      <p:pic>
        <p:nvPicPr>
          <p:cNvPr id="3074" name="Picture 2" descr="http://900igr.net/up/datas/260313/03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5431" y="1412776"/>
            <a:ext cx="6482913" cy="4394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633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22</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107504" y="262779"/>
            <a:ext cx="7848871" cy="53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endParaRPr lang="ru-RU" altLang="ru-RU" sz="2800" b="1" dirty="0">
              <a:solidFill>
                <a:schemeClr val="bg1"/>
              </a:solidFill>
              <a:latin typeface="Times New Roman" pitchFamily="18" charset="0"/>
              <a:cs typeface="Times New Roman" pitchFamily="18" charset="0"/>
            </a:endParaRPr>
          </a:p>
        </p:txBody>
      </p:sp>
      <p:sp>
        <p:nvSpPr>
          <p:cNvPr id="13" name="Полилиния 12"/>
          <p:cNvSpPr/>
          <p:nvPr/>
        </p:nvSpPr>
        <p:spPr>
          <a:xfrm>
            <a:off x="3212433" y="1850368"/>
            <a:ext cx="3213100" cy="457200"/>
          </a:xfrm>
          <a:custGeom>
            <a:avLst/>
            <a:gdLst>
              <a:gd name="connsiteX0" fmla="*/ 0 w 3213100"/>
              <a:gd name="connsiteY0" fmla="*/ 457200 h 457200"/>
              <a:gd name="connsiteX1" fmla="*/ 63500 w 3213100"/>
              <a:gd name="connsiteY1" fmla="*/ 431800 h 457200"/>
              <a:gd name="connsiteX2" fmla="*/ 101600 w 3213100"/>
              <a:gd name="connsiteY2" fmla="*/ 406400 h 457200"/>
              <a:gd name="connsiteX3" fmla="*/ 228600 w 3213100"/>
              <a:gd name="connsiteY3" fmla="*/ 368300 h 457200"/>
              <a:gd name="connsiteX4" fmla="*/ 279400 w 3213100"/>
              <a:gd name="connsiteY4" fmla="*/ 342900 h 457200"/>
              <a:gd name="connsiteX5" fmla="*/ 393700 w 3213100"/>
              <a:gd name="connsiteY5" fmla="*/ 292100 h 457200"/>
              <a:gd name="connsiteX6" fmla="*/ 419100 w 3213100"/>
              <a:gd name="connsiteY6" fmla="*/ 254000 h 457200"/>
              <a:gd name="connsiteX7" fmla="*/ 457200 w 3213100"/>
              <a:gd name="connsiteY7" fmla="*/ 241300 h 457200"/>
              <a:gd name="connsiteX8" fmla="*/ 495300 w 3213100"/>
              <a:gd name="connsiteY8" fmla="*/ 215900 h 457200"/>
              <a:gd name="connsiteX9" fmla="*/ 533400 w 3213100"/>
              <a:gd name="connsiteY9" fmla="*/ 177800 h 457200"/>
              <a:gd name="connsiteX10" fmla="*/ 571500 w 3213100"/>
              <a:gd name="connsiteY10" fmla="*/ 165100 h 457200"/>
              <a:gd name="connsiteX11" fmla="*/ 609600 w 3213100"/>
              <a:gd name="connsiteY11" fmla="*/ 139700 h 457200"/>
              <a:gd name="connsiteX12" fmla="*/ 685800 w 3213100"/>
              <a:gd name="connsiteY12" fmla="*/ 114300 h 457200"/>
              <a:gd name="connsiteX13" fmla="*/ 787400 w 3213100"/>
              <a:gd name="connsiteY13" fmla="*/ 76200 h 457200"/>
              <a:gd name="connsiteX14" fmla="*/ 901700 w 3213100"/>
              <a:gd name="connsiteY14" fmla="*/ 50800 h 457200"/>
              <a:gd name="connsiteX15" fmla="*/ 977900 w 3213100"/>
              <a:gd name="connsiteY15" fmla="*/ 25400 h 457200"/>
              <a:gd name="connsiteX16" fmla="*/ 1206500 w 3213100"/>
              <a:gd name="connsiteY16" fmla="*/ 0 h 457200"/>
              <a:gd name="connsiteX17" fmla="*/ 2057400 w 3213100"/>
              <a:gd name="connsiteY17" fmla="*/ 25400 h 457200"/>
              <a:gd name="connsiteX18" fmla="*/ 2133600 w 3213100"/>
              <a:gd name="connsiteY18" fmla="*/ 38100 h 457200"/>
              <a:gd name="connsiteX19" fmla="*/ 2260600 w 3213100"/>
              <a:gd name="connsiteY19" fmla="*/ 50800 h 457200"/>
              <a:gd name="connsiteX20" fmla="*/ 2463800 w 3213100"/>
              <a:gd name="connsiteY20" fmla="*/ 76200 h 457200"/>
              <a:gd name="connsiteX21" fmla="*/ 2578100 w 3213100"/>
              <a:gd name="connsiteY21" fmla="*/ 114300 h 457200"/>
              <a:gd name="connsiteX22" fmla="*/ 2616200 w 3213100"/>
              <a:gd name="connsiteY22" fmla="*/ 127000 h 457200"/>
              <a:gd name="connsiteX23" fmla="*/ 2654300 w 3213100"/>
              <a:gd name="connsiteY23" fmla="*/ 139700 h 457200"/>
              <a:gd name="connsiteX24" fmla="*/ 2705100 w 3213100"/>
              <a:gd name="connsiteY24" fmla="*/ 152400 h 457200"/>
              <a:gd name="connsiteX25" fmla="*/ 2743200 w 3213100"/>
              <a:gd name="connsiteY25" fmla="*/ 165100 h 457200"/>
              <a:gd name="connsiteX26" fmla="*/ 2794000 w 3213100"/>
              <a:gd name="connsiteY26" fmla="*/ 177800 h 457200"/>
              <a:gd name="connsiteX27" fmla="*/ 2857500 w 3213100"/>
              <a:gd name="connsiteY27" fmla="*/ 190500 h 457200"/>
              <a:gd name="connsiteX28" fmla="*/ 2933700 w 3213100"/>
              <a:gd name="connsiteY28" fmla="*/ 215900 h 457200"/>
              <a:gd name="connsiteX29" fmla="*/ 2971800 w 3213100"/>
              <a:gd name="connsiteY29" fmla="*/ 228600 h 457200"/>
              <a:gd name="connsiteX30" fmla="*/ 3009900 w 3213100"/>
              <a:gd name="connsiteY30" fmla="*/ 254000 h 457200"/>
              <a:gd name="connsiteX31" fmla="*/ 3048000 w 3213100"/>
              <a:gd name="connsiteY31" fmla="*/ 266700 h 457200"/>
              <a:gd name="connsiteX32" fmla="*/ 3124200 w 3213100"/>
              <a:gd name="connsiteY32" fmla="*/ 317500 h 457200"/>
              <a:gd name="connsiteX33" fmla="*/ 3162300 w 3213100"/>
              <a:gd name="connsiteY33" fmla="*/ 342900 h 457200"/>
              <a:gd name="connsiteX34" fmla="*/ 3213100 w 3213100"/>
              <a:gd name="connsiteY34" fmla="*/ 3937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213100" h="457200">
                <a:moveTo>
                  <a:pt x="0" y="457200"/>
                </a:moveTo>
                <a:cubicBezTo>
                  <a:pt x="21167" y="448733"/>
                  <a:pt x="43110" y="441995"/>
                  <a:pt x="63500" y="431800"/>
                </a:cubicBezTo>
                <a:cubicBezTo>
                  <a:pt x="77152" y="424974"/>
                  <a:pt x="87652" y="412599"/>
                  <a:pt x="101600" y="406400"/>
                </a:cubicBezTo>
                <a:cubicBezTo>
                  <a:pt x="257925" y="336922"/>
                  <a:pt x="110385" y="412630"/>
                  <a:pt x="228600" y="368300"/>
                </a:cubicBezTo>
                <a:cubicBezTo>
                  <a:pt x="246327" y="361653"/>
                  <a:pt x="261822" y="349931"/>
                  <a:pt x="279400" y="342900"/>
                </a:cubicBezTo>
                <a:cubicBezTo>
                  <a:pt x="392750" y="297560"/>
                  <a:pt x="320399" y="340967"/>
                  <a:pt x="393700" y="292100"/>
                </a:cubicBezTo>
                <a:cubicBezTo>
                  <a:pt x="402167" y="279400"/>
                  <a:pt x="407181" y="263535"/>
                  <a:pt x="419100" y="254000"/>
                </a:cubicBezTo>
                <a:cubicBezTo>
                  <a:pt x="429553" y="245637"/>
                  <a:pt x="445226" y="247287"/>
                  <a:pt x="457200" y="241300"/>
                </a:cubicBezTo>
                <a:cubicBezTo>
                  <a:pt x="470852" y="234474"/>
                  <a:pt x="483574" y="225671"/>
                  <a:pt x="495300" y="215900"/>
                </a:cubicBezTo>
                <a:cubicBezTo>
                  <a:pt x="509098" y="204402"/>
                  <a:pt x="518456" y="187763"/>
                  <a:pt x="533400" y="177800"/>
                </a:cubicBezTo>
                <a:cubicBezTo>
                  <a:pt x="544539" y="170374"/>
                  <a:pt x="559526" y="171087"/>
                  <a:pt x="571500" y="165100"/>
                </a:cubicBezTo>
                <a:cubicBezTo>
                  <a:pt x="585152" y="158274"/>
                  <a:pt x="595652" y="145899"/>
                  <a:pt x="609600" y="139700"/>
                </a:cubicBezTo>
                <a:cubicBezTo>
                  <a:pt x="634066" y="128826"/>
                  <a:pt x="660941" y="124244"/>
                  <a:pt x="685800" y="114300"/>
                </a:cubicBezTo>
                <a:cubicBezTo>
                  <a:pt x="705223" y="106531"/>
                  <a:pt x="760855" y="82836"/>
                  <a:pt x="787400" y="76200"/>
                </a:cubicBezTo>
                <a:cubicBezTo>
                  <a:pt x="859909" y="58073"/>
                  <a:pt x="836514" y="70356"/>
                  <a:pt x="901700" y="50800"/>
                </a:cubicBezTo>
                <a:cubicBezTo>
                  <a:pt x="927345" y="43107"/>
                  <a:pt x="951259" y="28064"/>
                  <a:pt x="977900" y="25400"/>
                </a:cubicBezTo>
                <a:cubicBezTo>
                  <a:pt x="1138861" y="9304"/>
                  <a:pt x="1062684" y="17977"/>
                  <a:pt x="1206500" y="0"/>
                </a:cubicBezTo>
                <a:cubicBezTo>
                  <a:pt x="1373894" y="3562"/>
                  <a:pt x="1823694" y="7423"/>
                  <a:pt x="2057400" y="25400"/>
                </a:cubicBezTo>
                <a:cubicBezTo>
                  <a:pt x="2083075" y="27375"/>
                  <a:pt x="2108048" y="34906"/>
                  <a:pt x="2133600" y="38100"/>
                </a:cubicBezTo>
                <a:cubicBezTo>
                  <a:pt x="2175816" y="43377"/>
                  <a:pt x="2218429" y="45177"/>
                  <a:pt x="2260600" y="50800"/>
                </a:cubicBezTo>
                <a:cubicBezTo>
                  <a:pt x="2541787" y="88292"/>
                  <a:pt x="1930375" y="27707"/>
                  <a:pt x="2463800" y="76200"/>
                </a:cubicBezTo>
                <a:lnTo>
                  <a:pt x="2578100" y="114300"/>
                </a:lnTo>
                <a:lnTo>
                  <a:pt x="2616200" y="127000"/>
                </a:lnTo>
                <a:cubicBezTo>
                  <a:pt x="2628900" y="131233"/>
                  <a:pt x="2641313" y="136453"/>
                  <a:pt x="2654300" y="139700"/>
                </a:cubicBezTo>
                <a:cubicBezTo>
                  <a:pt x="2671233" y="143933"/>
                  <a:pt x="2688317" y="147605"/>
                  <a:pt x="2705100" y="152400"/>
                </a:cubicBezTo>
                <a:cubicBezTo>
                  <a:pt x="2717972" y="156078"/>
                  <a:pt x="2730328" y="161422"/>
                  <a:pt x="2743200" y="165100"/>
                </a:cubicBezTo>
                <a:cubicBezTo>
                  <a:pt x="2759983" y="169895"/>
                  <a:pt x="2776961" y="174014"/>
                  <a:pt x="2794000" y="177800"/>
                </a:cubicBezTo>
                <a:cubicBezTo>
                  <a:pt x="2815072" y="182483"/>
                  <a:pt x="2836675" y="184820"/>
                  <a:pt x="2857500" y="190500"/>
                </a:cubicBezTo>
                <a:cubicBezTo>
                  <a:pt x="2883331" y="197545"/>
                  <a:pt x="2908300" y="207433"/>
                  <a:pt x="2933700" y="215900"/>
                </a:cubicBezTo>
                <a:cubicBezTo>
                  <a:pt x="2946400" y="220133"/>
                  <a:pt x="2960661" y="221174"/>
                  <a:pt x="2971800" y="228600"/>
                </a:cubicBezTo>
                <a:cubicBezTo>
                  <a:pt x="2984500" y="237067"/>
                  <a:pt x="2996248" y="247174"/>
                  <a:pt x="3009900" y="254000"/>
                </a:cubicBezTo>
                <a:cubicBezTo>
                  <a:pt x="3021874" y="259987"/>
                  <a:pt x="3036298" y="260199"/>
                  <a:pt x="3048000" y="266700"/>
                </a:cubicBezTo>
                <a:cubicBezTo>
                  <a:pt x="3074685" y="281525"/>
                  <a:pt x="3098800" y="300567"/>
                  <a:pt x="3124200" y="317500"/>
                </a:cubicBezTo>
                <a:cubicBezTo>
                  <a:pt x="3136900" y="325967"/>
                  <a:pt x="3151507" y="332107"/>
                  <a:pt x="3162300" y="342900"/>
                </a:cubicBezTo>
                <a:lnTo>
                  <a:pt x="3213100" y="393700"/>
                </a:ln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a:extLst>
              <a:ext uri="{FF2B5EF4-FFF2-40B4-BE49-F238E27FC236}">
                <a16:creationId xmlns:a16="http://schemas.microsoft.com/office/drawing/2014/main" id="{F497B7A4-A15B-4600-A57E-582E36B8E39B}"/>
              </a:ext>
            </a:extLst>
          </p:cNvPr>
          <p:cNvSpPr/>
          <p:nvPr/>
        </p:nvSpPr>
        <p:spPr>
          <a:xfrm>
            <a:off x="971600" y="980729"/>
            <a:ext cx="7803164" cy="3785652"/>
          </a:xfrm>
          <a:prstGeom prst="rect">
            <a:avLst/>
          </a:prstGeom>
        </p:spPr>
        <p:txBody>
          <a:bodyPr wrap="square">
            <a:spAutoFit/>
          </a:bodyPr>
          <a:lstStyle/>
          <a:p>
            <a:r>
              <a:rPr lang="kk-KZ" sz="2400" b="1" i="1" dirty="0">
                <a:latin typeface="Times New Roman" panose="02020603050405020304" pitchFamily="18" charset="0"/>
                <a:cs typeface="Times New Roman" panose="02020603050405020304" pitchFamily="18" charset="0"/>
              </a:rPr>
              <a:t>В</a:t>
            </a:r>
            <a:r>
              <a:rPr lang="ru-RU" sz="2400" b="1" i="1" dirty="0">
                <a:latin typeface="Times New Roman" panose="02020603050405020304" pitchFamily="18" charset="0"/>
                <a:cs typeface="Times New Roman" panose="02020603050405020304" pitchFamily="18" charset="0"/>
              </a:rPr>
              <a:t>ы </a:t>
            </a:r>
            <a:r>
              <a:rPr lang="ru-RU" sz="2400" b="1" i="1" dirty="0" smtClean="0">
                <a:latin typeface="Times New Roman" panose="02020603050405020304" pitchFamily="18" charset="0"/>
                <a:cs typeface="Times New Roman" panose="02020603050405020304" pitchFamily="18" charset="0"/>
              </a:rPr>
              <a:t>узнали:</a:t>
            </a:r>
            <a:endParaRPr lang="ru-RU" sz="2400" b="1" i="1" dirty="0">
              <a:latin typeface="Times New Roman" panose="02020603050405020304" pitchFamily="18" charset="0"/>
              <a:cs typeface="Times New Roman" panose="02020603050405020304" pitchFamily="18" charset="0"/>
            </a:endParaRPr>
          </a:p>
          <a:p>
            <a:pPr marL="342900" indent="-342900">
              <a:buFontTx/>
              <a:buChar char="-"/>
            </a:pPr>
            <a:r>
              <a:rPr lang="kk-KZ" sz="2400" dirty="0">
                <a:latin typeface="Times New Roman" panose="02020603050405020304" pitchFamily="18" charset="0"/>
                <a:cs typeface="Times New Roman" panose="02020603050405020304" pitchFamily="18" charset="0"/>
              </a:rPr>
              <a:t>что подчинительные союзы связывают простые предложения в сложноподчиненное.</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r>
              <a:rPr lang="ru-RU" sz="2400" b="1" dirty="0">
                <a:latin typeface="Times New Roman" panose="02020603050405020304" pitchFamily="18" charset="0"/>
                <a:cs typeface="Times New Roman" panose="02020603050405020304" pitchFamily="18" charset="0"/>
              </a:rPr>
              <a:t> </a:t>
            </a:r>
            <a:r>
              <a:rPr lang="ru-RU" sz="2400" b="1" i="1" dirty="0">
                <a:latin typeface="Times New Roman" panose="02020603050405020304" pitchFamily="18" charset="0"/>
                <a:cs typeface="Times New Roman" panose="02020603050405020304" pitchFamily="18" charset="0"/>
              </a:rPr>
              <a:t>Вы </a:t>
            </a:r>
            <a:r>
              <a:rPr lang="ru-RU" sz="2400" b="1" i="1" dirty="0" smtClean="0">
                <a:latin typeface="Times New Roman" panose="02020603050405020304" pitchFamily="18" charset="0"/>
                <a:cs typeface="Times New Roman" panose="02020603050405020304" pitchFamily="18" charset="0"/>
              </a:rPr>
              <a:t>смогли:</a:t>
            </a:r>
            <a:endParaRPr lang="ru-RU" sz="2400" b="1" i="1" dirty="0">
              <a:latin typeface="Times New Roman" panose="02020603050405020304" pitchFamily="18" charset="0"/>
              <a:cs typeface="Times New Roman" panose="02020603050405020304" pitchFamily="18" charset="0"/>
            </a:endParaRPr>
          </a:p>
          <a:p>
            <a:pPr marL="342900" indent="-342900">
              <a:buFontTx/>
              <a:buChar char="-"/>
            </a:pPr>
            <a:r>
              <a:rPr lang="ru-RU" sz="2400" dirty="0" smtClean="0">
                <a:latin typeface="Times New Roman" panose="02020603050405020304" pitchFamily="18" charset="0"/>
                <a:cs typeface="Times New Roman" panose="02020603050405020304" pitchFamily="18" charset="0"/>
              </a:rPr>
              <a:t>понять </a:t>
            </a:r>
            <a:r>
              <a:rPr lang="ru-RU" sz="2400" dirty="0">
                <a:latin typeface="Times New Roman" panose="02020603050405020304" pitchFamily="18" charset="0"/>
                <a:cs typeface="Times New Roman" panose="02020603050405020304" pitchFamily="18" charset="0"/>
              </a:rPr>
              <a:t>основную информацию, определяя тему, цель текста;</a:t>
            </a:r>
          </a:p>
          <a:p>
            <a:pPr marL="342900" indent="-342900">
              <a:buFontTx/>
              <a:buChar char="-"/>
            </a:pPr>
            <a:r>
              <a:rPr lang="ru-RU" sz="2400" dirty="0" smtClean="0">
                <a:latin typeface="Times New Roman" panose="02020603050405020304" pitchFamily="18" charset="0"/>
                <a:cs typeface="Times New Roman" panose="02020603050405020304" pitchFamily="18" charset="0"/>
              </a:rPr>
              <a:t>создать </a:t>
            </a:r>
            <a:r>
              <a:rPr lang="ru-RU" sz="2400" dirty="0">
                <a:latin typeface="Times New Roman" panose="02020603050405020304" pitchFamily="18" charset="0"/>
                <a:cs typeface="Times New Roman" panose="02020603050405020304" pitchFamily="18" charset="0"/>
              </a:rPr>
              <a:t>тексты художественного </a:t>
            </a:r>
            <a:r>
              <a:rPr lang="ru-RU" sz="2400" dirty="0" smtClean="0">
                <a:latin typeface="Times New Roman" panose="02020603050405020304" pitchFamily="18" charset="0"/>
                <a:cs typeface="Times New Roman" panose="02020603050405020304" pitchFamily="18" charset="0"/>
              </a:rPr>
              <a:t>стиля;</a:t>
            </a:r>
            <a:endParaRPr lang="kk-KZ" sz="2400" b="1" i="1" dirty="0">
              <a:latin typeface="Times New Roman" panose="02020603050405020304" pitchFamily="18" charset="0"/>
              <a:cs typeface="Times New Roman" panose="02020603050405020304" pitchFamily="18" charset="0"/>
            </a:endParaRPr>
          </a:p>
          <a:p>
            <a:pPr marL="342900" indent="-342900">
              <a:buFontTx/>
              <a:buChar char="-"/>
            </a:pPr>
            <a:r>
              <a:rPr lang="kk-KZ" sz="2400" dirty="0">
                <a:latin typeface="Times New Roman" panose="02020603050405020304" pitchFamily="18" charset="0"/>
                <a:cs typeface="Times New Roman" panose="02020603050405020304" pitchFamily="18" charset="0"/>
              </a:rPr>
              <a:t>различать разряды подчинительных  союзов;</a:t>
            </a:r>
          </a:p>
          <a:p>
            <a:pPr marL="342900" indent="-342900">
              <a:buFontTx/>
              <a:buChar char="-"/>
            </a:pPr>
            <a:r>
              <a:rPr lang="kk-KZ" sz="2400" dirty="0">
                <a:latin typeface="Times New Roman" panose="02020603050405020304" pitchFamily="18" charset="0"/>
                <a:cs typeface="Times New Roman" panose="02020603050405020304" pitchFamily="18" charset="0"/>
              </a:rPr>
              <a:t>производить  морфологический разбор  союзов.</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5200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23</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a:extLst>
              <a:ext uri="{FF2B5EF4-FFF2-40B4-BE49-F238E27FC236}">
                <a16:creationId xmlns:a16="http://schemas.microsoft.com/office/drawing/2014/main" id="{62F37149-959E-4298-9275-2EFC7AFB070C}"/>
              </a:ext>
            </a:extLst>
          </p:cNvPr>
          <p:cNvSpPr/>
          <p:nvPr/>
        </p:nvSpPr>
        <p:spPr>
          <a:xfrm>
            <a:off x="179512" y="347003"/>
            <a:ext cx="7871208" cy="653049"/>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a:latin typeface="Times New Roman" panose="02020603050405020304" pitchFamily="18" charset="0"/>
                <a:cs typeface="Times New Roman" panose="02020603050405020304" pitchFamily="18" charset="0"/>
              </a:rPr>
              <a:t>Рекомендуемое учебное </a:t>
            </a:r>
            <a:r>
              <a:rPr lang="ru-RU" sz="2500" b="1" dirty="0" smtClean="0">
                <a:latin typeface="Times New Roman" panose="02020603050405020304" pitchFamily="18" charset="0"/>
                <a:cs typeface="Times New Roman" panose="02020603050405020304" pitchFamily="18" charset="0"/>
              </a:rPr>
              <a:t>задание</a:t>
            </a:r>
            <a:endParaRPr lang="ru-RU" sz="2500" b="1"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B2D13FB0-83D7-4F59-99C1-85BCB2CF2665}"/>
              </a:ext>
            </a:extLst>
          </p:cNvPr>
          <p:cNvSpPr/>
          <p:nvPr/>
        </p:nvSpPr>
        <p:spPr>
          <a:xfrm>
            <a:off x="300004" y="2348880"/>
            <a:ext cx="8614582" cy="830997"/>
          </a:xfrm>
          <a:prstGeom prst="rect">
            <a:avLst/>
          </a:prstGeom>
        </p:spPr>
        <p:txBody>
          <a:bodyPr wrap="square">
            <a:spAutoFit/>
          </a:bodyPr>
          <a:lstStyle/>
          <a:p>
            <a:r>
              <a:rPr lang="kk-KZ" sz="2400" dirty="0" smtClean="0">
                <a:latin typeface="Times New Roman" panose="02020603050405020304" pitchFamily="18" charset="0"/>
                <a:cs typeface="Times New Roman" panose="02020603050405020304" pitchFamily="18" charset="0"/>
              </a:rPr>
              <a:t>Выпишите  из прочитанных вами литературных  произведений  5-6 предложений с союзами . Укажите разряд.</a:t>
            </a:r>
            <a:endParaRPr lang="ru-RU"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1495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24</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 name="Прямоугольник 3">
            <a:extLst>
              <a:ext uri="{FF2B5EF4-FFF2-40B4-BE49-F238E27FC236}">
                <a16:creationId xmlns:a16="http://schemas.microsoft.com/office/drawing/2014/main" id="{CFB2EB21-E9C7-4C4B-88B7-87FDD3243947}"/>
              </a:ext>
            </a:extLst>
          </p:cNvPr>
          <p:cNvSpPr/>
          <p:nvPr/>
        </p:nvSpPr>
        <p:spPr>
          <a:xfrm>
            <a:off x="1547664" y="2961480"/>
            <a:ext cx="7704856" cy="477054"/>
          </a:xfrm>
          <a:prstGeom prst="rect">
            <a:avLst/>
          </a:prstGeom>
        </p:spPr>
        <p:txBody>
          <a:bodyPr wrap="square">
            <a:spAutoFit/>
          </a:bodyPr>
          <a:lstStyle/>
          <a:p>
            <a:r>
              <a:rPr lang="ru-RU" sz="2500" b="1" i="1" dirty="0">
                <a:latin typeface="Times New Roman" panose="02020603050405020304" pitchFamily="18" charset="0"/>
                <a:cs typeface="Times New Roman" panose="02020603050405020304" pitchFamily="18" charset="0"/>
              </a:rPr>
              <a:t>Всего доброго! До </a:t>
            </a:r>
            <a:r>
              <a:rPr lang="ru-RU" sz="2500" b="1" i="1" dirty="0" smtClean="0">
                <a:latin typeface="Times New Roman" panose="02020603050405020304" pitchFamily="18" charset="0"/>
                <a:cs typeface="Times New Roman" panose="02020603050405020304" pitchFamily="18" charset="0"/>
              </a:rPr>
              <a:t>свидания!</a:t>
            </a:r>
            <a:endParaRPr lang="ru-RU" sz="2500" b="1" i="1" dirty="0">
              <a:latin typeface="Times New Roman" panose="02020603050405020304" pitchFamily="18"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62F37149-959E-4298-9275-2EFC7AFB070C}"/>
              </a:ext>
            </a:extLst>
          </p:cNvPr>
          <p:cNvSpPr/>
          <p:nvPr/>
        </p:nvSpPr>
        <p:spPr>
          <a:xfrm>
            <a:off x="179512" y="347003"/>
            <a:ext cx="7871208" cy="653049"/>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59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6" name="Прямоугольник 15"/>
          <p:cNvSpPr/>
          <p:nvPr/>
        </p:nvSpPr>
        <p:spPr>
          <a:xfrm>
            <a:off x="848434" y="1151879"/>
            <a:ext cx="7517721"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70AE77AD-C036-42B1-ACB6-2C4FF543F314}"/>
              </a:ext>
            </a:extLst>
          </p:cNvPr>
          <p:cNvSpPr/>
          <p:nvPr/>
        </p:nvSpPr>
        <p:spPr>
          <a:xfrm>
            <a:off x="1" y="73317"/>
            <a:ext cx="8100392" cy="60345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smtClean="0">
                <a:latin typeface="Times New Roman" panose="02020603050405020304" pitchFamily="18" charset="0"/>
                <a:cs typeface="Times New Roman" panose="02020603050405020304" pitchFamily="18" charset="0"/>
              </a:rPr>
              <a:t>Эпиграф </a:t>
            </a:r>
            <a:endParaRPr lang="ru-RU" sz="25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848433" y="1772816"/>
            <a:ext cx="7517721" cy="3416320"/>
          </a:xfrm>
          <a:prstGeom prst="rect">
            <a:avLst/>
          </a:prstGeom>
        </p:spPr>
        <p:txBody>
          <a:bodyPr wrap="square">
            <a:spAutoFit/>
          </a:bodyPr>
          <a:lstStyle/>
          <a:p>
            <a:r>
              <a:rPr lang="kk-KZ" sz="2400" dirty="0" smtClean="0"/>
              <a:t>Цивилизации гибнут оттого,  что  плоды  их растут и зреют  для немногих .</a:t>
            </a:r>
          </a:p>
          <a:p>
            <a:endParaRPr lang="kk-KZ" sz="2400" dirty="0"/>
          </a:p>
          <a:p>
            <a:r>
              <a:rPr lang="kk-KZ" sz="2400" dirty="0" smtClean="0"/>
              <a:t>(Д.И.Писарев)</a:t>
            </a:r>
            <a:endParaRPr lang="ru-RU" sz="2400" dirty="0" smtClean="0"/>
          </a:p>
          <a:p>
            <a:endParaRPr lang="ru-RU" sz="2400" dirty="0"/>
          </a:p>
          <a:p>
            <a:endParaRPr lang="ru-RU" sz="2400" b="1" dirty="0" smtClean="0"/>
          </a:p>
          <a:p>
            <a:r>
              <a:rPr lang="ru-RU" sz="2400" dirty="0"/>
              <a:t/>
            </a:r>
            <a:br>
              <a:rPr lang="ru-RU" sz="2400" dirty="0"/>
            </a:br>
            <a:r>
              <a:rPr lang="ru-RU" sz="2400" dirty="0"/>
              <a:t/>
            </a:r>
            <a:br>
              <a:rPr lang="ru-RU" sz="2400" dirty="0"/>
            </a:br>
            <a:endParaRPr lang="ru-RU" sz="2400"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4149080"/>
            <a:ext cx="2980468" cy="1908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6160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1" y="73317"/>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smtClean="0">
                <a:latin typeface="Times New Roman" panose="02020603050405020304" pitchFamily="18" charset="0"/>
                <a:cs typeface="Times New Roman" panose="02020603050405020304" pitchFamily="18" charset="0"/>
              </a:rPr>
              <a:t>Ключевые слова</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971600" y="1151878"/>
            <a:ext cx="7219447" cy="1754326"/>
          </a:xfrm>
          <a:prstGeom prst="rect">
            <a:avLst/>
          </a:prstGeom>
        </p:spPr>
        <p:txBody>
          <a:bodyPr wrap="square">
            <a:spAutoFit/>
          </a:bodyPr>
          <a:lstStyle/>
          <a:p>
            <a:r>
              <a:rPr lang="ru-RU" dirty="0"/>
              <a:t/>
            </a:r>
            <a:br>
              <a:rPr lang="ru-RU" dirty="0"/>
            </a:br>
            <a:r>
              <a:rPr lang="ru-RU" dirty="0"/>
              <a:t/>
            </a:r>
            <a:br>
              <a:rPr lang="ru-RU" dirty="0"/>
            </a:br>
            <a:r>
              <a:rPr lang="ru-RU" sz="2400" b="1" dirty="0" smtClean="0"/>
              <a:t>Америка, Мексика, Гватемала, Гондурас, Сальвадор.</a:t>
            </a:r>
          </a:p>
          <a:p>
            <a:endParaRPr lang="ru-RU" sz="2400" b="1" dirty="0"/>
          </a:p>
          <a:p>
            <a:r>
              <a:rPr lang="ru-RU" sz="2400" dirty="0"/>
              <a:t> </a:t>
            </a:r>
          </a:p>
        </p:txBody>
      </p:sp>
      <p:pic>
        <p:nvPicPr>
          <p:cNvPr id="3" name="Picture 2" descr="https://avatars.mds.yandex.net/get-snippets_images/219867/c7e42d2d57a5195952768cd20f7c8d57/414x3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3071" y="3140968"/>
            <a:ext cx="3996444"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345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409264"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5</a:t>
            </a:fld>
            <a:endParaRPr lang="ru-RU" altLang="ru-RU" sz="1200" b="1" dirty="0">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3145287" y="444913"/>
            <a:ext cx="1786753"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400" b="1" dirty="0">
                <a:solidFill>
                  <a:schemeClr val="bg1"/>
                </a:solidFill>
                <a:latin typeface="Times New Roman" panose="02020603050405020304" pitchFamily="18" charset="0"/>
                <a:cs typeface="Times New Roman" panose="02020603050405020304" pitchFamily="18" charset="0"/>
              </a:rPr>
              <a:t>Задание </a:t>
            </a:r>
            <a:r>
              <a:rPr lang="ru-RU" sz="2400" b="1" dirty="0" smtClean="0">
                <a:solidFill>
                  <a:schemeClr val="bg1"/>
                </a:solidFill>
                <a:latin typeface="Times New Roman" panose="02020603050405020304" pitchFamily="18" charset="0"/>
                <a:cs typeface="Times New Roman" panose="02020603050405020304" pitchFamily="18" charset="0"/>
              </a:rPr>
              <a:t>1</a:t>
            </a:r>
            <a:endParaRPr lang="ru-RU" sz="2400" b="1"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E0F6DDD7-D03E-48F9-BDAE-3C836BB611A1}"/>
              </a:ext>
            </a:extLst>
          </p:cNvPr>
          <p:cNvSpPr/>
          <p:nvPr/>
        </p:nvSpPr>
        <p:spPr>
          <a:xfrm>
            <a:off x="457472" y="895177"/>
            <a:ext cx="8702818" cy="769441"/>
          </a:xfrm>
          <a:prstGeom prst="rect">
            <a:avLst/>
          </a:prstGeom>
        </p:spPr>
        <p:txBody>
          <a:bodyPr wrap="square">
            <a:spAutoFit/>
          </a:bodyPr>
          <a:lstStyle/>
          <a:p>
            <a:pPr algn="ctr"/>
            <a:r>
              <a:rPr lang="ru-RU" sz="2200" b="1" dirty="0">
                <a:latin typeface="Times New Roman" panose="02020603050405020304" pitchFamily="18" charset="0"/>
                <a:cs typeface="Times New Roman" panose="02020603050405020304" pitchFamily="18" charset="0"/>
              </a:rPr>
              <a:t>Прочитайте  текст. Выполните задания</a:t>
            </a:r>
            <a:r>
              <a:rPr lang="ru-RU" sz="2200" b="1" dirty="0" smtClean="0">
                <a:latin typeface="Times New Roman" panose="02020603050405020304" pitchFamily="18" charset="0"/>
                <a:cs typeface="Times New Roman" panose="02020603050405020304" pitchFamily="18" charset="0"/>
              </a:rPr>
              <a:t>.</a:t>
            </a:r>
          </a:p>
          <a:p>
            <a:pPr algn="ctr"/>
            <a:endParaRPr lang="kk-KZ" sz="2200" b="1" dirty="0">
              <a:latin typeface="Times New Roman" panose="02020603050405020304" pitchFamily="18"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683569" y="1279897"/>
            <a:ext cx="8091196" cy="4708981"/>
          </a:xfrm>
          <a:prstGeom prst="rect">
            <a:avLst/>
          </a:prstGeom>
        </p:spPr>
        <p:txBody>
          <a:bodyPr wrap="square" numCol="1">
            <a:spAutoFit/>
          </a:bodyPr>
          <a:lstStyle/>
          <a:p>
            <a:r>
              <a:rPr lang="ru-RU" sz="2000" dirty="0" smtClean="0"/>
              <a:t>    </a:t>
            </a:r>
            <a:r>
              <a:rPr lang="ru-RU" sz="2000" dirty="0"/>
              <a:t> </a:t>
            </a:r>
            <a:r>
              <a:rPr lang="ru-RU" sz="2000" dirty="0" smtClean="0"/>
              <a:t> Давным-давно ,когда </a:t>
            </a:r>
            <a:r>
              <a:rPr lang="ru-RU" sz="2000" dirty="0"/>
              <a:t>закончился последний ледниковый период, люди с севера двинулись осваивать южные земли, известные теперь под названием Латинская Америка. Они расселились на территории, составившей потом область майя, с горами и долинами, густыми лесами и безводными равнинами. В область майя входят современные Гватемала, Белиз, южная Мексика, Гондурас, Сальвадор. </a:t>
            </a:r>
            <a:r>
              <a:rPr lang="ru-RU" sz="2000" dirty="0" smtClean="0"/>
              <a:t>Они </a:t>
            </a:r>
            <a:r>
              <a:rPr lang="ru-RU" sz="2000" dirty="0"/>
              <a:t>научились выращивать кукурузу и бобы, с помощью разнообразных каменных приспособлений измельчали зерно и готовили еду. Постепенно возникали поселки. Примерно в 1500 году до н. э. началось повсеместное строительство поселков сельского типа, послужившие сигналом о начале так называемого «доклассического периода», с которого начинается отсчет столетий славной цивилизации майя.</a:t>
            </a:r>
          </a:p>
          <a:p>
            <a:r>
              <a:rPr lang="ru-RU" sz="2000" dirty="0" smtClean="0"/>
              <a:t>    Майя </a:t>
            </a:r>
            <a:r>
              <a:rPr lang="ru-RU" sz="2000" dirty="0"/>
              <a:t>строили целые каменные города, которые правда были покинуты задолго до появления европейцев. Также они разработали календарь, которым пользовались по всей Южной Америке</a:t>
            </a:r>
            <a:r>
              <a:rPr lang="ru-RU" dirty="0"/>
              <a:t>.</a:t>
            </a:r>
          </a:p>
        </p:txBody>
      </p:sp>
    </p:spTree>
    <p:extLst>
      <p:ext uri="{BB962C8B-B14F-4D97-AF65-F5344CB8AC3E}">
        <p14:creationId xmlns:p14="http://schemas.microsoft.com/office/powerpoint/2010/main" val="4188531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467544" y="1844824"/>
            <a:ext cx="8136904" cy="3816424"/>
          </a:xfrm>
        </p:spPr>
        <p:txBody>
          <a:bodyPr>
            <a:normAutofit fontScale="90000"/>
          </a:bodyPr>
          <a:lstStyle/>
          <a:p>
            <a:pPr marL="0" indent="0" algn="l">
              <a:lnSpc>
                <a:spcPct val="150000"/>
              </a:lnSpc>
            </a:pPr>
            <a:r>
              <a:rPr lang="ru-RU" sz="2500" dirty="0" smtClean="0">
                <a:solidFill>
                  <a:srgbClr val="002060"/>
                </a:solidFill>
                <a:latin typeface="Times New Roman" pitchFamily="18" charset="0"/>
                <a:cs typeface="Times New Roman" pitchFamily="18" charset="0"/>
              </a:rPr>
              <a:t>1. Определите тему, цель текста.</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2. Что было на территории племени майя?</a:t>
            </a:r>
            <a:r>
              <a:rPr lang="en-US" sz="2500" dirty="0" smtClean="0">
                <a:solidFill>
                  <a:srgbClr val="002060"/>
                </a:solidFill>
                <a:latin typeface="Times New Roman" pitchFamily="18" charset="0"/>
                <a:cs typeface="Times New Roman" pitchFamily="18" charset="0"/>
              </a:rPr>
              <a:t/>
            </a:r>
            <a:br>
              <a:rPr lang="en-US" sz="2500" dirty="0" smtClean="0">
                <a:solidFill>
                  <a:srgbClr val="002060"/>
                </a:solidFill>
                <a:latin typeface="Times New Roman" pitchFamily="18" charset="0"/>
                <a:cs typeface="Times New Roman" pitchFamily="18" charset="0"/>
              </a:rPr>
            </a:br>
            <a:r>
              <a:rPr lang="kk-KZ" sz="2500" dirty="0" smtClean="0">
                <a:solidFill>
                  <a:srgbClr val="002060"/>
                </a:solidFill>
                <a:latin typeface="Times New Roman" pitchFamily="18" charset="0"/>
                <a:cs typeface="Times New Roman" pitchFamily="18" charset="0"/>
              </a:rPr>
              <a:t>3. Назовите современные места  племени  майя.</a:t>
            </a:r>
            <a:r>
              <a:rPr lang="ru-RU" sz="2500" dirty="0" smtClean="0">
                <a:solidFill>
                  <a:srgbClr val="002060"/>
                </a:solidFill>
                <a:latin typeface="Times New Roman" pitchFamily="18" charset="0"/>
                <a:cs typeface="Times New Roman" pitchFamily="18" charset="0"/>
              </a:rPr>
              <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4. Чем занимались люди племени  майя?</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5. Какие  города  они  строили?</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6. Что еще они разработали?</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7. Составьте </a:t>
            </a:r>
            <a:r>
              <a:rPr lang="ru-RU" sz="2500" dirty="0" err="1" smtClean="0">
                <a:solidFill>
                  <a:srgbClr val="002060"/>
                </a:solidFill>
                <a:latin typeface="Times New Roman" pitchFamily="18" charset="0"/>
                <a:cs typeface="Times New Roman" pitchFamily="18" charset="0"/>
              </a:rPr>
              <a:t>синквейн</a:t>
            </a:r>
            <a:r>
              <a:rPr lang="ru-RU" sz="2500" dirty="0" smtClean="0">
                <a:solidFill>
                  <a:srgbClr val="002060"/>
                </a:solidFill>
                <a:latin typeface="Times New Roman" pitchFamily="18" charset="0"/>
                <a:cs typeface="Times New Roman" pitchFamily="18" charset="0"/>
              </a:rPr>
              <a:t> </a:t>
            </a:r>
            <a:r>
              <a:rPr lang="kk-KZ" sz="2500" dirty="0">
                <a:solidFill>
                  <a:srgbClr val="002060"/>
                </a:solidFill>
                <a:latin typeface="Times New Roman" pitchFamily="18" charset="0"/>
                <a:cs typeface="Times New Roman" pitchFamily="18" charset="0"/>
              </a:rPr>
              <a:t>с</a:t>
            </a:r>
            <a:r>
              <a:rPr lang="ru-RU" sz="2500" dirty="0" smtClean="0">
                <a:solidFill>
                  <a:srgbClr val="002060"/>
                </a:solidFill>
                <a:latin typeface="Times New Roman" pitchFamily="18" charset="0"/>
                <a:cs typeface="Times New Roman" pitchFamily="18" charset="0"/>
              </a:rPr>
              <a:t> сочетан</a:t>
            </a:r>
            <a:r>
              <a:rPr lang="kk-KZ" sz="2500" dirty="0" smtClean="0">
                <a:solidFill>
                  <a:srgbClr val="002060"/>
                </a:solidFill>
                <a:latin typeface="Times New Roman" pitchFamily="18" charset="0"/>
                <a:cs typeface="Times New Roman" pitchFamily="18" charset="0"/>
              </a:rPr>
              <a:t>ием</a:t>
            </a:r>
            <a:r>
              <a:rPr lang="ru-RU" sz="2500" dirty="0" smtClean="0">
                <a:solidFill>
                  <a:srgbClr val="002060"/>
                </a:solidFill>
                <a:latin typeface="Times New Roman" pitchFamily="18" charset="0"/>
                <a:cs typeface="Times New Roman" pitchFamily="18" charset="0"/>
              </a:rPr>
              <a:t>   </a:t>
            </a:r>
            <a:r>
              <a:rPr lang="ru-RU" sz="2500" b="1" i="1" dirty="0" smtClean="0">
                <a:solidFill>
                  <a:srgbClr val="002060"/>
                </a:solidFill>
                <a:latin typeface="Times New Roman" pitchFamily="18" charset="0"/>
                <a:cs typeface="Times New Roman" pitchFamily="18" charset="0"/>
              </a:rPr>
              <a:t>цивилизация</a:t>
            </a:r>
            <a:r>
              <a:rPr lang="ru-RU" sz="2500" dirty="0" smtClean="0">
                <a:solidFill>
                  <a:srgbClr val="002060"/>
                </a:solidFill>
                <a:latin typeface="Times New Roman" pitchFamily="18" charset="0"/>
                <a:cs typeface="Times New Roman" pitchFamily="18" charset="0"/>
              </a:rPr>
              <a:t>  </a:t>
            </a:r>
            <a:r>
              <a:rPr lang="ru-RU" sz="2500" b="1" i="1" dirty="0" smtClean="0">
                <a:solidFill>
                  <a:srgbClr val="002060"/>
                </a:solidFill>
                <a:latin typeface="Times New Roman" pitchFamily="18" charset="0"/>
                <a:cs typeface="Times New Roman" pitchFamily="18" charset="0"/>
              </a:rPr>
              <a:t>майя</a:t>
            </a:r>
            <a:r>
              <a:rPr lang="ru-RU" sz="2500" dirty="0" smtClean="0">
                <a:solidFill>
                  <a:srgbClr val="002060"/>
                </a:solidFill>
                <a:latin typeface="Times New Roman" pitchFamily="18" charset="0"/>
                <a:cs typeface="Times New Roman" pitchFamily="18" charset="0"/>
              </a:rPr>
              <a:t>.</a:t>
            </a:r>
            <a:endParaRPr lang="ru-RU" sz="2400" dirty="0"/>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4"/>
            <a:ext cx="8748464"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chemeClr val="bg1"/>
                </a:solidFill>
                <a:latin typeface="Times New Roman" pitchFamily="18" charset="0"/>
                <a:cs typeface="Times New Roman" pitchFamily="18" charset="0"/>
              </a:rPr>
              <a:t>Выполните</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cxnSp>
        <p:nvCxnSpPr>
          <p:cNvPr id="5"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943774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395536" y="980728"/>
            <a:ext cx="8064896" cy="5616625"/>
          </a:xfrm>
        </p:spPr>
        <p:txBody>
          <a:bodyPr>
            <a:normAutofit fontScale="90000"/>
          </a:bodyPr>
          <a:lstStyle/>
          <a:p>
            <a:pPr marL="0" indent="0" algn="l">
              <a:lnSpc>
                <a:spcPct val="150000"/>
              </a:lnSpc>
            </a:pP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
            </a:r>
            <a:br>
              <a:rPr lang="ru-RU" sz="25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1. Тема текста – цивилизация майя, цель- история о цивилизации майя.</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2. </a:t>
            </a:r>
            <a:r>
              <a:rPr lang="ru-RU" sz="2200" dirty="0">
                <a:solidFill>
                  <a:srgbClr val="002060"/>
                </a:solidFill>
                <a:latin typeface="Times New Roman" pitchFamily="18" charset="0"/>
                <a:cs typeface="Times New Roman" pitchFamily="18" charset="0"/>
              </a:rPr>
              <a:t>Они расселились на территории, составившей потом область майя, с горами и долинами, густыми лесами и безводными равнинами. </a:t>
            </a:r>
            <a:r>
              <a:rPr lang="ru-RU" sz="2200" dirty="0" smtClean="0">
                <a:solidFill>
                  <a:srgbClr val="002060"/>
                </a:solidFill>
                <a:latin typeface="Times New Roman" pitchFamily="18" charset="0"/>
                <a:cs typeface="Times New Roman" pitchFamily="18" charset="0"/>
              </a:rPr>
              <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3. </a:t>
            </a:r>
            <a:r>
              <a:rPr lang="ru-RU" sz="2200" dirty="0">
                <a:solidFill>
                  <a:srgbClr val="002060"/>
                </a:solidFill>
                <a:latin typeface="Times New Roman" pitchFamily="18" charset="0"/>
                <a:cs typeface="Times New Roman" pitchFamily="18" charset="0"/>
              </a:rPr>
              <a:t>В область майя входят современные Гватемала, Белиз, южная Мексика, Гондурас, Сальвадор. </a:t>
            </a:r>
            <a:r>
              <a:rPr lang="ru-RU" sz="2200" dirty="0" smtClean="0">
                <a:solidFill>
                  <a:srgbClr val="002060"/>
                </a:solidFill>
                <a:latin typeface="Times New Roman" pitchFamily="18" charset="0"/>
                <a:cs typeface="Times New Roman" pitchFamily="18" charset="0"/>
              </a:rPr>
              <a:t/>
            </a:r>
            <a:br>
              <a:rPr lang="ru-RU" sz="2200" dirty="0" smtClean="0">
                <a:solidFill>
                  <a:srgbClr val="002060"/>
                </a:solidFill>
                <a:latin typeface="Times New Roman" pitchFamily="18" charset="0"/>
                <a:cs typeface="Times New Roman" pitchFamily="18" charset="0"/>
              </a:rPr>
            </a:br>
            <a:r>
              <a:rPr lang="ru-RU" sz="2200" dirty="0">
                <a:solidFill>
                  <a:srgbClr val="002060"/>
                </a:solidFill>
                <a:latin typeface="Times New Roman" pitchFamily="18" charset="0"/>
                <a:cs typeface="Times New Roman" pitchFamily="18" charset="0"/>
              </a:rPr>
              <a:t>4. Они научились выращивать кукурузу и бобы, с помощью разнообразных каменных приспособлений измельчали </a:t>
            </a:r>
            <a:r>
              <a:rPr lang="ru-RU" sz="2200" dirty="0" smtClean="0">
                <a:solidFill>
                  <a:srgbClr val="002060"/>
                </a:solidFill>
                <a:latin typeface="Times New Roman" pitchFamily="18" charset="0"/>
                <a:cs typeface="Times New Roman" pitchFamily="18" charset="0"/>
              </a:rPr>
              <a:t>зерно.</a:t>
            </a:r>
            <a:br>
              <a:rPr lang="ru-RU" sz="2200" dirty="0" smtClean="0">
                <a:solidFill>
                  <a:srgbClr val="002060"/>
                </a:solidFill>
                <a:latin typeface="Times New Roman" pitchFamily="18" charset="0"/>
                <a:cs typeface="Times New Roman" pitchFamily="18" charset="0"/>
              </a:rPr>
            </a:br>
            <a:r>
              <a:rPr lang="ru-RU" sz="2200" dirty="0">
                <a:solidFill>
                  <a:srgbClr val="002060"/>
                </a:solidFill>
                <a:latin typeface="Times New Roman" pitchFamily="18" charset="0"/>
                <a:cs typeface="Times New Roman" pitchFamily="18" charset="0"/>
              </a:rPr>
              <a:t>5. Майя строили целые каменные города, которые правда были покинуты задолго до появления европейцев</a:t>
            </a:r>
            <a:r>
              <a:rPr lang="ru-RU" sz="2200" dirty="0" smtClean="0">
                <a:solidFill>
                  <a:srgbClr val="002060"/>
                </a:solidFill>
                <a:latin typeface="Times New Roman" pitchFamily="18" charset="0"/>
                <a:cs typeface="Times New Roman" pitchFamily="18" charset="0"/>
              </a:rPr>
              <a:t>.</a:t>
            </a:r>
            <a:br>
              <a:rPr lang="ru-RU" sz="2200" dirty="0" smtClean="0">
                <a:solidFill>
                  <a:srgbClr val="002060"/>
                </a:solidFill>
                <a:latin typeface="Times New Roman" pitchFamily="18" charset="0"/>
                <a:cs typeface="Times New Roman" pitchFamily="18" charset="0"/>
              </a:rPr>
            </a:br>
            <a:r>
              <a:rPr lang="ru-RU" sz="2200" dirty="0">
                <a:solidFill>
                  <a:srgbClr val="002060"/>
                </a:solidFill>
                <a:latin typeface="Times New Roman" pitchFamily="18" charset="0"/>
                <a:cs typeface="Times New Roman" pitchFamily="18" charset="0"/>
              </a:rPr>
              <a:t>6. Также они разработали календарь, которым пользовались по всей Южной Америке.</a:t>
            </a: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endParaRPr lang="ru-RU" sz="25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461458"/>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bg1"/>
                </a:solidFill>
                <a:latin typeface="Times New Roman" pitchFamily="18" charset="0"/>
                <a:cs typeface="Times New Roman" pitchFamily="18" charset="0"/>
              </a:rPr>
              <a:t>Проверим</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891015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395536" y="980728"/>
            <a:ext cx="8064896" cy="5616625"/>
          </a:xfrm>
        </p:spPr>
        <p:txBody>
          <a:bodyPr>
            <a:normAutofit fontScale="90000"/>
          </a:bodyPr>
          <a:lstStyle/>
          <a:p>
            <a:pPr marL="0" indent="0" algn="l">
              <a:lnSpc>
                <a:spcPct val="150000"/>
              </a:lnSpc>
            </a:pP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
            </a:r>
            <a:br>
              <a:rPr lang="ru-RU" sz="2500" dirty="0" smtClean="0">
                <a:solidFill>
                  <a:srgbClr val="002060"/>
                </a:solidFill>
                <a:latin typeface="Times New Roman" pitchFamily="18" charset="0"/>
                <a:cs typeface="Times New Roman" pitchFamily="18" charset="0"/>
              </a:rPr>
            </a:br>
            <a:r>
              <a:rPr lang="ru-RU" sz="2700" b="1" dirty="0" err="1" smtClean="0">
                <a:solidFill>
                  <a:srgbClr val="002060"/>
                </a:solidFill>
                <a:latin typeface="Times New Roman" pitchFamily="18" charset="0"/>
                <a:cs typeface="Times New Roman" pitchFamily="18" charset="0"/>
              </a:rPr>
              <a:t>Синквейн</a:t>
            </a:r>
            <a:r>
              <a:rPr lang="ru-RU" sz="2200" dirty="0" smtClean="0">
                <a:solidFill>
                  <a:srgbClr val="002060"/>
                </a:solidFill>
                <a:latin typeface="Times New Roman" pitchFamily="18" charset="0"/>
                <a:cs typeface="Times New Roman" pitchFamily="18" charset="0"/>
              </a:rPr>
              <a:t/>
            </a:r>
            <a:br>
              <a:rPr lang="ru-RU" sz="2200" dirty="0" smtClean="0">
                <a:solidFill>
                  <a:srgbClr val="002060"/>
                </a:solidFill>
                <a:latin typeface="Times New Roman" pitchFamily="18" charset="0"/>
                <a:cs typeface="Times New Roman" pitchFamily="18" charset="0"/>
              </a:rPr>
            </a:br>
            <a:r>
              <a:rPr lang="ru-RU" sz="2200" dirty="0">
                <a:solidFill>
                  <a:srgbClr val="002060"/>
                </a:solidFill>
                <a:latin typeface="Times New Roman" pitchFamily="18" charset="0"/>
                <a:cs typeface="Times New Roman" pitchFamily="18" charset="0"/>
              </a:rPr>
              <a:t/>
            </a:r>
            <a:br>
              <a:rPr lang="ru-RU" sz="2200" dirty="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Цивилизация майя.</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Великая, загадочная.</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Жила, существовала, развивалась.</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Цивилизация майя  появилась на территории Южной Америки .</a:t>
            </a:r>
            <a:br>
              <a:rPr lang="ru-RU" sz="2200" dirty="0" smtClean="0">
                <a:solidFill>
                  <a:srgbClr val="002060"/>
                </a:solidFill>
                <a:latin typeface="Times New Roman" pitchFamily="18" charset="0"/>
                <a:cs typeface="Times New Roman" pitchFamily="18" charset="0"/>
              </a:rPr>
            </a:br>
            <a:r>
              <a:rPr lang="ru-RU" sz="2200" dirty="0" smtClean="0">
                <a:solidFill>
                  <a:srgbClr val="002060"/>
                </a:solidFill>
                <a:latin typeface="Times New Roman" pitchFamily="18" charset="0"/>
                <a:cs typeface="Times New Roman" pitchFamily="18" charset="0"/>
              </a:rPr>
              <a:t>Древние города.</a:t>
            </a:r>
            <a:br>
              <a:rPr lang="ru-RU" sz="2200" dirty="0" smtClean="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endParaRPr lang="ru-RU" sz="25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461458"/>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bg1"/>
                </a:solidFill>
                <a:latin typeface="Times New Roman" pitchFamily="18" charset="0"/>
                <a:cs typeface="Times New Roman" pitchFamily="18" charset="0"/>
              </a:rPr>
              <a:t>Примерный ответ</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1041982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76468"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9</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5" y="1590096"/>
            <a:ext cx="8748465" cy="384721"/>
          </a:xfrm>
          <a:prstGeom prst="rect">
            <a:avLst/>
          </a:prstGeom>
        </p:spPr>
        <p:txBody>
          <a:bodyPr wrap="square">
            <a:spAutoFit/>
          </a:bodyPr>
          <a:lstStyle/>
          <a:p>
            <a:pPr algn="just"/>
            <a:r>
              <a:rPr lang="ru-RU" sz="1900" b="1" dirty="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22873915-C8FB-496C-9994-B70A7B935CB6}"/>
              </a:ext>
            </a:extLst>
          </p:cNvPr>
          <p:cNvSpPr/>
          <p:nvPr/>
        </p:nvSpPr>
        <p:spPr>
          <a:xfrm>
            <a:off x="1547665" y="1823351"/>
            <a:ext cx="7227100" cy="2677656"/>
          </a:xfrm>
          <a:prstGeom prst="rect">
            <a:avLst/>
          </a:prstGeom>
        </p:spPr>
        <p:txBody>
          <a:bodyPr wrap="square">
            <a:spAutoFit/>
          </a:bodyPr>
          <a:lstStyle/>
          <a:p>
            <a:endParaRPr lang="kk-KZ"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p>
          <a:p>
            <a:endParaRPr lang="kk-KZ" sz="2400" b="1"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о</a:t>
            </a:r>
            <a:r>
              <a:rPr lang="ru-RU" sz="2400" dirty="0" smtClean="0">
                <a:latin typeface="Times New Roman" panose="02020603050405020304" pitchFamily="18" charset="0"/>
                <a:cs typeface="Times New Roman" panose="02020603050405020304" pitchFamily="18" charset="0"/>
              </a:rPr>
              <a:t>пределяет  </a:t>
            </a:r>
            <a:r>
              <a:rPr lang="kk-KZ" sz="2400" dirty="0" smtClean="0">
                <a:latin typeface="Times New Roman" panose="02020603050405020304" pitchFamily="18" charset="0"/>
                <a:cs typeface="Times New Roman" panose="02020603050405020304" pitchFamily="18" charset="0"/>
              </a:rPr>
              <a:t>тему , цель</a:t>
            </a:r>
            <a:r>
              <a:rPr lang="ru-RU" sz="2400" dirty="0" smtClean="0">
                <a:latin typeface="Times New Roman" panose="02020603050405020304" pitchFamily="18" charset="0"/>
                <a:cs typeface="Times New Roman" panose="02020603050405020304" pitchFamily="18" charset="0"/>
              </a:rPr>
              <a:t> текста;</a:t>
            </a:r>
          </a:p>
          <a:p>
            <a:r>
              <a:rPr lang="kk-KZ" sz="2400" dirty="0" smtClean="0">
                <a:latin typeface="Times New Roman" panose="02020603050405020304" pitchFamily="18" charset="0"/>
                <a:cs typeface="Times New Roman" panose="02020603050405020304" pitchFamily="18" charset="0"/>
              </a:rPr>
              <a:t>- отвечает на вопросы;</a:t>
            </a:r>
          </a:p>
          <a:p>
            <a:r>
              <a:rPr lang="kk-KZ" sz="2400" dirty="0" smtClean="0">
                <a:latin typeface="Times New Roman" panose="02020603050405020304" pitchFamily="18" charset="0"/>
                <a:cs typeface="Times New Roman" panose="02020603050405020304" pitchFamily="18" charset="0"/>
              </a:rPr>
              <a:t>- составляет синквейн.</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250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1919</TotalTime>
  <Words>803</Words>
  <Application>Microsoft Office PowerPoint</Application>
  <PresentationFormat>Экран (4:3)</PresentationFormat>
  <Paragraphs>199</Paragraphs>
  <Slides>24</Slides>
  <Notes>21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Calibri</vt:lpstr>
      <vt:lpstr>Century Gothic</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1. Определите тему, цель текста. 2. Что было на территории племени майя? 3. Назовите современные места  племени  майя. 4. Чем занимались люди племени  майя? 5. Какие  города  они  строили? 6. Что еще они разработали? 7. Составьте синквейн с сочетанием   цивилизация  майя.</vt:lpstr>
      <vt:lpstr>  1. Тема текста – цивилизация майя, цель- история о цивилизации майя. 2. Они расселились на территории, составившей потом область майя, с горами и долинами, густыми лесами и безводными равнинами.  3. В область майя входят современные Гватемала, Белиз, южная Мексика, Гондурас, Сальвадор.  4. Они научились выращивать кукурузу и бобы, с помощью разнообразных каменных приспособлений измельчали зерно. 5. Майя строили целые каменные города, которые правда были покинуты задолго до появления европейцев. 6. Также они разработали календарь, которым пользовались по всей Южной Америке.  </vt:lpstr>
      <vt:lpstr>  Синквейн  Цивилизация майя. Великая, загадочная. Жила, существовала, развивалась. Цивилизация майя  появилась на территории Южной Америки . Древние города.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Бахыт</dc:creator>
  <cp:lastModifiedBy>Данагул</cp:lastModifiedBy>
  <cp:revision>195</cp:revision>
  <dcterms:created xsi:type="dcterms:W3CDTF">2020-07-18T05:19:20Z</dcterms:created>
  <dcterms:modified xsi:type="dcterms:W3CDTF">2024-12-11T12:35:06Z</dcterms:modified>
</cp:coreProperties>
</file>