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04" r:id="rId3"/>
    <p:sldId id="302" r:id="rId4"/>
    <p:sldId id="293" r:id="rId5"/>
    <p:sldId id="264" r:id="rId6"/>
    <p:sldId id="310" r:id="rId7"/>
    <p:sldId id="306" r:id="rId8"/>
    <p:sldId id="300" r:id="rId9"/>
    <p:sldId id="260" r:id="rId10"/>
    <p:sldId id="312" r:id="rId11"/>
    <p:sldId id="294" r:id="rId12"/>
    <p:sldId id="311" r:id="rId13"/>
    <p:sldId id="308" r:id="rId14"/>
    <p:sldId id="276" r:id="rId15"/>
    <p:sldId id="296" r:id="rId16"/>
    <p:sldId id="298" r:id="rId17"/>
    <p:sldId id="317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Античная </a:t>
            </a:r>
            <a:r>
              <a:rPr lang="kk-KZ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цивилизация</a:t>
            </a:r>
            <a:endParaRPr lang="en-ID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6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5620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:распределите предлоги в две группы: производные и непроизводные.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согласно, благодаря, в течение, от, под, над, об, навстречу,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вблизи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вокруг, пред, через,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в, при.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11171"/>
              </p:ext>
            </p:extLst>
          </p:nvPr>
        </p:nvGraphicFramePr>
        <p:xfrm>
          <a:off x="1475656" y="4077072"/>
          <a:ext cx="6096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производные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непроизводные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Благодаря,согласно,в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течение,вблизи,вокруг,на</a:t>
                      </a:r>
                      <a:r>
                        <a:rPr lang="ru-RU" dirty="0" smtClean="0"/>
                        <a:t>-встречу 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от,через,об,в,над,под,пред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6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-4006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151880"/>
            <a:ext cx="8229600" cy="49742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1.Выпишите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укажите производные и непроизводные предлоги.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2.Прочитайте текст и ответьте на вопросы: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1).В каком году, по легенде ,был  основан Рим?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Кто,согласно,легенде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основал город Рим?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Река,на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которой стоит Рим?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4).Важнейший политический орган Рима?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5).Что означает слово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Согласно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легенде Рим был основан в 753 году до нашей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эры братьями-близнецами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Ромулом и Ремом.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действительности город  существует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тех пор, как латиняне поселились на семи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холмах 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реки Тибр. В течение времени их деревни слились,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образовав город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их языке – латыни – говорили позже во всей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Римской империи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Сенат был важнейшим политическим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учреждением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Около 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лет до нашей эры Рим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республикой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этого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государством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общим делом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латыни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означает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дело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На народном собрании каждый гражданин мог взять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и говорить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пока, согласно водяным часам, не закончится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77607" y="260648"/>
            <a:ext cx="7850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74638"/>
            <a:ext cx="7704856" cy="56207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140570"/>
            <a:ext cx="8229600" cy="4985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1.Выпишите и укажите производные и непроизводные предлоги.</a:t>
            </a: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2.Прочитайте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и ответьте на вопросы: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1).В каком году, по легенде ,был  основан Рим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Согласно,легенде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Рим был основан в 753 году до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н.э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2).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Кто,согласно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легенде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основал город Рим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Согласно,легенде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 основали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братья-близнецы Ромул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Река,на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которой стоит Рим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берегу реки Тибр возник город Рим.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4).Важнейший политический орган Рима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Сенат был важнейшим политическим учреждением в Риме.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).Что означает слово республика?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латыни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publica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означает «общее дело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937090"/>
              </p:ext>
            </p:extLst>
          </p:nvPr>
        </p:nvGraphicFramePr>
        <p:xfrm>
          <a:off x="611560" y="1628800"/>
          <a:ext cx="741682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производные: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согласно, в течение, около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непроизводные: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             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с,на,у,во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 в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5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-377658" y="-8959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830670" y="339090"/>
            <a:ext cx="1553266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004" y="1172769"/>
            <a:ext cx="8088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Составить синквейн к слову </a:t>
            </a:r>
            <a:r>
              <a:rPr lang="kk-KZ" sz="2400" b="1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республика</a:t>
            </a:r>
            <a:endParaRPr lang="ru-RU" sz="24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145" y="2259993"/>
            <a:ext cx="8532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i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16832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не простое стихотворение, а стихотворение, написанное по следующим правилам: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 – одно существительное, выражающее главную тему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cинквейна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– два прилагательных, выражающих главную мысль.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– три глагола, описывающие действия в рамках темы.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– фраза, несущая определенный смысл.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– заключение в форме существительного (ассоциация с первым словом).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21838" y="-8927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Примерные ответы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слову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smtClean="0"/>
              <a:t>Республика</a:t>
            </a:r>
          </a:p>
          <a:p>
            <a:pPr marL="0" indent="0">
              <a:buNone/>
            </a:pPr>
            <a:r>
              <a:rPr lang="ru-RU" dirty="0" smtClean="0"/>
              <a:t>2.любимая,родная</a:t>
            </a:r>
          </a:p>
          <a:p>
            <a:pPr marL="0" indent="0">
              <a:buNone/>
            </a:pPr>
            <a:r>
              <a:rPr lang="ru-RU" dirty="0" smtClean="0"/>
              <a:t>3.развивается,славится,расцветает</a:t>
            </a:r>
          </a:p>
          <a:p>
            <a:pPr marL="0" indent="0">
              <a:buNone/>
            </a:pPr>
            <a:r>
              <a:rPr lang="ru-RU" dirty="0" smtClean="0"/>
              <a:t>4.Моя республика-Казахстан.</a:t>
            </a:r>
          </a:p>
          <a:p>
            <a:pPr marL="0" indent="0">
              <a:buNone/>
            </a:pPr>
            <a:r>
              <a:rPr lang="ru-RU" dirty="0" smtClean="0"/>
              <a:t>5.государство</a:t>
            </a:r>
            <a:endParaRPr lang="ru-RU" dirty="0"/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539552" y="260648"/>
            <a:ext cx="7488831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0"/>
            <a:ext cx="9144000" cy="5733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-закрепление</a:t>
            </a:r>
            <a:endParaRPr lang="ru-RU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57472" y="339090"/>
            <a:ext cx="7498904" cy="5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5769"/>
            <a:ext cx="6096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808"/>
            <a:ext cx="6096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1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247689" y="-39612"/>
            <a:ext cx="8570435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7688" y="274639"/>
            <a:ext cx="7981911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Рефлексия учебной деятельности</a:t>
            </a:r>
            <a:endParaRPr lang="ru-RU" dirty="0"/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00004" y="1052736"/>
            <a:ext cx="88163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Давайте вспомним, какую цель мы поставили в начале урока  и что  вы узнали: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-об античной цивилизации Древней Греции и Древнего Рима;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-написали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слово республика;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-использовали предлоги в предложениях;</a:t>
            </a:r>
          </a:p>
          <a:p>
            <a:pPr>
              <a:lnSpc>
                <a:spcPct val="150000"/>
              </a:lnSpc>
            </a:pPr>
            <a:r>
              <a:rPr lang="kk-KZ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-смогли различить предлоги по  структуре и по происхождению;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Шынар\Desktop\Без названия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6723"/>
            <a:ext cx="2162175" cy="161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настроения и эмоционального состояния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Возьмите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листочек, изобразите свое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настроение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эмоциональное состояние.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48898"/>
            <a:ext cx="162439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861047"/>
            <a:ext cx="5544617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380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971599" y="-32088"/>
            <a:ext cx="82171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472" y="274638"/>
            <a:ext cx="7210871" cy="6520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узнаете: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античной  цивилизации ;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сможете: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информацию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через ответы на вопросы;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 предлоги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слову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4423774" y="353326"/>
            <a:ext cx="367045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alt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44118" y="-186444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8147"/>
            <a:ext cx="7643192" cy="6365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равнозначно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слову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«древность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Под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словом подразумевается время, когда люди начали строить города и образовывать государства. Обычно слово античность употребляют по отношению к Древней Греции и Древнему Риму.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 фр.) 1.Высокая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общественного развития, возникшая на основе товарного производства, разделения труда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древности. Античная цивилизация.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419872" y="444913"/>
            <a:ext cx="238804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052736"/>
            <a:ext cx="85952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261455" y="0"/>
            <a:ext cx="8621089" cy="59256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5016" y="274638"/>
            <a:ext cx="7775376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Античная цивилизация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000" dirty="0"/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457472" y="908720"/>
            <a:ext cx="80749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Древнюю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Грецию по праву называют колыбелью европейской цивилизации. Многое из того, без чего мы не мыслим существования современного общества, уходит корнями в эту маленькую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великую страну. Древние греки оказали огромное влияние на мировую историю и культуру, на современный мир. Их литературу читают повсюду, пьесы ставят и по сей день. Система правления, которая впервые была установлена греками, – демократия – в наше время действует в большинстве стран мира. Здесь на сравнительно небольшой территории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закладывался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мир. Высочайших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достигла античная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цивилизация с такими ярчайшими проявлениями, как философия, изобразительные искусства, республика.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302433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53136"/>
            <a:ext cx="300792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00" y="2852936"/>
            <a:ext cx="237626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2" y="2852936"/>
            <a:ext cx="245834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00" y="4653136"/>
            <a:ext cx="251608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2" y="4718454"/>
            <a:ext cx="2458344" cy="17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37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5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154635" y="3467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35" y="332657"/>
            <a:ext cx="8532165" cy="6360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Утверждение </a:t>
            </a:r>
            <a:r>
              <a:rPr lang="ru-RU" dirty="0"/>
              <a:t>«Верю не верю»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51880"/>
            <a:ext cx="8229600" cy="49742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 smtClean="0"/>
              <a:t>Утверждение </a:t>
            </a:r>
            <a:r>
              <a:rPr lang="ru-RU" b="1" dirty="0"/>
              <a:t>«Верю не верю»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Служебные части речи - это предлоги, частицы, союзы. 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Служебные части речи </a:t>
            </a:r>
            <a:r>
              <a:rPr lang="ru-RU" dirty="0" smtClean="0"/>
              <a:t>изменяются.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Предлог – это служебная часть речи, которая выражает зависимость одних слов от других в словосочетании и </a:t>
            </a:r>
            <a:r>
              <a:rPr lang="ru-RU" dirty="0" smtClean="0"/>
              <a:t>предложении.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 Предлог - в переводе с греческого, обозначает «после слова». 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5. В русском языке всего около 10 предлогов. 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6. Предлог не является членом предложения, но входит в его состав. 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7. Предлоги  отвечают на вопросы.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971600" y="627315"/>
            <a:ext cx="7360161" cy="3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-194429" y="-8927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011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51880"/>
            <a:ext cx="8229600" cy="49742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Утверждение «Верю </a:t>
            </a:r>
            <a:r>
              <a:rPr lang="ru-RU" b="1" dirty="0"/>
              <a:t>не верю»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Служебные части речи - это предлоги, частицы, союзы. (+)</a:t>
            </a:r>
          </a:p>
          <a:p>
            <a:pPr marL="0" indent="0">
              <a:buNone/>
            </a:pPr>
            <a:r>
              <a:rPr lang="ru-RU" dirty="0"/>
              <a:t>2. Служебные части речи изменяются. (-)</a:t>
            </a:r>
          </a:p>
          <a:p>
            <a:pPr marL="0" indent="0">
              <a:buNone/>
            </a:pPr>
            <a:r>
              <a:rPr lang="ru-RU" dirty="0"/>
              <a:t>3. Предлог – это служебная часть речи, которая выражает зависимость одних слов от других в словосочетании и предложении). (+)</a:t>
            </a:r>
          </a:p>
          <a:p>
            <a:pPr marL="0" indent="0">
              <a:buNone/>
            </a:pPr>
            <a:r>
              <a:rPr lang="ru-RU" dirty="0"/>
              <a:t>4. Предлог - в переводе с греческого, обозначает «после слова». (-)</a:t>
            </a:r>
          </a:p>
          <a:p>
            <a:pPr marL="0" indent="0">
              <a:buNone/>
            </a:pPr>
            <a:r>
              <a:rPr lang="ru-RU" dirty="0"/>
              <a:t>5. В русском языке всего около 10 предлогов. (-)</a:t>
            </a:r>
          </a:p>
          <a:p>
            <a:pPr marL="0" indent="0">
              <a:buNone/>
            </a:pPr>
            <a:r>
              <a:rPr lang="ru-RU" dirty="0"/>
              <a:t>6. Предлог не является членом предложения, но входит в его состав. (+)</a:t>
            </a:r>
          </a:p>
          <a:p>
            <a:pPr marL="0" indent="0">
              <a:buNone/>
            </a:pPr>
            <a:r>
              <a:rPr lang="ru-RU" dirty="0"/>
              <a:t>7. Предлоги  отвечают на вопросы. (-)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81492" y="339090"/>
            <a:ext cx="251628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004" y="1172769"/>
            <a:ext cx="8088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145" y="2259993"/>
            <a:ext cx="8532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i="1" dirty="0" smtClean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44118" y="-2495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Значения предлогов в картинках</a:t>
            </a: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117" y="2348880"/>
            <a:ext cx="40386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648200" y="1988841"/>
            <a:ext cx="4038600" cy="36724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4" y="1700808"/>
            <a:ext cx="390272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3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297307" y="50973"/>
            <a:ext cx="7879925" cy="6596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Группы предлогов</a:t>
            </a:r>
            <a:endParaRPr lang="ru-RU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9513" y="3250088"/>
            <a:ext cx="1724974" cy="122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77607" y="260648"/>
            <a:ext cx="8597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976" y="2132856"/>
            <a:ext cx="8088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307" y="383758"/>
            <a:ext cx="7803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6" y="1282290"/>
            <a:ext cx="7452392" cy="45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57078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: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 предлоги в две группы: производные 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непроизводные.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Вопреки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согласно, благодаря, в течение, от, под, над, об, навстречу, ввиду, вблизи, вокруг, пред, через,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в, при.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	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A5A27743-B97B-463B-B9D8-F7E71ABACDB7}" type="slidenum">
              <a:rPr lang="ru-RU" altLang="ru-RU" smtClean="0"/>
              <a:pPr/>
              <a:t>9</a:t>
            </a:fld>
            <a:endParaRPr lang="ru-RU" altLang="ru-RU"/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77607" y="260648"/>
            <a:ext cx="8597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976" y="2132856"/>
            <a:ext cx="8088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11444"/>
              </p:ext>
            </p:extLst>
          </p:nvPr>
        </p:nvGraphicFramePr>
        <p:xfrm>
          <a:off x="1524000" y="1397000"/>
          <a:ext cx="693643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8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49404"/>
              </p:ext>
            </p:extLst>
          </p:nvPr>
        </p:nvGraphicFramePr>
        <p:xfrm>
          <a:off x="1428186" y="414908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производные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непроизводные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877</Words>
  <Application>Microsoft Office PowerPoint</Application>
  <PresentationFormat>Экран (4:3)</PresentationFormat>
  <Paragraphs>156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Античная цивилизация</vt:lpstr>
      <vt:lpstr>Утверждение «Верю не верю» </vt:lpstr>
      <vt:lpstr>Проверьте себя</vt:lpstr>
      <vt:lpstr>Значения предлогов в картинках</vt:lpstr>
      <vt:lpstr>Группы предлогов</vt:lpstr>
      <vt:lpstr>Задание 1</vt:lpstr>
      <vt:lpstr>Проверьте себя</vt:lpstr>
      <vt:lpstr>Задание 2</vt:lpstr>
      <vt:lpstr>Проверьте себя</vt:lpstr>
      <vt:lpstr>Презентация PowerPoint</vt:lpstr>
      <vt:lpstr>Примерные ответы</vt:lpstr>
      <vt:lpstr>Задание -закрепление</vt:lpstr>
      <vt:lpstr>Рефлексия учебной деятельности</vt:lpstr>
      <vt:lpstr>  Рефлексия настроения и эмоционального состояния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166</cp:revision>
  <dcterms:created xsi:type="dcterms:W3CDTF">2020-07-18T05:19:20Z</dcterms:created>
  <dcterms:modified xsi:type="dcterms:W3CDTF">2024-12-11T12:27:17Z</dcterms:modified>
</cp:coreProperties>
</file>