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326" r:id="rId3"/>
    <p:sldId id="311" r:id="rId4"/>
    <p:sldId id="332" r:id="rId5"/>
    <p:sldId id="333" r:id="rId6"/>
    <p:sldId id="334" r:id="rId7"/>
    <p:sldId id="335" r:id="rId8"/>
    <p:sldId id="336" r:id="rId9"/>
    <p:sldId id="281" r:id="rId10"/>
    <p:sldId id="305" r:id="rId11"/>
    <p:sldId id="309" r:id="rId12"/>
    <p:sldId id="324" r:id="rId13"/>
    <p:sldId id="325" r:id="rId14"/>
    <p:sldId id="331" r:id="rId15"/>
    <p:sldId id="337" r:id="rId16"/>
    <p:sldId id="321" r:id="rId17"/>
    <p:sldId id="259" r:id="rId18"/>
    <p:sldId id="327" r:id="rId19"/>
    <p:sldId id="322" r:id="rId20"/>
    <p:sldId id="260" r:id="rId21"/>
    <p:sldId id="329" r:id="rId22"/>
    <p:sldId id="275" r:id="rId23"/>
    <p:sldId id="262" r:id="rId24"/>
    <p:sldId id="330" r:id="rId25"/>
    <p:sldId id="312" r:id="rId26"/>
    <p:sldId id="304" r:id="rId27"/>
    <p:sldId id="338" r:id="rId28"/>
    <p:sldId id="300" r:id="rId29"/>
    <p:sldId id="323" r:id="rId30"/>
    <p:sldId id="310" r:id="rId31"/>
    <p:sldId id="32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3" autoAdjust="0"/>
    <p:restoredTop sz="94796" autoAdjust="0"/>
  </p:normalViewPr>
  <p:slideViewPr>
    <p:cSldViewPr>
      <p:cViewPr varScale="1">
        <p:scale>
          <a:sx n="82" d="100"/>
          <a:sy n="82" d="100"/>
        </p:scale>
        <p:origin x="14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49764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83592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90110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8345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1986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4313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56007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37242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MP4"/><Relationship Id="rId7" Type="http://schemas.openxmlformats.org/officeDocument/2006/relationships/image" Target="../media/image3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media15.m4a"/><Relationship Id="rId10" Type="http://schemas.openxmlformats.org/officeDocument/2006/relationships/image" Target="../media/image1.png"/><Relationship Id="rId4" Type="http://schemas.microsoft.com/office/2007/relationships/media" Target="../media/media15.m4a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2852940"/>
            <a:ext cx="7711857" cy="207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500" b="1" dirty="0" err="1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Л.Кэрролл</a:t>
            </a:r>
            <a:r>
              <a:rPr lang="ru-RU" altLang="ru-RU" sz="25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«Алиса в стране чудес»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5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Раздел: Чудеса света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5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литература, 6 </a:t>
            </a:r>
            <a:r>
              <a:rPr lang="ru-RU" altLang="ru-RU" sz="25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класс</a:t>
            </a: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4CE315F-BC88-458E-AC22-CE8D917C9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"/>
    </mc:Choice>
    <mc:Fallback xmlns="">
      <p:transition spd="slow" advTm="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91631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B60B61-CB7B-4BA0-9C19-CF51D692D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728152"/>
              </p:ext>
            </p:extLst>
          </p:nvPr>
        </p:nvGraphicFramePr>
        <p:xfrm>
          <a:off x="300004" y="1313459"/>
          <a:ext cx="8448460" cy="3915742"/>
        </p:xfrm>
        <a:graphic>
          <a:graphicData uri="http://schemas.openxmlformats.org/drawingml/2006/table">
            <a:tbl>
              <a:tblPr/>
              <a:tblGrid>
                <a:gridCol w="8448460">
                  <a:extLst>
                    <a:ext uri="{9D8B030D-6E8A-4147-A177-3AD203B41FA5}">
                      <a16:colId xmlns:a16="http://schemas.microsoft.com/office/drawing/2014/main" val="3746080370"/>
                    </a:ext>
                  </a:extLst>
                </a:gridCol>
              </a:tblGrid>
              <a:tr h="3915742">
                <a:tc>
                  <a:txBody>
                    <a:bodyPr/>
                    <a:lstStyle/>
                    <a:p>
                      <a:endParaRPr lang="ru-RU" sz="24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32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Бессмыслица</a:t>
                      </a:r>
                      <a:r>
                        <a:rPr lang="ru-RU" sz="3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нарушение всякой логики. </a:t>
                      </a:r>
                    </a:p>
                    <a:p>
                      <a:endParaRPr lang="ru-RU" sz="3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32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Абсу́рд</a:t>
                      </a:r>
                      <a:r>
                        <a:rPr lang="ru-RU" sz="3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(от лат. </a:t>
                      </a:r>
                      <a:r>
                        <a:rPr lang="ru-RU" sz="32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absurdus</a:t>
                      </a:r>
                      <a:r>
                        <a:rPr lang="ru-RU" sz="3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«нестройный, нелепый») — нечто нелогичное, нелепое, противоречащее здравому смыслу.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0015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F2AAD92-5DA5-40DA-B226-60AF5A06FF90}"/>
              </a:ext>
            </a:extLst>
          </p:cNvPr>
          <p:cNvSpPr txBox="1"/>
          <p:nvPr/>
        </p:nvSpPr>
        <p:spPr>
          <a:xfrm>
            <a:off x="2286493" y="347625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964DB1B-1AF2-4468-B85D-4F84D660D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2"/>
    </mc:Choice>
    <mc:Fallback xmlns="">
      <p:transition spd="slow" advTm="16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179512" y="-50949"/>
            <a:ext cx="8507016" cy="6234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563888" y="260647"/>
            <a:ext cx="2160240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7F6A5A-7BF6-4C90-A074-B5F516FA4804}"/>
              </a:ext>
            </a:extLst>
          </p:cNvPr>
          <p:cNvSpPr txBox="1"/>
          <p:nvPr/>
        </p:nvSpPr>
        <p:spPr>
          <a:xfrm>
            <a:off x="1979712" y="1268760"/>
            <a:ext cx="4940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Заполните кластер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098A1B4-5142-4DDF-B686-7A001EF597E0}"/>
              </a:ext>
            </a:extLst>
          </p:cNvPr>
          <p:cNvSpPr/>
          <p:nvPr/>
        </p:nvSpPr>
        <p:spPr>
          <a:xfrm>
            <a:off x="2915816" y="2996123"/>
            <a:ext cx="3456384" cy="1491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фэнтези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B49858A-72BF-4B99-9255-30204AEC35C4}"/>
              </a:ext>
            </a:extLst>
          </p:cNvPr>
          <p:cNvCxnSpPr/>
          <p:nvPr/>
        </p:nvCxnSpPr>
        <p:spPr>
          <a:xfrm flipV="1">
            <a:off x="4860032" y="1844824"/>
            <a:ext cx="1728192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3E31F06-16F8-4D4C-81E2-509322EF9A6A}"/>
              </a:ext>
            </a:extLst>
          </p:cNvPr>
          <p:cNvCxnSpPr>
            <a:stCxn id="4" idx="6"/>
          </p:cNvCxnSpPr>
          <p:nvPr/>
        </p:nvCxnSpPr>
        <p:spPr>
          <a:xfrm flipV="1">
            <a:off x="6372200" y="3429000"/>
            <a:ext cx="1512168" cy="312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9B0D8AD-7665-4EE9-B7B3-97ACE200C65F}"/>
              </a:ext>
            </a:extLst>
          </p:cNvPr>
          <p:cNvCxnSpPr/>
          <p:nvPr/>
        </p:nvCxnSpPr>
        <p:spPr>
          <a:xfrm flipH="1" flipV="1">
            <a:off x="2307135" y="2204864"/>
            <a:ext cx="1112737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82F3C18-F4A5-455F-A1C3-19D54E097D13}"/>
              </a:ext>
            </a:extLst>
          </p:cNvPr>
          <p:cNvCxnSpPr/>
          <p:nvPr/>
        </p:nvCxnSpPr>
        <p:spPr>
          <a:xfrm flipH="1">
            <a:off x="1475656" y="3933056"/>
            <a:ext cx="144016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5A85C6D-A6CC-4F77-B351-D10447DD7136}"/>
              </a:ext>
            </a:extLst>
          </p:cNvPr>
          <p:cNvCxnSpPr>
            <a:stCxn id="4" idx="4"/>
          </p:cNvCxnSpPr>
          <p:nvPr/>
        </p:nvCxnSpPr>
        <p:spPr>
          <a:xfrm flipH="1">
            <a:off x="3419872" y="4487416"/>
            <a:ext cx="1224136" cy="1101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5FCA4DF-9C46-4E67-AAED-557AB7DB9382}"/>
              </a:ext>
            </a:extLst>
          </p:cNvPr>
          <p:cNvCxnSpPr/>
          <p:nvPr/>
        </p:nvCxnSpPr>
        <p:spPr>
          <a:xfrm>
            <a:off x="5652120" y="4407318"/>
            <a:ext cx="1268023" cy="1003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id="{BF9C8942-930B-4385-AFCD-16C91F29A7DD}"/>
              </a:ext>
            </a:extLst>
          </p:cNvPr>
          <p:cNvSpPr/>
          <p:nvPr/>
        </p:nvSpPr>
        <p:spPr>
          <a:xfrm>
            <a:off x="2915816" y="3029909"/>
            <a:ext cx="3456384" cy="1491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фэнтези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ADF93789-06FB-4F6B-9646-3CCE8C994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67"/>
    </mc:Choice>
    <mc:Fallback xmlns="">
      <p:transition spd="slow" advTm="30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70C2D-5653-4FE2-8550-904E2142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0A0B87-A8F3-4982-8688-5D73E4062A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94A4DF-DBBA-4231-97E6-211EF50C62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6453728A-BD8A-4A2E-BDB2-D702DD6A7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88DD74-B559-4E22-B693-39E17C00F8D6}"/>
              </a:ext>
            </a:extLst>
          </p:cNvPr>
          <p:cNvSpPr txBox="1"/>
          <p:nvPr/>
        </p:nvSpPr>
        <p:spPr>
          <a:xfrm>
            <a:off x="2642582" y="34757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2E32D-DFB1-4B1A-A241-491E7EB70AC4}"/>
              </a:ext>
            </a:extLst>
          </p:cNvPr>
          <p:cNvSpPr txBox="1"/>
          <p:nvPr/>
        </p:nvSpPr>
        <p:spPr>
          <a:xfrm>
            <a:off x="755576" y="1600200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Заполняет кластер «Ассоциативная карта».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ADD77308-7B32-4867-A728-63354FA94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"/>
    </mc:Choice>
    <mc:Fallback xmlns="">
      <p:transition spd="slow" advTm="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267749" y="-141005"/>
            <a:ext cx="8507016" cy="6234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2699792" y="260647"/>
            <a:ext cx="381642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098A1B4-5142-4DDF-B686-7A001EF597E0}"/>
              </a:ext>
            </a:extLst>
          </p:cNvPr>
          <p:cNvSpPr/>
          <p:nvPr/>
        </p:nvSpPr>
        <p:spPr>
          <a:xfrm>
            <a:off x="2929129" y="2683353"/>
            <a:ext cx="3456384" cy="1491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фэнтези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B49858A-72BF-4B99-9255-30204AEC35C4}"/>
              </a:ext>
            </a:extLst>
          </p:cNvPr>
          <p:cNvCxnSpPr/>
          <p:nvPr/>
        </p:nvCxnSpPr>
        <p:spPr>
          <a:xfrm flipV="1">
            <a:off x="4860032" y="1844824"/>
            <a:ext cx="1728192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3E31F06-16F8-4D4C-81E2-509322EF9A6A}"/>
              </a:ext>
            </a:extLst>
          </p:cNvPr>
          <p:cNvCxnSpPr>
            <a:stCxn id="4" idx="6"/>
          </p:cNvCxnSpPr>
          <p:nvPr/>
        </p:nvCxnSpPr>
        <p:spPr>
          <a:xfrm flipV="1">
            <a:off x="6385513" y="3116230"/>
            <a:ext cx="1512168" cy="312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9B0D8AD-7665-4EE9-B7B3-97ACE200C65F}"/>
              </a:ext>
            </a:extLst>
          </p:cNvPr>
          <p:cNvCxnSpPr/>
          <p:nvPr/>
        </p:nvCxnSpPr>
        <p:spPr>
          <a:xfrm flipH="1" flipV="1">
            <a:off x="2307135" y="2204864"/>
            <a:ext cx="1112737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82F3C18-F4A5-455F-A1C3-19D54E097D13}"/>
              </a:ext>
            </a:extLst>
          </p:cNvPr>
          <p:cNvCxnSpPr/>
          <p:nvPr/>
        </p:nvCxnSpPr>
        <p:spPr>
          <a:xfrm flipH="1">
            <a:off x="1475656" y="3933056"/>
            <a:ext cx="144016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5A85C6D-A6CC-4F77-B351-D10447DD7136}"/>
              </a:ext>
            </a:extLst>
          </p:cNvPr>
          <p:cNvCxnSpPr>
            <a:stCxn id="4" idx="4"/>
          </p:cNvCxnSpPr>
          <p:nvPr/>
        </p:nvCxnSpPr>
        <p:spPr>
          <a:xfrm flipH="1">
            <a:off x="3433185" y="4174646"/>
            <a:ext cx="1224136" cy="1101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B5FCA4DF-9C46-4E67-AAED-557AB7DB9382}"/>
              </a:ext>
            </a:extLst>
          </p:cNvPr>
          <p:cNvCxnSpPr/>
          <p:nvPr/>
        </p:nvCxnSpPr>
        <p:spPr>
          <a:xfrm>
            <a:off x="5612673" y="4149080"/>
            <a:ext cx="1268023" cy="1003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id="{BF9C8942-930B-4385-AFCD-16C91F29A7DD}"/>
              </a:ext>
            </a:extLst>
          </p:cNvPr>
          <p:cNvSpPr/>
          <p:nvPr/>
        </p:nvSpPr>
        <p:spPr>
          <a:xfrm>
            <a:off x="2915816" y="2681370"/>
            <a:ext cx="3456384" cy="144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фэнтези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21ACF-CBB8-4511-A488-F5E0482CABD8}"/>
              </a:ext>
            </a:extLst>
          </p:cNvPr>
          <p:cNvSpPr txBox="1"/>
          <p:nvPr/>
        </p:nvSpPr>
        <p:spPr>
          <a:xfrm>
            <a:off x="683568" y="1844824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сказка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3C01E-FE17-4A86-92E9-3199684FF2A9}"/>
              </a:ext>
            </a:extLst>
          </p:cNvPr>
          <p:cNvSpPr txBox="1"/>
          <p:nvPr/>
        </p:nvSpPr>
        <p:spPr>
          <a:xfrm>
            <a:off x="5724129" y="1444607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Фантастика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F9B91-69C6-4987-B58D-07CE75B01F1A}"/>
              </a:ext>
            </a:extLst>
          </p:cNvPr>
          <p:cNvSpPr txBox="1"/>
          <p:nvPr/>
        </p:nvSpPr>
        <p:spPr>
          <a:xfrm>
            <a:off x="1979711" y="5128320"/>
            <a:ext cx="1963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Реальность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7115F-15AD-41BB-8A1F-1CFBD67B1253}"/>
              </a:ext>
            </a:extLst>
          </p:cNvPr>
          <p:cNvSpPr txBox="1"/>
          <p:nvPr/>
        </p:nvSpPr>
        <p:spPr>
          <a:xfrm>
            <a:off x="300004" y="4174646"/>
            <a:ext cx="235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Особый жанр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DA343-08EB-4C35-AA0E-568011177801}"/>
              </a:ext>
            </a:extLst>
          </p:cNvPr>
          <p:cNvSpPr txBox="1"/>
          <p:nvPr/>
        </p:nvSpPr>
        <p:spPr>
          <a:xfrm flipH="1">
            <a:off x="7596336" y="2924944"/>
            <a:ext cx="1191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07F3B-A1EB-4FD8-9E0B-2A935D189AEE}"/>
              </a:ext>
            </a:extLst>
          </p:cNvPr>
          <p:cNvSpPr txBox="1"/>
          <p:nvPr/>
        </p:nvSpPr>
        <p:spPr>
          <a:xfrm>
            <a:off x="6300192" y="515967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Небылица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895DC40C-687A-4B21-9AC6-6BD6783514BD}"/>
              </a:ext>
            </a:extLst>
          </p:cNvPr>
          <p:cNvCxnSpPr/>
          <p:nvPr/>
        </p:nvCxnSpPr>
        <p:spPr>
          <a:xfrm flipH="1">
            <a:off x="4860032" y="4293096"/>
            <a:ext cx="36004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83F1174-5597-4336-A5E1-173048DD9FE3}"/>
              </a:ext>
            </a:extLst>
          </p:cNvPr>
          <p:cNvSpPr txBox="1"/>
          <p:nvPr/>
        </p:nvSpPr>
        <p:spPr>
          <a:xfrm>
            <a:off x="4283967" y="5532894"/>
            <a:ext cx="1512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Абсурд</a:t>
            </a:r>
          </a:p>
        </p:txBody>
      </p:sp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D36524D4-BF47-4C4F-B626-606941195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2"/>
    </mc:Choice>
    <mc:Fallback xmlns="">
      <p:transition spd="slow" advTm="1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A6C7DE-EB6A-438E-AF85-C7FA992E7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9549EA-D9BA-4CCD-A948-7E66357FE6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A1FA6-2932-4359-B26A-A7EB5C1FAC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3F2ECBAF-1DB5-456F-8CBF-E81BC29DF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1757" r="11484"/>
          <a:stretch/>
        </p:blipFill>
        <p:spPr bwMode="auto">
          <a:xfrm>
            <a:off x="0" y="5337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27371-8887-46C4-B24C-566930FA77D0}"/>
              </a:ext>
            </a:extLst>
          </p:cNvPr>
          <p:cNvSpPr txBox="1"/>
          <p:nvPr/>
        </p:nvSpPr>
        <p:spPr>
          <a:xfrm>
            <a:off x="2627784" y="278251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9B2C608F-5426-44EF-8854-087CFE698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5" y="205633"/>
            <a:ext cx="938364" cy="9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909855-8135-4D52-8A17-DEEC6BFD5A71}"/>
              </a:ext>
            </a:extLst>
          </p:cNvPr>
          <p:cNvSpPr txBox="1"/>
          <p:nvPr/>
        </p:nvSpPr>
        <p:spPr>
          <a:xfrm>
            <a:off x="971600" y="1916832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 в тексте примеры и заполняет таблицу.</a:t>
            </a:r>
          </a:p>
        </p:txBody>
      </p:sp>
      <p:pic>
        <p:nvPicPr>
          <p:cNvPr id="9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14E6D903-EBCD-406C-B360-54F664239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1757" r="11484"/>
          <a:stretch/>
        </p:blipFill>
        <p:spPr bwMode="auto">
          <a:xfrm>
            <a:off x="0" y="202921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6D393D-F421-46FC-BBC8-5E5482A9164A}"/>
              </a:ext>
            </a:extLst>
          </p:cNvPr>
          <p:cNvSpPr txBox="1"/>
          <p:nvPr/>
        </p:nvSpPr>
        <p:spPr>
          <a:xfrm>
            <a:off x="2790056" y="5278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6FE5F-E5C0-42D4-8C05-77DEB43914E7}"/>
              </a:ext>
            </a:extLst>
          </p:cNvPr>
          <p:cNvSpPr txBox="1"/>
          <p:nvPr/>
        </p:nvSpPr>
        <p:spPr>
          <a:xfrm>
            <a:off x="403620" y="1133455"/>
            <a:ext cx="76247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начало сказки. Что произошло с Алисой? </a:t>
            </a:r>
          </a:p>
          <a:p>
            <a:pPr algn="l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она оказалась? Охарактеризуйте ее.</a:t>
            </a:r>
            <a:endParaRPr lang="kk-KZ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G_1252">
            <a:hlinkClick r:id="" action="ppaction://media"/>
            <a:extLst>
              <a:ext uri="{FF2B5EF4-FFF2-40B4-BE49-F238E27FC236}">
                <a16:creationId xmlns:a16="http://schemas.microsoft.com/office/drawing/2014/main" id="{612DBDAC-5A40-4A43-84A1-B88F1985F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49779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568" y="1991690"/>
            <a:ext cx="7641232" cy="4101603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7562A91E-0D4F-4B8F-BF1F-58BA56DF186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8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60"/>
    </mc:Choice>
    <mc:Fallback xmlns="">
      <p:transition spd="slow" advTm="31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2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465" objId="16"/>
        <p14:triggerEvt type="onClick" time="14465" objId="16"/>
        <p14:stopEvt time="309828" objId="16"/>
        <p14:playEvt time="313239" objId="16"/>
        <p14:stopEvt time="316606" objId="1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EB7C9-713C-4187-8566-977382CE6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0060E6-73A1-43F2-8093-C57CA73516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CFF985-E28E-488B-824C-CCE83DE0E7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783C52B6-6708-4F3C-88DC-8EF015B2D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-95428" y="44624"/>
            <a:ext cx="9182456" cy="68868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A46C4C-F5C1-4813-B32E-2E236701289D}"/>
              </a:ext>
            </a:extLst>
          </p:cNvPr>
          <p:cNvSpPr txBox="1"/>
          <p:nvPr/>
        </p:nvSpPr>
        <p:spPr>
          <a:xfrm>
            <a:off x="2987824" y="43944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C2A48B-B45D-4556-8FF1-7870D28E48FC}"/>
              </a:ext>
            </a:extLst>
          </p:cNvPr>
          <p:cNvSpPr txBox="1"/>
          <p:nvPr/>
        </p:nvSpPr>
        <p:spPr>
          <a:xfrm>
            <a:off x="827584" y="177281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на вопросы, характеризует Алису.</a:t>
            </a: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20C794A-548C-44CF-BD7B-FD4A776A5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"/>
    </mc:Choice>
    <mc:Fallback xmlns="">
      <p:transition spd="slow" advTm="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70C2D-5653-4FE2-8550-904E2142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0A0B87-A8F3-4982-8688-5D73E4062A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94A4DF-DBBA-4231-97E6-211EF50C62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6453728A-BD8A-4A2E-BDB2-D702DD6A7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122405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8C56B-A15F-4681-B3C3-E27C7B273150}"/>
              </a:ext>
            </a:extLst>
          </p:cNvPr>
          <p:cNvSpPr txBox="1"/>
          <p:nvPr/>
        </p:nvSpPr>
        <p:spPr>
          <a:xfrm>
            <a:off x="2189026" y="40067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B2E340-E208-4AE4-9B15-F46AD2FD6F3A}"/>
              </a:ext>
            </a:extLst>
          </p:cNvPr>
          <p:cNvSpPr txBox="1"/>
          <p:nvPr/>
        </p:nvSpPr>
        <p:spPr>
          <a:xfrm>
            <a:off x="899592" y="184482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Алиса увидела говорящего кролика и поспешила за ним. Упала в колодец и  оказалась в волшебном мире, где с ней происходят чудесные вещи. Она то уменьшается, то увеличивается.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Алиса бесстрашная, любопытная девочка.</a:t>
            </a:r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9C441E84-C4E2-4EC4-A79C-28CEC8156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70"/>
    </mc:Choice>
    <mc:Fallback xmlns="">
      <p:transition spd="slow" advTm="2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0"/>
            <a:ext cx="9144000" cy="69255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17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00525"/>
            <a:ext cx="2292251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altLang="ru-RU" sz="3200" b="1" dirty="0">
                <a:solidFill>
                  <a:schemeClr val="bg1"/>
                </a:solidFill>
                <a:latin typeface="Century Gothic" pitchFamily="34" charset="0"/>
              </a:rPr>
              <a:t>Задание 3</a:t>
            </a:r>
            <a:endParaRPr lang="ru-RU" altLang="ru-RU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8AFDDE-DBF8-4772-8068-82A532030B19}"/>
              </a:ext>
            </a:extLst>
          </p:cNvPr>
          <p:cNvSpPr/>
          <p:nvPr/>
        </p:nvSpPr>
        <p:spPr>
          <a:xfrm>
            <a:off x="215148" y="1139301"/>
            <a:ext cx="831729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отрывок из 7-ой главы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ее название.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Безумное чаепитие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Около дома под деревом стоял накрытый стол, а за столом пили чай Мартовский заяц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Болванщик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между ними крепко спала Мышь Соня.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Болванщик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Заяц облокотились на нее, словно на подушку, и разговаривали через ее голову: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Бедная Соня,- подумала Алиса.- Как ей, наверно, неудобно! Впрочем, она спит – значит, ей все равно.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Стол был большой, но чаевники сидели с одного края, на уголке. Завидев Алису, они закричали: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Занято! Занято! Мест нет!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сколько угодно! – возмутилась Алиса и уселась в большое кресло во главе стола.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Болванщик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 открыл глаза, но не нашелся, что ответить. С минуту все сидели молча. Первым заговорил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Болванщик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сегодня число?- спросил он, поворачиваясь к Алисе и вынимая из кармана часы. Он с тревогой поглядел на них, потряс и приложил к уху.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Алиса подумала и ответила: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Четвертое.</a:t>
            </a:r>
          </a:p>
          <a:p>
            <a:pPr marL="342900" indent="-34290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Отстают на два дня,- вздохнул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Болванщик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84B55BE0-DF11-401A-8615-387D441C1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24"/>
    </mc:Choice>
    <mc:Fallback xmlns="">
      <p:transition spd="slow" advTm="37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183A4-60D0-4E2D-A850-7A0046FC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8CBA1-4951-48DF-B2D5-B11B4B9B3C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327570-168A-4964-9DC2-91B422CAA9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1CD96259-13E2-42A3-8BAB-9DFD46858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6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7885CA35-BAA8-439F-9FE3-0A3B466DD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-1982" y="205628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7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93FB795F-3616-4F4E-BC9F-21467BD39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 flipH="1" flipV="1">
            <a:off x="9144000" y="6858000"/>
            <a:ext cx="900608" cy="6754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1C3506-FD2D-4594-BF85-AA17F476EF13}"/>
              </a:ext>
            </a:extLst>
          </p:cNvPr>
          <p:cNvSpPr txBox="1"/>
          <p:nvPr/>
        </p:nvSpPr>
        <p:spPr>
          <a:xfrm>
            <a:off x="2771800" y="545597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097A0-93E9-4176-8AA0-0C29C270EAE8}"/>
              </a:ext>
            </a:extLst>
          </p:cNvPr>
          <p:cNvSpPr txBox="1"/>
          <p:nvPr/>
        </p:nvSpPr>
        <p:spPr>
          <a:xfrm>
            <a:off x="1331640" y="220486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Объясняет название главы.</a:t>
            </a:r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8E7FA55B-C853-4ECF-B4F6-30BC34C58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7"/>
    </mc:Choice>
    <mc:Fallback xmlns="">
      <p:transition spd="slow" advTm="4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D87D1-9661-4AB8-922C-83D5AF742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DA16B4-F6A7-49FE-ABA2-A402814E24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329D2E-8939-45E7-B748-D83CC65F70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AED1867D-8E4F-4783-B103-9C66F3DB3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-341" y="1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B8FC9E-8B8E-4FEF-91BC-5D22B8412E3C}"/>
              </a:ext>
            </a:extLst>
          </p:cNvPr>
          <p:cNvSpPr txBox="1"/>
          <p:nvPr/>
        </p:nvSpPr>
        <p:spPr>
          <a:xfrm>
            <a:off x="2735455" y="34514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ответ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C8DAD-3891-4CE2-B3DB-5AB5C5FD748C}"/>
              </a:ext>
            </a:extLst>
          </p:cNvPr>
          <p:cNvSpPr txBox="1"/>
          <p:nvPr/>
        </p:nvSpPr>
        <p:spPr>
          <a:xfrm>
            <a:off x="1043608" y="1844824"/>
            <a:ext cx="6696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названа «Безумное чаепитие», потому что это необычное чаепитие. Это чаепитие не имеет конца, так как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Болванщик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поссорился с Временем, и время для него остановилось.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C506DE8C-C53D-482C-811F-56D79531C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4"/>
    </mc:Choice>
    <mc:Fallback xmlns="">
      <p:transition spd="slow" advTm="1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049E2-9462-4802-A5B0-9FD2D254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BB5158-5029-4BAE-A8CA-18EBF1536C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1B8FCA-415D-4DBA-A68F-E6035FE4E8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66360FD3-9CDF-4958-91D8-8EC6EEF68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730" y="135374"/>
            <a:ext cx="112186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6185E4C9-2571-464F-80AD-889D0936D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28281" y="135374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57F3A1CE-1740-4A7C-811F-E6EB3FE2D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5" y="215901"/>
            <a:ext cx="936103" cy="98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0C1203-D568-4A33-89B8-1D0FA07C03DF}"/>
              </a:ext>
            </a:extLst>
          </p:cNvPr>
          <p:cNvSpPr txBox="1"/>
          <p:nvPr/>
        </p:nvSpPr>
        <p:spPr>
          <a:xfrm>
            <a:off x="2843808" y="47667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E746F-2EF5-4D86-8135-9935C2B05E5E}"/>
              </a:ext>
            </a:extLst>
          </p:cNvPr>
          <p:cNvSpPr txBox="1"/>
          <p:nvPr/>
        </p:nvSpPr>
        <p:spPr>
          <a:xfrm>
            <a:off x="899592" y="2060848"/>
            <a:ext cx="700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на вопросы,  характеризует Алису.</a:t>
            </a:r>
          </a:p>
        </p:txBody>
      </p:sp>
      <p:pic>
        <p:nvPicPr>
          <p:cNvPr id="11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F4C9E875-3CBA-4D18-91D0-1E0CBEF91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3944" y="135374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12" name="Picture 2" descr="Изображение выглядит как текст, мужчина, едет&#10;&#10;Автоматически созданное описание">
            <a:extLst>
              <a:ext uri="{FF2B5EF4-FFF2-40B4-BE49-F238E27FC236}">
                <a16:creationId xmlns:a16="http://schemas.microsoft.com/office/drawing/2014/main" id="{E80AA473-1379-4B06-A2A0-F8D4545A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227094"/>
            <a:ext cx="4114800" cy="56958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6459D3-5FD6-4325-990F-2FF586363AE0}"/>
              </a:ext>
            </a:extLst>
          </p:cNvPr>
          <p:cNvSpPr txBox="1"/>
          <p:nvPr/>
        </p:nvSpPr>
        <p:spPr>
          <a:xfrm>
            <a:off x="2476500" y="470708"/>
            <a:ext cx="367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41FD22-1721-42B0-AA89-EA075CE17813}"/>
              </a:ext>
            </a:extLst>
          </p:cNvPr>
          <p:cNvSpPr txBox="1"/>
          <p:nvPr/>
        </p:nvSpPr>
        <p:spPr>
          <a:xfrm>
            <a:off x="457200" y="1916832"/>
            <a:ext cx="35630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Льюис Кэрролл «Алиса в Стране чудес» </a:t>
            </a:r>
          </a:p>
        </p:txBody>
      </p:sp>
      <p:pic>
        <p:nvPicPr>
          <p:cNvPr id="16" name="Звук 15">
            <a:hlinkClick r:id="" action="ppaction://media"/>
            <a:extLst>
              <a:ext uri="{FF2B5EF4-FFF2-40B4-BE49-F238E27FC236}">
                <a16:creationId xmlns:a16="http://schemas.microsoft.com/office/drawing/2014/main" id="{F077ECC8-FE02-4503-BB40-7BB34862E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6"/>
    </mc:Choice>
    <mc:Fallback xmlns="">
      <p:transition spd="slow" advTm="1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90950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20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7" name="Прямоугольник 9"/>
          <p:cNvSpPr>
            <a:spLocks noChangeArrowheads="1"/>
          </p:cNvSpPr>
          <p:nvPr/>
        </p:nvSpPr>
        <p:spPr bwMode="auto">
          <a:xfrm>
            <a:off x="3469993" y="414881"/>
            <a:ext cx="2292251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Century Gothic" pitchFamily="34" charset="0"/>
              </a:rPr>
              <a:t>Задание 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1778F7-07D3-40B7-8C33-8E331DC79CA1}"/>
              </a:ext>
            </a:extLst>
          </p:cNvPr>
          <p:cNvSpPr/>
          <p:nvPr/>
        </p:nvSpPr>
        <p:spPr>
          <a:xfrm>
            <a:off x="438469" y="1244212"/>
            <a:ext cx="8614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Разделите вопросы на «тонкие» и «толстые».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них.</a:t>
            </a:r>
            <a:endParaRPr lang="ru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57AEAA-4DCD-4C19-AD59-8E455A15BB73}"/>
              </a:ext>
            </a:extLst>
          </p:cNvPr>
          <p:cNvSpPr/>
          <p:nvPr/>
        </p:nvSpPr>
        <p:spPr>
          <a:xfrm>
            <a:off x="827584" y="2420923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1.Назовите участников чаепития. Что вы знаете о них?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2.Почему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Болванщик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поссорился с Временем? Что случилось после исполнения им песни на празднике Королевы Червей?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3.Почему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Болванщик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Мартовский Заяц целыми днями пьют чай, болтают или спорят?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4.О чем догадалась Алиса? </a:t>
            </a:r>
            <a:endParaRPr lang="ru-RU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A711373-27A1-4B79-A43A-2F1F10527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47"/>
    </mc:Choice>
    <mc:Fallback xmlns="">
      <p:transition spd="slow" advTm="5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D2BC75-2E87-4D31-A590-58B69BB53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02702-C266-492C-BCCC-96EB989CF4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A3DBBD-7715-485B-91DF-FD66F51518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0071BD99-6E92-4493-87DC-271AF1DE5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5" y="215901"/>
            <a:ext cx="996820" cy="105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B3D9017C-461D-4842-AE7E-8DC6AF11B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-15288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E4BE39-8A40-4623-8ABA-4D4A0D204FE8}"/>
              </a:ext>
            </a:extLst>
          </p:cNvPr>
          <p:cNvSpPr txBox="1"/>
          <p:nvPr/>
        </p:nvSpPr>
        <p:spPr>
          <a:xfrm>
            <a:off x="2699792" y="278251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20F2B-C2FB-4589-A3A3-A2816741AE00}"/>
              </a:ext>
            </a:extLst>
          </p:cNvPr>
          <p:cNvSpPr txBox="1"/>
          <p:nvPr/>
        </p:nvSpPr>
        <p:spPr>
          <a:xfrm>
            <a:off x="1259632" y="1600200"/>
            <a:ext cx="6768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Делит вопросы на «тонкие» и «толстые», отвечает на них.</a:t>
            </a: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7E0F420-F189-44DE-8651-0B269AD85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8"/>
    </mc:Choice>
    <mc:Fallback xmlns="">
      <p:transition spd="slow" advTm="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44118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22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907704" y="423316"/>
            <a:ext cx="4672983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Century Gothic" pitchFamily="34" charset="0"/>
              </a:rPr>
              <a:t>Примерные вопросы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125504-A025-4BC3-B8D0-3EE8093CB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801418"/>
              </p:ext>
            </p:extLst>
          </p:nvPr>
        </p:nvGraphicFramePr>
        <p:xfrm>
          <a:off x="323528" y="1412786"/>
          <a:ext cx="8614582" cy="5360452"/>
        </p:xfrm>
        <a:graphic>
          <a:graphicData uri="http://schemas.openxmlformats.org/drawingml/2006/table">
            <a:tbl>
              <a:tblPr firstRow="1" firstCol="1" bandRow="1"/>
              <a:tblGrid>
                <a:gridCol w="4176464">
                  <a:extLst>
                    <a:ext uri="{9D8B030D-6E8A-4147-A177-3AD203B41FA5}">
                      <a16:colId xmlns:a16="http://schemas.microsoft.com/office/drawing/2014/main" val="126089772"/>
                    </a:ext>
                  </a:extLst>
                </a:gridCol>
                <a:gridCol w="4438118">
                  <a:extLst>
                    <a:ext uri="{9D8B030D-6E8A-4147-A177-3AD203B41FA5}">
                      <a16:colId xmlns:a16="http://schemas.microsoft.com/office/drawing/2014/main" val="2229484385"/>
                    </a:ext>
                  </a:extLst>
                </a:gridCol>
              </a:tblGrid>
              <a:tr h="6665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Тонкие вопросы</a:t>
                      </a:r>
                      <a:endParaRPr lang="ru-KZ" sz="24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Толстые вопросы</a:t>
                      </a:r>
                      <a:endParaRPr lang="ru-KZ" sz="24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215285"/>
                  </a:ext>
                </a:extLst>
              </a:tr>
              <a:tr h="4157993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Назовите участников чаепития.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Почему </a:t>
                      </a:r>
                      <a:r>
                        <a:rPr lang="ru-RU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Болванщик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поссорился с Временем? </a:t>
                      </a: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1. Мартовский Заяц,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Болванщик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, Мышь Соня.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2. Из-за исполнения песни «Филин».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Почему </a:t>
                      </a:r>
                      <a:r>
                        <a:rPr lang="ru-RU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Болванщик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Мартовский Заяц целыми днями пьют чай, болтают или спорят?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чем догадалась Алиса?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200" b="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Ответы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1.После исполнения песни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Болванщиком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празднике Королевы червей,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Болванщик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Время поссорились. С тех пор  время для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Болванщика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остановилось.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Алиса догадалась, что время для них остановилось, и поэтому они все время за столом.</a:t>
                      </a:r>
                      <a:endParaRPr lang="ru-KZ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KZ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316041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23B0DBC-314A-4CD1-B04B-1524C360D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2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48"/>
    </mc:Choice>
    <mc:Fallback xmlns="">
      <p:transition spd="slow" advTm="6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-19408" y="136221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23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D22BFDA-228D-4C0F-B1FF-DD84204C4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80256"/>
              </p:ext>
            </p:extLst>
          </p:nvPr>
        </p:nvGraphicFramePr>
        <p:xfrm>
          <a:off x="395536" y="1151879"/>
          <a:ext cx="8449275" cy="5055698"/>
        </p:xfrm>
        <a:graphic>
          <a:graphicData uri="http://schemas.openxmlformats.org/drawingml/2006/table">
            <a:tbl>
              <a:tblPr/>
              <a:tblGrid>
                <a:gridCol w="8449275">
                  <a:extLst>
                    <a:ext uri="{9D8B030D-6E8A-4147-A177-3AD203B41FA5}">
                      <a16:colId xmlns:a16="http://schemas.microsoft.com/office/drawing/2014/main" val="3830880314"/>
                    </a:ext>
                  </a:extLst>
                </a:gridCol>
              </a:tblGrid>
              <a:tr h="5055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Заполните «Таблицу-синтез»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Выберите из текста ключевые слова, запишите их в первой графе. Затем заполните вторую графу, объясняя значение этих слов. В третьей графе приведите примеры из текста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37327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8FC260-68C1-48C0-93AA-51CAF7F3ECDC}"/>
              </a:ext>
            </a:extLst>
          </p:cNvPr>
          <p:cNvSpPr/>
          <p:nvPr/>
        </p:nvSpPr>
        <p:spPr>
          <a:xfrm>
            <a:off x="3350368" y="443178"/>
            <a:ext cx="2099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  <a:r>
              <a:rPr lang="ru-RU" alt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649F9000-01A8-46A5-AB6F-EA054F389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59271"/>
              </p:ext>
            </p:extLst>
          </p:nvPr>
        </p:nvGraphicFramePr>
        <p:xfrm>
          <a:off x="467544" y="3068960"/>
          <a:ext cx="8136905" cy="244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307">
                  <a:extLst>
                    <a:ext uri="{9D8B030D-6E8A-4147-A177-3AD203B41FA5}">
                      <a16:colId xmlns:a16="http://schemas.microsoft.com/office/drawing/2014/main" val="4104712971"/>
                    </a:ext>
                  </a:extLst>
                </a:gridCol>
                <a:gridCol w="2688299">
                  <a:extLst>
                    <a:ext uri="{9D8B030D-6E8A-4147-A177-3AD203B41FA5}">
                      <a16:colId xmlns:a16="http://schemas.microsoft.com/office/drawing/2014/main" val="2586988172"/>
                    </a:ext>
                  </a:extLst>
                </a:gridCol>
                <a:gridCol w="2688299">
                  <a:extLst>
                    <a:ext uri="{9D8B030D-6E8A-4147-A177-3AD203B41FA5}">
                      <a16:colId xmlns:a16="http://schemas.microsoft.com/office/drawing/2014/main" val="231818014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слова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Толкование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Выписки из текста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140038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484931"/>
                  </a:ext>
                </a:extLst>
              </a:tr>
            </a:tbl>
          </a:graphicData>
        </a:graphic>
      </p:graphicFrame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D859E49E-3D84-4EEA-9D12-690DE2934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3"/>
    </mc:Choice>
    <mc:Fallback xmlns="">
      <p:transition spd="slow" advTm="4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F7FC4-FFDA-4E15-8D75-01E508F6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06248D-7958-45FB-A91E-B5D9368913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EB7BE7-A903-4017-BB8F-1BFF01D557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E362BCF0-1C58-4A09-B621-A1E8FCDB1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-76200" y="-12578"/>
            <a:ext cx="92202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05AF1-CDF9-479D-A2DC-FCC60E05317A}"/>
              </a:ext>
            </a:extLst>
          </p:cNvPr>
          <p:cNvSpPr txBox="1"/>
          <p:nvPr/>
        </p:nvSpPr>
        <p:spPr>
          <a:xfrm>
            <a:off x="2699792" y="29876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0148CA-4286-4239-A48F-3530937193AB}"/>
              </a:ext>
            </a:extLst>
          </p:cNvPr>
          <p:cNvSpPr txBox="1"/>
          <p:nvPr/>
        </p:nvSpPr>
        <p:spPr>
          <a:xfrm>
            <a:off x="683568" y="1916832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 в тексте ключевые слова,  объясняет их значение, приводит примеры из текста.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0964A0EF-33A2-489E-B87A-850637624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"/>
    </mc:Choice>
    <mc:Fallback xmlns="">
      <p:transition spd="slow" advTm="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72216" y="6407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25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062428" y="423316"/>
            <a:ext cx="3806511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3053C2-1600-43DE-8FA9-EAFD901EE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67212"/>
              </p:ext>
            </p:extLst>
          </p:nvPr>
        </p:nvGraphicFramePr>
        <p:xfrm>
          <a:off x="164256" y="2486994"/>
          <a:ext cx="8888794" cy="2410586"/>
        </p:xfrm>
        <a:graphic>
          <a:graphicData uri="http://schemas.openxmlformats.org/drawingml/2006/table">
            <a:tbl>
              <a:tblPr/>
              <a:tblGrid>
                <a:gridCol w="8888794">
                  <a:extLst>
                    <a:ext uri="{9D8B030D-6E8A-4147-A177-3AD203B41FA5}">
                      <a16:colId xmlns:a16="http://schemas.microsoft.com/office/drawing/2014/main" val="3374754710"/>
                    </a:ext>
                  </a:extLst>
                </a:gridCol>
              </a:tblGrid>
              <a:tr h="2410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48205"/>
                  </a:ext>
                </a:extLst>
              </a:tr>
            </a:tbl>
          </a:graphicData>
        </a:graphic>
      </p:graphicFrame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10479687-5BCB-47D4-8A5E-001D09B3F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119639"/>
              </p:ext>
            </p:extLst>
          </p:nvPr>
        </p:nvGraphicFramePr>
        <p:xfrm>
          <a:off x="539552" y="1397000"/>
          <a:ext cx="8136904" cy="4891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8218">
                  <a:extLst>
                    <a:ext uri="{9D8B030D-6E8A-4147-A177-3AD203B41FA5}">
                      <a16:colId xmlns:a16="http://schemas.microsoft.com/office/drawing/2014/main" val="357839236"/>
                    </a:ext>
                  </a:extLst>
                </a:gridCol>
                <a:gridCol w="2764343">
                  <a:extLst>
                    <a:ext uri="{9D8B030D-6E8A-4147-A177-3AD203B41FA5}">
                      <a16:colId xmlns:a16="http://schemas.microsoft.com/office/drawing/2014/main" val="2756697045"/>
                    </a:ext>
                  </a:extLst>
                </a:gridCol>
                <a:gridCol w="2764343">
                  <a:extLst>
                    <a:ext uri="{9D8B030D-6E8A-4147-A177-3AD203B41FA5}">
                      <a16:colId xmlns:a16="http://schemas.microsoft.com/office/drawing/2014/main" val="285630145"/>
                    </a:ext>
                  </a:extLst>
                </a:gridCol>
              </a:tblGrid>
              <a:tr h="15999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слова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Толкование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Выписки из текста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62026"/>
                  </a:ext>
                </a:extLst>
              </a:tr>
              <a:tr h="16280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Терять время, убить время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Проводить время без пользы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-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вам нечего делать,-сказала она с досадой,-придумали бы что-нибудь получше загадок без ответа. А так попусту теряете время.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142378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E9CC1D7-4BDC-4F7F-82EC-C09D889AF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5"/>
    </mc:Choice>
    <mc:Fallback xmlns="">
      <p:transition spd="slow" advTm="25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70241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26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3053C2-1600-43DE-8FA9-EAFD901EE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910277"/>
              </p:ext>
            </p:extLst>
          </p:nvPr>
        </p:nvGraphicFramePr>
        <p:xfrm>
          <a:off x="179512" y="873579"/>
          <a:ext cx="8873538" cy="4024001"/>
        </p:xfrm>
        <a:graphic>
          <a:graphicData uri="http://schemas.openxmlformats.org/drawingml/2006/table">
            <a:tbl>
              <a:tblPr/>
              <a:tblGrid>
                <a:gridCol w="8873538">
                  <a:extLst>
                    <a:ext uri="{9D8B030D-6E8A-4147-A177-3AD203B41FA5}">
                      <a16:colId xmlns:a16="http://schemas.microsoft.com/office/drawing/2014/main" val="3374754710"/>
                    </a:ext>
                  </a:extLst>
                </a:gridCol>
              </a:tblGrid>
              <a:tr h="40240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Характерная черта этой сказки – искусное смешение реального и сказочного. Найдите в тексте примеры и запишите их в таблицу.</a:t>
                      </a:r>
                      <a:endParaRPr lang="ru-KZ" sz="2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4820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DD923E-5359-44A6-9456-EF6CBAB0DA3C}"/>
              </a:ext>
            </a:extLst>
          </p:cNvPr>
          <p:cNvSpPr/>
          <p:nvPr/>
        </p:nvSpPr>
        <p:spPr>
          <a:xfrm>
            <a:off x="3431200" y="347002"/>
            <a:ext cx="265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</a:t>
            </a:r>
            <a:r>
              <a:rPr lang="ru-RU" alt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F87F17A5-38C3-4846-9E9C-6812F4387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236056"/>
              </p:ext>
            </p:extLst>
          </p:nvPr>
        </p:nvGraphicFramePr>
        <p:xfrm>
          <a:off x="683568" y="2361460"/>
          <a:ext cx="7920880" cy="328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val="141554863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027896562"/>
                    </a:ext>
                  </a:extLst>
                </a:gridCol>
              </a:tblGrid>
              <a:tr h="164077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Сказочное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13389"/>
                  </a:ext>
                </a:extLst>
              </a:tr>
              <a:tr h="16407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82810"/>
                  </a:ext>
                </a:extLst>
              </a:tr>
            </a:tbl>
          </a:graphicData>
        </a:graphic>
      </p:graphicFrame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0912CB7A-AF14-4E1B-9EA5-7D65D1C6E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2"/>
    </mc:Choice>
    <mc:Fallback xmlns="">
      <p:transition spd="slow" advTm="29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C8BE6-619E-400A-BDF2-4CE5AE50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004E24-5D7D-4D80-B822-2DD88D6D2D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31D32C-5D79-4D4D-ADEB-2699CECFB9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F92DAF91-BE2C-4163-AFAB-676973DDF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-7881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809C42-E7BA-4F7C-BC3B-92B788E6D276}"/>
              </a:ext>
            </a:extLst>
          </p:cNvPr>
          <p:cNvSpPr txBox="1"/>
          <p:nvPr/>
        </p:nvSpPr>
        <p:spPr>
          <a:xfrm>
            <a:off x="2948874" y="283588"/>
            <a:ext cx="249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202F1-E142-4D68-9768-A1C2CFB6C39E}"/>
              </a:ext>
            </a:extLst>
          </p:cNvPr>
          <p:cNvSpPr txBox="1"/>
          <p:nvPr/>
        </p:nvSpPr>
        <p:spPr>
          <a:xfrm>
            <a:off x="539552" y="1916832"/>
            <a:ext cx="7344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 примеры в тексте, заполняет таблицу.</a:t>
            </a:r>
          </a:p>
        </p:txBody>
      </p:sp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5359E770-7617-43C5-A077-E049A3835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"/>
    </mc:Choice>
    <mc:Fallback xmlns="">
      <p:transition spd="slow" advTm="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99778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28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4045358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ответы: </a:t>
            </a:r>
          </a:p>
        </p:txBody>
      </p: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AB8F7729-EBEB-43D4-A4B8-6B200D45D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287764"/>
              </p:ext>
            </p:extLst>
          </p:nvPr>
        </p:nvGraphicFramePr>
        <p:xfrm>
          <a:off x="683568" y="1396999"/>
          <a:ext cx="7848872" cy="4981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1645556162"/>
                    </a:ext>
                  </a:extLst>
                </a:gridCol>
                <a:gridCol w="3924436">
                  <a:extLst>
                    <a:ext uri="{9D8B030D-6E8A-4147-A177-3AD203B41FA5}">
                      <a16:colId xmlns:a16="http://schemas.microsoft.com/office/drawing/2014/main" val="2801234124"/>
                    </a:ext>
                  </a:extLst>
                </a:gridCol>
              </a:tblGrid>
              <a:tr h="1597951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Реальное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Сказочное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162024"/>
                  </a:ext>
                </a:extLst>
              </a:tr>
              <a:tr h="24502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Чаепитие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Девочка Алиса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Друзья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Чаепитие Мартовского Зайца,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Болванщика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Сони.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Девочка Алиса наделена необыкновенными свойствами: способность разговаривать с животными.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Выдуманные друзья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704709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8F771F4-49FF-4367-917C-600C0B481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0"/>
    </mc:Choice>
    <mc:Fallback xmlns="">
      <p:transition spd="slow" advTm="2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70C2D-5653-4FE2-8550-904E2142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0A0B87-A8F3-4982-8688-5D73E4062A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94A4DF-DBBA-4231-97E6-211EF50C62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6453728A-BD8A-4A2E-BDB2-D702DD6A7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-341" y="1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194C6E13-0105-4C40-8345-303DAC950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36" y="274637"/>
            <a:ext cx="1082160" cy="114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3453759E-7155-45FE-9DB4-12A612058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F5BB1-26EC-44AF-9FFD-7A6891CC01C7}"/>
              </a:ext>
            </a:extLst>
          </p:cNvPr>
          <p:cNvSpPr txBox="1"/>
          <p:nvPr/>
        </p:nvSpPr>
        <p:spPr>
          <a:xfrm>
            <a:off x="2849124" y="283478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урока: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37CF77-22E2-46FA-9E90-4A68951E6D25}"/>
              </a:ext>
            </a:extLst>
          </p:cNvPr>
          <p:cNvSpPr txBox="1"/>
          <p:nvPr/>
        </p:nvSpPr>
        <p:spPr>
          <a:xfrm>
            <a:off x="857505" y="1297959"/>
            <a:ext cx="727280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Сегодня на уроке: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kk-K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познакомились с Льюисом Кэрролом и его сказкой «Алиса в стране чудес»,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k-K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литературным жанром «фэнтези»;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kk-K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kk-KZ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kumimoji="0" lang="kk-K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ассмотрели бессмыслицу как средство создания чудесных ситуаций в сказке 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kk-K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k-K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Прогнозировали, анализировали содержание текста по ключевым словам.</a:t>
            </a:r>
            <a:endParaRPr kumimoji="0" lang="ru-K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B51C62EF-31AB-4A52-821A-9A3E96E5C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56"/>
    </mc:Choice>
    <mc:Fallback xmlns="">
      <p:transition spd="slow" advTm="3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0" y="97751"/>
            <a:ext cx="9144000" cy="67940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fld id="{A5A27743-B97B-463B-B9D8-F7E71ABACDB7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t>3</a:t>
            </a:fld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1A04876-5D39-4CF6-995E-C35179E6C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306469"/>
              </p:ext>
            </p:extLst>
          </p:nvPr>
        </p:nvGraphicFramePr>
        <p:xfrm>
          <a:off x="683568" y="1151881"/>
          <a:ext cx="7713182" cy="5124570"/>
        </p:xfrm>
        <a:graphic>
          <a:graphicData uri="http://schemas.openxmlformats.org/drawingml/2006/table">
            <a:tbl>
              <a:tblPr/>
              <a:tblGrid>
                <a:gridCol w="7713182">
                  <a:extLst>
                    <a:ext uri="{9D8B030D-6E8A-4147-A177-3AD203B41FA5}">
                      <a16:colId xmlns:a16="http://schemas.microsoft.com/office/drawing/2014/main" val="2492998048"/>
                    </a:ext>
                  </a:extLst>
                </a:gridCol>
              </a:tblGrid>
              <a:tr h="39579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4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всем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своя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мораль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только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надо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ее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найти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en-US" sz="4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4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4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4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4400" b="1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44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ru-RU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ьюис</a:t>
                      </a:r>
                      <a:r>
                        <a:rPr lang="en-US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Кэр</a:t>
                      </a:r>
                      <a:r>
                        <a:rPr lang="ru-RU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en-US" sz="4000" b="1" i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олл</a:t>
                      </a:r>
                      <a:r>
                        <a:rPr lang="ru-RU" sz="40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438884"/>
                  </a:ext>
                </a:extLst>
              </a:tr>
              <a:tr h="10554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421306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FF99E68-DEEF-497F-BC3C-F1E0F0D25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2"/>
    </mc:Choice>
    <mc:Fallback xmlns="">
      <p:transition spd="slow" advTm="9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430503" y="160803"/>
            <a:ext cx="8091197" cy="60465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30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2267745" y="476672"/>
            <a:ext cx="3997880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04CEB8-6381-4D3E-AD1F-5309C7945B25}"/>
              </a:ext>
            </a:extLst>
          </p:cNvPr>
          <p:cNvSpPr/>
          <p:nvPr/>
        </p:nvSpPr>
        <p:spPr>
          <a:xfrm>
            <a:off x="1017518" y="1700808"/>
            <a:ext cx="737090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Сочините сказку в </a:t>
            </a:r>
          </a:p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жанре фэнтези </a:t>
            </a:r>
            <a:endParaRPr lang="ru-KZ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сидит, птица, стол, вода&#10;&#10;Автоматически созданное описание">
            <a:extLst>
              <a:ext uri="{FF2B5EF4-FFF2-40B4-BE49-F238E27FC236}">
                <a16:creationId xmlns:a16="http://schemas.microsoft.com/office/drawing/2014/main" id="{C0F8AE7A-FFAA-46B9-A6E4-94B27BD59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29" y="1703448"/>
            <a:ext cx="4610632" cy="3341352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B0A464F-8B69-4BC6-99D0-3E2961206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6"/>
    </mc:Choice>
    <mc:Fallback xmlns="">
      <p:transition spd="slow" advTm="6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57093-9AF9-4289-BA22-51D0D1E20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94A4D8-A556-408F-AC2C-FCE7257147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1DC28-92F7-471F-AD14-837F5501BF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C2C8FF80-8126-404C-B0BD-631A193F8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412EE-39FF-4F37-BE26-946D723A6676}"/>
              </a:ext>
            </a:extLst>
          </p:cNvPr>
          <p:cNvSpPr txBox="1"/>
          <p:nvPr/>
        </p:nvSpPr>
        <p:spPr>
          <a:xfrm>
            <a:off x="3131840" y="23032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D1846E7-5DC3-4A9A-9AA4-AEE7E4C5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269"/>
            <a:ext cx="9144000" cy="51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D8CD0705-5FA7-4005-AA9E-677430AF5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2"/>
    </mc:Choice>
    <mc:Fallback xmlns="">
      <p:transition spd="slow" advTm="33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02D37-A38C-4950-8EC6-74619B1C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B4A1A-1FC4-4A1B-83F7-DCA177D132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21A005-AF44-44E6-AB33-BC5911B575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62EF77A9-2B4A-47DD-89AE-FE8CBF22A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5337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9E08C1-0C43-4265-9210-7829B9DE8619}"/>
              </a:ext>
            </a:extLst>
          </p:cNvPr>
          <p:cNvSpPr txBox="1"/>
          <p:nvPr/>
        </p:nvSpPr>
        <p:spPr>
          <a:xfrm>
            <a:off x="457200" y="1353631"/>
            <a:ext cx="807524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познакомитесь  с Льюисом Кэрроллом и его сказкой «Алиса в Стране чудес», написанной в жанре фэнтези;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kk-KZ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рассмотрите бессмыслицу как средство создания чудесных ситуаций в сказке;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сможете прогнозировать содержание текста по ключевым словам, анализировать содержание художественного произведения небольшого объема.</a:t>
            </a:r>
            <a:endParaRPr lang="ru-K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4BBD2-8EED-4BA4-9AF2-0558CEF8AA60}"/>
              </a:ext>
            </a:extLst>
          </p:cNvPr>
          <p:cNvSpPr txBox="1"/>
          <p:nvPr/>
        </p:nvSpPr>
        <p:spPr>
          <a:xfrm>
            <a:off x="2238086" y="324069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Сегодня на уроке: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EF2F2BCD-932E-4726-815C-F2F072BD3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16"/>
    </mc:Choice>
    <mc:Fallback xmlns="">
      <p:transition spd="slow" advTm="2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21073-B082-4FFD-AF99-08BC72F0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9E22C-8E57-4311-9B15-E9D100EE85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E5F687-4AD8-4890-B713-1557DF68C7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8C365369-525A-493B-A6B1-1CD8BBC99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BB550F4F-44ED-4137-B8CA-F0EAF5B08E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611560" y="1016314"/>
            <a:ext cx="7344816" cy="5776370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DA9E8EF9-4651-4218-A18C-C09F65774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77"/>
    </mc:Choice>
    <mc:Fallback xmlns="">
      <p:transition spd="slow" advTm="5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F11E8-016A-41AC-AE07-3FC3894A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F40BB8-B096-4622-8ACC-CE1E826135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BD8CEA-E17D-4935-9BA0-4070DBD96E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1DD92D84-524F-465E-A897-537812EDA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C50E4A4-3DA2-43D7-9FE6-3981CCDB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731886" cy="574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8B49B91A-D93B-4DA4-B53F-AA5B4D534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2"/>
    </mc:Choice>
    <mc:Fallback xmlns="">
      <p:transition spd="slow" advTm="1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D86CA-E193-45F4-9931-6D5E4E5FC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42FF34-CC5D-4391-A37E-3A4F45945D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5D5DFF-AECB-456F-BA0D-BE2E3CD06C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128E5FE4-7D8D-42B2-A102-DE005D58E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B13B6F-B90F-4ED1-9D79-7762F671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6" y="1124745"/>
            <a:ext cx="872932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301FF05D-F08B-4DE3-9527-3B7A04245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9"/>
    </mc:Choice>
    <mc:Fallback xmlns="">
      <p:transition spd="slow" advTm="5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B85F5-E05F-403B-BEBA-EAE876C6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00D92A-37CB-4BC3-9F92-F5601D0064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AB1DBD-6F12-43DA-8885-36415A70F9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2F4CBD2-37CC-46D2-8310-B64B48847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3902E52F-1974-4AAD-86ED-38495B9FF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1079637"/>
            <a:ext cx="8136904" cy="5229682"/>
          </a:xfrm>
          <a:prstGeom prst="rect">
            <a:avLst/>
          </a:prstGeom>
          <a:noFill/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AAFFDBB7-4DB8-4CB9-9C05-37A90E0D3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2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48"/>
    </mc:Choice>
    <mc:Fallback xmlns="">
      <p:transition spd="slow" advTm="3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48850" y="234290"/>
            <a:ext cx="8961419" cy="47815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9BF141-AC29-47BD-868C-67C15512C5AE}"/>
              </a:ext>
            </a:extLst>
          </p:cNvPr>
          <p:cNvSpPr/>
          <p:nvPr/>
        </p:nvSpPr>
        <p:spPr>
          <a:xfrm>
            <a:off x="862150" y="877950"/>
            <a:ext cx="78243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	</a:t>
            </a:r>
            <a:r>
              <a:rPr lang="ru-RU" sz="3200" b="1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Фэнтези</a:t>
            </a:r>
            <a:r>
              <a:rPr lang="ru-RU" sz="32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– особый жанр сказочно-фантастической прозы, включающий в себя признаки литературной сказки, фантастики и реальности. </a:t>
            </a:r>
            <a:endParaRPr lang="ru-KZ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KZ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4A63E-79D4-4892-A898-6AC993FBAAC9}"/>
              </a:ext>
            </a:extLst>
          </p:cNvPr>
          <p:cNvSpPr txBox="1"/>
          <p:nvPr/>
        </p:nvSpPr>
        <p:spPr>
          <a:xfrm>
            <a:off x="3010143" y="41913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DE9D589-F1D1-41B9-A248-C788F9555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1"/>
    </mc:Choice>
    <mc:Fallback xmlns="">
      <p:transition spd="slow" advTm="1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762</TotalTime>
  <Words>678</Words>
  <Application>Microsoft Office PowerPoint</Application>
  <PresentationFormat>Экран (4:3)</PresentationFormat>
  <Paragraphs>163</Paragraphs>
  <Slides>31</Slides>
  <Notes>14</Notes>
  <HiddenSlides>0</HiddenSlides>
  <MMClips>32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Gothic</vt:lpstr>
      <vt:lpstr>Open Sans</vt:lpstr>
      <vt:lpstr>Tahoma</vt:lpstr>
      <vt:lpstr>Times New Roman</vt:lpstr>
      <vt:lpstr>TimesNewRomanPSMT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Alibek E. Abdish</dc:creator>
  <cp:lastModifiedBy>Данагул</cp:lastModifiedBy>
  <cp:revision>60</cp:revision>
  <dcterms:created xsi:type="dcterms:W3CDTF">2020-11-22T13:53:02Z</dcterms:created>
  <dcterms:modified xsi:type="dcterms:W3CDTF">2024-12-11T12:38:46Z</dcterms:modified>
</cp:coreProperties>
</file>