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99" r:id="rId3"/>
    <p:sldId id="303" r:id="rId4"/>
    <p:sldId id="312" r:id="rId5"/>
    <p:sldId id="315" r:id="rId6"/>
    <p:sldId id="307" r:id="rId7"/>
    <p:sldId id="309" r:id="rId8"/>
    <p:sldId id="310" r:id="rId9"/>
    <p:sldId id="301" r:id="rId10"/>
    <p:sldId id="274" r:id="rId11"/>
    <p:sldId id="296" r:id="rId12"/>
    <p:sldId id="316" r:id="rId13"/>
    <p:sldId id="317" r:id="rId14"/>
    <p:sldId id="292" r:id="rId15"/>
    <p:sldId id="260" r:id="rId16"/>
    <p:sldId id="297" r:id="rId17"/>
    <p:sldId id="298" r:id="rId18"/>
    <p:sldId id="313" r:id="rId19"/>
    <p:sldId id="26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8901" autoAdjust="0"/>
  </p:normalViewPr>
  <p:slideViewPr>
    <p:cSldViewPr>
      <p:cViewPr varScale="1">
        <p:scale>
          <a:sx n="87" d="100"/>
          <a:sy n="87" d="100"/>
        </p:scale>
        <p:origin x="127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CE4AF-EF1E-4C46-AB7B-BB89862A9D1A}" type="doc">
      <dgm:prSet loTypeId="urn:microsoft.com/office/officeart/2005/8/layout/hProcess4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AC56D19-A40C-4CF7-B582-A3DB8E762168}">
      <dgm:prSet phldrT="[Текст]"/>
      <dgm:spPr/>
      <dgm:t>
        <a:bodyPr/>
        <a:lstStyle/>
        <a:p>
          <a:r>
            <a:rPr lang="ru-RU" dirty="0" smtClean="0"/>
            <a:t> ПОЭТ-МЫСЛИТЕЛЬ</a:t>
          </a:r>
          <a:endParaRPr lang="ru-RU" dirty="0"/>
        </a:p>
      </dgm:t>
    </dgm:pt>
    <dgm:pt modelId="{E550F196-4674-43A5-B8C6-684D4712B645}" type="parTrans" cxnId="{E34AECCC-AF7D-4E8A-A7CC-1A5212B36B4A}">
      <dgm:prSet/>
      <dgm:spPr/>
      <dgm:t>
        <a:bodyPr/>
        <a:lstStyle/>
        <a:p>
          <a:endParaRPr lang="ru-RU"/>
        </a:p>
      </dgm:t>
    </dgm:pt>
    <dgm:pt modelId="{C9D0B5AF-7AC0-4A28-9665-C7021E1743A2}" type="sibTrans" cxnId="{E34AECCC-AF7D-4E8A-A7CC-1A5212B36B4A}">
      <dgm:prSet/>
      <dgm:spPr/>
      <dgm:t>
        <a:bodyPr/>
        <a:lstStyle/>
        <a:p>
          <a:endParaRPr lang="ru-RU"/>
        </a:p>
      </dgm:t>
    </dgm:pt>
    <dgm:pt modelId="{3126D205-86C4-4219-B28F-A156060E7FB4}">
      <dgm:prSet phldrT="[Текст]"/>
      <dgm:spPr/>
      <dgm:t>
        <a:bodyPr/>
        <a:lstStyle/>
        <a:p>
          <a:r>
            <a:rPr lang="ru-RU" dirty="0" smtClean="0"/>
            <a:t>Фёдор Иванович Тютчев –ещё мальчиком полюбил литературу, поэзию и сам начал  писать стихи.</a:t>
          </a:r>
          <a:endParaRPr lang="ru-RU" dirty="0"/>
        </a:p>
      </dgm:t>
    </dgm:pt>
    <dgm:pt modelId="{7A67BF3D-7FAD-4983-BBBB-6B1B5C1CD673}" type="parTrans" cxnId="{F00098D7-9C99-48AD-BFEE-E79AF7B694A0}">
      <dgm:prSet/>
      <dgm:spPr/>
      <dgm:t>
        <a:bodyPr/>
        <a:lstStyle/>
        <a:p>
          <a:endParaRPr lang="ru-RU"/>
        </a:p>
      </dgm:t>
    </dgm:pt>
    <dgm:pt modelId="{3024B874-B993-4A7F-B398-753FB581DA73}" type="sibTrans" cxnId="{F00098D7-9C99-48AD-BFEE-E79AF7B694A0}">
      <dgm:prSet/>
      <dgm:spPr/>
      <dgm:t>
        <a:bodyPr/>
        <a:lstStyle/>
        <a:p>
          <a:endParaRPr lang="ru-RU"/>
        </a:p>
      </dgm:t>
    </dgm:pt>
    <dgm:pt modelId="{7EAE888E-E369-4F08-AF3D-60DD2EF92C8C}">
      <dgm:prSet phldrT="[Текст]"/>
      <dgm:spPr/>
      <dgm:t>
        <a:bodyPr/>
        <a:lstStyle/>
        <a:p>
          <a:r>
            <a:rPr lang="ru-RU" dirty="0" smtClean="0"/>
            <a:t>РУССКИЙ ЛИРИК</a:t>
          </a:r>
          <a:endParaRPr lang="ru-RU" dirty="0"/>
        </a:p>
      </dgm:t>
    </dgm:pt>
    <dgm:pt modelId="{AFDDE426-6865-4275-91F2-731CB6C3ED7C}" type="parTrans" cxnId="{6101F496-2AA4-48B4-BCA4-F011C9BCE831}">
      <dgm:prSet/>
      <dgm:spPr/>
      <dgm:t>
        <a:bodyPr/>
        <a:lstStyle/>
        <a:p>
          <a:endParaRPr lang="ru-RU"/>
        </a:p>
      </dgm:t>
    </dgm:pt>
    <dgm:pt modelId="{D7BCC965-41F1-4D60-9CCC-F82EAD35DCEC}" type="sibTrans" cxnId="{6101F496-2AA4-48B4-BCA4-F011C9BCE831}">
      <dgm:prSet/>
      <dgm:spPr/>
      <dgm:t>
        <a:bodyPr/>
        <a:lstStyle/>
        <a:p>
          <a:endParaRPr lang="ru-RU"/>
        </a:p>
      </dgm:t>
    </dgm:pt>
    <dgm:pt modelId="{87A009E9-8167-412D-B344-777731A8BA95}">
      <dgm:prSet phldrT="[Текст]"/>
      <dgm:spPr/>
      <dgm:t>
        <a:bodyPr/>
        <a:lstStyle/>
        <a:p>
          <a:r>
            <a:rPr lang="ru-RU" dirty="0" smtClean="0"/>
            <a:t>Родился в дворянской семье  недалеко от города Брянска, в селе </a:t>
          </a:r>
          <a:r>
            <a:rPr lang="ru-RU" dirty="0" err="1" smtClean="0"/>
            <a:t>Овстуг</a:t>
          </a:r>
          <a:r>
            <a:rPr lang="ru-RU" dirty="0" smtClean="0"/>
            <a:t>,  расположенном  у реки Десны.</a:t>
          </a:r>
          <a:endParaRPr lang="ru-RU" dirty="0"/>
        </a:p>
      </dgm:t>
    </dgm:pt>
    <dgm:pt modelId="{F1BE74FE-958E-4692-A649-F8819732685B}" type="parTrans" cxnId="{A7972C65-99EC-4479-A790-A2D7DD19A36E}">
      <dgm:prSet/>
      <dgm:spPr/>
      <dgm:t>
        <a:bodyPr/>
        <a:lstStyle/>
        <a:p>
          <a:endParaRPr lang="ru-RU"/>
        </a:p>
      </dgm:t>
    </dgm:pt>
    <dgm:pt modelId="{47EE57CC-197A-4F54-82AF-12062FE0670B}" type="sibTrans" cxnId="{A7972C65-99EC-4479-A790-A2D7DD19A36E}">
      <dgm:prSet/>
      <dgm:spPr/>
      <dgm:t>
        <a:bodyPr/>
        <a:lstStyle/>
        <a:p>
          <a:endParaRPr lang="ru-RU"/>
        </a:p>
      </dgm:t>
    </dgm:pt>
    <dgm:pt modelId="{7821F239-7438-48B4-B0D8-F22923FE7E97}">
      <dgm:prSet phldrT="[Текст]"/>
      <dgm:spPr/>
      <dgm:t>
        <a:bodyPr/>
        <a:lstStyle/>
        <a:p>
          <a:r>
            <a:rPr lang="ru-RU" dirty="0" smtClean="0"/>
            <a:t> ПУБЛИЦИСТ</a:t>
          </a:r>
          <a:endParaRPr lang="ru-RU" dirty="0"/>
        </a:p>
      </dgm:t>
    </dgm:pt>
    <dgm:pt modelId="{E1287FE9-5600-4201-AECD-F5D933C75012}" type="parTrans" cxnId="{68AFF3F7-D28C-497D-98CE-961E185583DE}">
      <dgm:prSet/>
      <dgm:spPr/>
      <dgm:t>
        <a:bodyPr/>
        <a:lstStyle/>
        <a:p>
          <a:endParaRPr lang="ru-RU"/>
        </a:p>
      </dgm:t>
    </dgm:pt>
    <dgm:pt modelId="{8781A6E7-1EFC-4A34-8D0B-7E84C45AB06D}" type="sibTrans" cxnId="{68AFF3F7-D28C-497D-98CE-961E185583DE}">
      <dgm:prSet/>
      <dgm:spPr/>
      <dgm:t>
        <a:bodyPr/>
        <a:lstStyle/>
        <a:p>
          <a:endParaRPr lang="ru-RU"/>
        </a:p>
      </dgm:t>
    </dgm:pt>
    <dgm:pt modelId="{CE0EB17F-FB1D-40D3-AC74-C6779A9F91AA}">
      <dgm:prSet phldrT="[Текст]"/>
      <dgm:spPr/>
      <dgm:t>
        <a:bodyPr/>
        <a:lstStyle/>
        <a:p>
          <a:r>
            <a:rPr lang="ru-RU" dirty="0" smtClean="0"/>
            <a:t>Читая стихи Тютчева, можно легко представить в своём воображении картины зимы или лета, весны или осени</a:t>
          </a:r>
          <a:endParaRPr lang="ru-RU" dirty="0"/>
        </a:p>
      </dgm:t>
    </dgm:pt>
    <dgm:pt modelId="{0BEAB561-1C1A-4CBB-8E18-3DA7AC54ED3F}" type="parTrans" cxnId="{B230D283-1ED6-4DA2-A8E6-571ED12945B7}">
      <dgm:prSet/>
      <dgm:spPr/>
      <dgm:t>
        <a:bodyPr/>
        <a:lstStyle/>
        <a:p>
          <a:endParaRPr lang="ru-RU"/>
        </a:p>
      </dgm:t>
    </dgm:pt>
    <dgm:pt modelId="{6E10ECA6-7092-498F-B6C1-337EC26CD6E4}" type="sibTrans" cxnId="{B230D283-1ED6-4DA2-A8E6-571ED12945B7}">
      <dgm:prSet/>
      <dgm:spPr/>
      <dgm:t>
        <a:bodyPr/>
        <a:lstStyle/>
        <a:p>
          <a:endParaRPr lang="ru-RU"/>
        </a:p>
      </dgm:t>
    </dgm:pt>
    <dgm:pt modelId="{19E71F90-6B3F-45F4-BDC1-7DD648B8FE34}" type="pres">
      <dgm:prSet presAssocID="{7E1CE4AF-EF1E-4C46-AB7B-BB89862A9D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AB159E-B086-470A-ADC4-9644CF79834D}" type="pres">
      <dgm:prSet presAssocID="{7E1CE4AF-EF1E-4C46-AB7B-BB89862A9D1A}" presName="tSp" presStyleCnt="0"/>
      <dgm:spPr/>
    </dgm:pt>
    <dgm:pt modelId="{8431E8FB-C3FE-48C9-9EFB-932DE129F2AE}" type="pres">
      <dgm:prSet presAssocID="{7E1CE4AF-EF1E-4C46-AB7B-BB89862A9D1A}" presName="bSp" presStyleCnt="0"/>
      <dgm:spPr/>
    </dgm:pt>
    <dgm:pt modelId="{642CC1B6-493C-428E-AA29-75039163AD7C}" type="pres">
      <dgm:prSet presAssocID="{7E1CE4AF-EF1E-4C46-AB7B-BB89862A9D1A}" presName="process" presStyleCnt="0"/>
      <dgm:spPr/>
    </dgm:pt>
    <dgm:pt modelId="{02506055-5F2E-4159-8366-722E106D11FE}" type="pres">
      <dgm:prSet presAssocID="{5AC56D19-A40C-4CF7-B582-A3DB8E762168}" presName="composite1" presStyleCnt="0"/>
      <dgm:spPr/>
    </dgm:pt>
    <dgm:pt modelId="{5911CCBF-25F4-49C7-9E67-8DCFB7EE1596}" type="pres">
      <dgm:prSet presAssocID="{5AC56D19-A40C-4CF7-B582-A3DB8E762168}" presName="dummyNode1" presStyleLbl="node1" presStyleIdx="0" presStyleCnt="3"/>
      <dgm:spPr/>
    </dgm:pt>
    <dgm:pt modelId="{3F9709F4-1591-46AC-B5C1-BBC23CE39C85}" type="pres">
      <dgm:prSet presAssocID="{5AC56D19-A40C-4CF7-B582-A3DB8E762168}" presName="childNode1" presStyleLbl="bgAcc1" presStyleIdx="0" presStyleCnt="3" custScaleY="120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90ADA-29DA-45C1-AE4F-26D9D8AD8F43}" type="pres">
      <dgm:prSet presAssocID="{5AC56D19-A40C-4CF7-B582-A3DB8E762168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E74921-491B-44ED-85B4-444B3503A5EE}" type="pres">
      <dgm:prSet presAssocID="{5AC56D19-A40C-4CF7-B582-A3DB8E762168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5DF56-7AB6-4751-96D8-DA0D025E4D00}" type="pres">
      <dgm:prSet presAssocID="{5AC56D19-A40C-4CF7-B582-A3DB8E762168}" presName="connSite1" presStyleCnt="0"/>
      <dgm:spPr/>
    </dgm:pt>
    <dgm:pt modelId="{273B97CA-F57F-440F-9D04-BE081EEDD466}" type="pres">
      <dgm:prSet presAssocID="{C9D0B5AF-7AC0-4A28-9665-C7021E1743A2}" presName="Name9" presStyleLbl="sibTrans2D1" presStyleIdx="0" presStyleCnt="2"/>
      <dgm:spPr/>
      <dgm:t>
        <a:bodyPr/>
        <a:lstStyle/>
        <a:p>
          <a:endParaRPr lang="ru-RU"/>
        </a:p>
      </dgm:t>
    </dgm:pt>
    <dgm:pt modelId="{E7EBB033-B5DB-459E-85A0-57A0DF4701F3}" type="pres">
      <dgm:prSet presAssocID="{7EAE888E-E369-4F08-AF3D-60DD2EF92C8C}" presName="composite2" presStyleCnt="0"/>
      <dgm:spPr/>
    </dgm:pt>
    <dgm:pt modelId="{898A339F-40DC-46B9-9BE4-67A5D79F2B0C}" type="pres">
      <dgm:prSet presAssocID="{7EAE888E-E369-4F08-AF3D-60DD2EF92C8C}" presName="dummyNode2" presStyleLbl="node1" presStyleIdx="0" presStyleCnt="3"/>
      <dgm:spPr/>
    </dgm:pt>
    <dgm:pt modelId="{EEAC13CD-6D90-4B1C-9D0D-DE7BE0B2D3E4}" type="pres">
      <dgm:prSet presAssocID="{7EAE888E-E369-4F08-AF3D-60DD2EF92C8C}" presName="childNode2" presStyleLbl="bgAcc1" presStyleIdx="1" presStyleCnt="3" custScaleX="119474" custScaleY="96856" custLinFactNeighborX="1319" custLinFactNeighborY="155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D3D27F-03BD-4432-980C-CF67D6ED3AF2}" type="pres">
      <dgm:prSet presAssocID="{7EAE888E-E369-4F08-AF3D-60DD2EF92C8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4A92B7-3A85-45DB-937E-893D38C240A6}" type="pres">
      <dgm:prSet presAssocID="{7EAE888E-E369-4F08-AF3D-60DD2EF92C8C}" presName="parentNode2" presStyleLbl="node1" presStyleIdx="1" presStyleCnt="3" custLinFactNeighborX="-5717" custLinFactNeighborY="84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515680-69B6-4310-AA3E-599BC9BE6266}" type="pres">
      <dgm:prSet presAssocID="{7EAE888E-E369-4F08-AF3D-60DD2EF92C8C}" presName="connSite2" presStyleCnt="0"/>
      <dgm:spPr/>
    </dgm:pt>
    <dgm:pt modelId="{9CA94463-4CF6-43EE-AF8C-6E5ABD55C0D1}" type="pres">
      <dgm:prSet presAssocID="{D7BCC965-41F1-4D60-9CCC-F82EAD35DCEC}" presName="Name18" presStyleLbl="sibTrans2D1" presStyleIdx="1" presStyleCnt="2"/>
      <dgm:spPr/>
      <dgm:t>
        <a:bodyPr/>
        <a:lstStyle/>
        <a:p>
          <a:endParaRPr lang="ru-RU"/>
        </a:p>
      </dgm:t>
    </dgm:pt>
    <dgm:pt modelId="{1A2EAEA2-B483-4C79-82FB-FA3D21D78799}" type="pres">
      <dgm:prSet presAssocID="{7821F239-7438-48B4-B0D8-F22923FE7E97}" presName="composite1" presStyleCnt="0"/>
      <dgm:spPr/>
    </dgm:pt>
    <dgm:pt modelId="{AC5A2A1B-2720-4097-8D23-FA12475633FC}" type="pres">
      <dgm:prSet presAssocID="{7821F239-7438-48B4-B0D8-F22923FE7E97}" presName="dummyNode1" presStyleLbl="node1" presStyleIdx="1" presStyleCnt="3"/>
      <dgm:spPr/>
    </dgm:pt>
    <dgm:pt modelId="{1E12A6C8-A704-4089-8895-B55C7C2481A8}" type="pres">
      <dgm:prSet presAssocID="{7821F239-7438-48B4-B0D8-F22923FE7E97}" presName="childNode1" presStyleLbl="bgAcc1" presStyleIdx="2" presStyleCnt="3" custScaleY="112063" custLinFactNeighborX="-659" custLinFactNeighborY="-7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143E9E-254E-47A8-B49E-679BC2CB1EDF}" type="pres">
      <dgm:prSet presAssocID="{7821F239-7438-48B4-B0D8-F22923FE7E97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C96D5-E32A-4760-8E14-80DB12A53BF9}" type="pres">
      <dgm:prSet presAssocID="{7821F239-7438-48B4-B0D8-F22923FE7E97}" presName="parentNode1" presStyleLbl="node1" presStyleIdx="2" presStyleCnt="3" custLinFactNeighborX="3199" custLinFactNeighborY="-801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51CB15-FA09-4311-804B-F04B080E5664}" type="pres">
      <dgm:prSet presAssocID="{7821F239-7438-48B4-B0D8-F22923FE7E97}" presName="connSite1" presStyleCnt="0"/>
      <dgm:spPr/>
    </dgm:pt>
  </dgm:ptLst>
  <dgm:cxnLst>
    <dgm:cxn modelId="{0AE4A3B7-68EB-4177-AF3F-5A26A522531A}" type="presOf" srcId="{7E1CE4AF-EF1E-4C46-AB7B-BB89862A9D1A}" destId="{19E71F90-6B3F-45F4-BDC1-7DD648B8FE34}" srcOrd="0" destOrd="0" presId="urn:microsoft.com/office/officeart/2005/8/layout/hProcess4"/>
    <dgm:cxn modelId="{B7BE642E-C315-4B5C-B42C-2E9BFB0A3270}" type="presOf" srcId="{CE0EB17F-FB1D-40D3-AC74-C6779A9F91AA}" destId="{1E12A6C8-A704-4089-8895-B55C7C2481A8}" srcOrd="0" destOrd="0" presId="urn:microsoft.com/office/officeart/2005/8/layout/hProcess4"/>
    <dgm:cxn modelId="{9A020E33-0A5A-4097-B0C3-23A987F1B3F5}" type="presOf" srcId="{3126D205-86C4-4219-B28F-A156060E7FB4}" destId="{3F9709F4-1591-46AC-B5C1-BBC23CE39C85}" srcOrd="0" destOrd="0" presId="urn:microsoft.com/office/officeart/2005/8/layout/hProcess4"/>
    <dgm:cxn modelId="{425C23BE-240B-4987-9DFE-6941DEB02585}" type="presOf" srcId="{D7BCC965-41F1-4D60-9CCC-F82EAD35DCEC}" destId="{9CA94463-4CF6-43EE-AF8C-6E5ABD55C0D1}" srcOrd="0" destOrd="0" presId="urn:microsoft.com/office/officeart/2005/8/layout/hProcess4"/>
    <dgm:cxn modelId="{6101F496-2AA4-48B4-BCA4-F011C9BCE831}" srcId="{7E1CE4AF-EF1E-4C46-AB7B-BB89862A9D1A}" destId="{7EAE888E-E369-4F08-AF3D-60DD2EF92C8C}" srcOrd="1" destOrd="0" parTransId="{AFDDE426-6865-4275-91F2-731CB6C3ED7C}" sibTransId="{D7BCC965-41F1-4D60-9CCC-F82EAD35DCEC}"/>
    <dgm:cxn modelId="{8E48E61D-CA9E-476C-B94D-C57CEF60C7ED}" type="presOf" srcId="{CE0EB17F-FB1D-40D3-AC74-C6779A9F91AA}" destId="{FC143E9E-254E-47A8-B49E-679BC2CB1EDF}" srcOrd="1" destOrd="0" presId="urn:microsoft.com/office/officeart/2005/8/layout/hProcess4"/>
    <dgm:cxn modelId="{2D4E7A02-29EC-4064-BF03-7137903051DB}" type="presOf" srcId="{5AC56D19-A40C-4CF7-B582-A3DB8E762168}" destId="{C7E74921-491B-44ED-85B4-444B3503A5EE}" srcOrd="0" destOrd="0" presId="urn:microsoft.com/office/officeart/2005/8/layout/hProcess4"/>
    <dgm:cxn modelId="{A7972C65-99EC-4479-A790-A2D7DD19A36E}" srcId="{7EAE888E-E369-4F08-AF3D-60DD2EF92C8C}" destId="{87A009E9-8167-412D-B344-777731A8BA95}" srcOrd="0" destOrd="0" parTransId="{F1BE74FE-958E-4692-A649-F8819732685B}" sibTransId="{47EE57CC-197A-4F54-82AF-12062FE0670B}"/>
    <dgm:cxn modelId="{F00098D7-9C99-48AD-BFEE-E79AF7B694A0}" srcId="{5AC56D19-A40C-4CF7-B582-A3DB8E762168}" destId="{3126D205-86C4-4219-B28F-A156060E7FB4}" srcOrd="0" destOrd="0" parTransId="{7A67BF3D-7FAD-4983-BBBB-6B1B5C1CD673}" sibTransId="{3024B874-B993-4A7F-B398-753FB581DA73}"/>
    <dgm:cxn modelId="{71410A1F-603C-4D69-AFB8-CD4B9849EFB5}" type="presOf" srcId="{7821F239-7438-48B4-B0D8-F22923FE7E97}" destId="{E2BC96D5-E32A-4760-8E14-80DB12A53BF9}" srcOrd="0" destOrd="0" presId="urn:microsoft.com/office/officeart/2005/8/layout/hProcess4"/>
    <dgm:cxn modelId="{68AFF3F7-D28C-497D-98CE-961E185583DE}" srcId="{7E1CE4AF-EF1E-4C46-AB7B-BB89862A9D1A}" destId="{7821F239-7438-48B4-B0D8-F22923FE7E97}" srcOrd="2" destOrd="0" parTransId="{E1287FE9-5600-4201-AECD-F5D933C75012}" sibTransId="{8781A6E7-1EFC-4A34-8D0B-7E84C45AB06D}"/>
    <dgm:cxn modelId="{E34AECCC-AF7D-4E8A-A7CC-1A5212B36B4A}" srcId="{7E1CE4AF-EF1E-4C46-AB7B-BB89862A9D1A}" destId="{5AC56D19-A40C-4CF7-B582-A3DB8E762168}" srcOrd="0" destOrd="0" parTransId="{E550F196-4674-43A5-B8C6-684D4712B645}" sibTransId="{C9D0B5AF-7AC0-4A28-9665-C7021E1743A2}"/>
    <dgm:cxn modelId="{D9F6504B-C282-4C9C-9BFA-1911BA389BAB}" type="presOf" srcId="{C9D0B5AF-7AC0-4A28-9665-C7021E1743A2}" destId="{273B97CA-F57F-440F-9D04-BE081EEDD466}" srcOrd="0" destOrd="0" presId="urn:microsoft.com/office/officeart/2005/8/layout/hProcess4"/>
    <dgm:cxn modelId="{B230D283-1ED6-4DA2-A8E6-571ED12945B7}" srcId="{7821F239-7438-48B4-B0D8-F22923FE7E97}" destId="{CE0EB17F-FB1D-40D3-AC74-C6779A9F91AA}" srcOrd="0" destOrd="0" parTransId="{0BEAB561-1C1A-4CBB-8E18-3DA7AC54ED3F}" sibTransId="{6E10ECA6-7092-498F-B6C1-337EC26CD6E4}"/>
    <dgm:cxn modelId="{1B100D51-B592-4777-888D-3AA12FE1BFEF}" type="presOf" srcId="{87A009E9-8167-412D-B344-777731A8BA95}" destId="{EEAC13CD-6D90-4B1C-9D0D-DE7BE0B2D3E4}" srcOrd="0" destOrd="0" presId="urn:microsoft.com/office/officeart/2005/8/layout/hProcess4"/>
    <dgm:cxn modelId="{2FC8C4B4-3621-4A2A-B2BA-8DFDC3300E3A}" type="presOf" srcId="{3126D205-86C4-4219-B28F-A156060E7FB4}" destId="{D6990ADA-29DA-45C1-AE4F-26D9D8AD8F43}" srcOrd="1" destOrd="0" presId="urn:microsoft.com/office/officeart/2005/8/layout/hProcess4"/>
    <dgm:cxn modelId="{80F41F42-414A-4281-92AD-7EC92C3DADCB}" type="presOf" srcId="{87A009E9-8167-412D-B344-777731A8BA95}" destId="{8AD3D27F-03BD-4432-980C-CF67D6ED3AF2}" srcOrd="1" destOrd="0" presId="urn:microsoft.com/office/officeart/2005/8/layout/hProcess4"/>
    <dgm:cxn modelId="{A61ED453-88A7-40EE-8EC7-F3CE375B95AA}" type="presOf" srcId="{7EAE888E-E369-4F08-AF3D-60DD2EF92C8C}" destId="{784A92B7-3A85-45DB-937E-893D38C240A6}" srcOrd="0" destOrd="0" presId="urn:microsoft.com/office/officeart/2005/8/layout/hProcess4"/>
    <dgm:cxn modelId="{576BB700-962F-46A6-B7E4-ABC0BDBEFDC9}" type="presParOf" srcId="{19E71F90-6B3F-45F4-BDC1-7DD648B8FE34}" destId="{31AB159E-B086-470A-ADC4-9644CF79834D}" srcOrd="0" destOrd="0" presId="urn:microsoft.com/office/officeart/2005/8/layout/hProcess4"/>
    <dgm:cxn modelId="{0E9D19AD-E920-4EB4-B398-CEBD58AEA999}" type="presParOf" srcId="{19E71F90-6B3F-45F4-BDC1-7DD648B8FE34}" destId="{8431E8FB-C3FE-48C9-9EFB-932DE129F2AE}" srcOrd="1" destOrd="0" presId="urn:microsoft.com/office/officeart/2005/8/layout/hProcess4"/>
    <dgm:cxn modelId="{53C50218-A5BD-4BA2-9105-7900B19FD68A}" type="presParOf" srcId="{19E71F90-6B3F-45F4-BDC1-7DD648B8FE34}" destId="{642CC1B6-493C-428E-AA29-75039163AD7C}" srcOrd="2" destOrd="0" presId="urn:microsoft.com/office/officeart/2005/8/layout/hProcess4"/>
    <dgm:cxn modelId="{29E0669D-5866-497C-A7D6-1D28412504D4}" type="presParOf" srcId="{642CC1B6-493C-428E-AA29-75039163AD7C}" destId="{02506055-5F2E-4159-8366-722E106D11FE}" srcOrd="0" destOrd="0" presId="urn:microsoft.com/office/officeart/2005/8/layout/hProcess4"/>
    <dgm:cxn modelId="{E7DE23A9-30FB-4E68-9255-C928F7A0627F}" type="presParOf" srcId="{02506055-5F2E-4159-8366-722E106D11FE}" destId="{5911CCBF-25F4-49C7-9E67-8DCFB7EE1596}" srcOrd="0" destOrd="0" presId="urn:microsoft.com/office/officeart/2005/8/layout/hProcess4"/>
    <dgm:cxn modelId="{1C0CA2FD-E572-4DDB-AD18-D1B1F50CF60C}" type="presParOf" srcId="{02506055-5F2E-4159-8366-722E106D11FE}" destId="{3F9709F4-1591-46AC-B5C1-BBC23CE39C85}" srcOrd="1" destOrd="0" presId="urn:microsoft.com/office/officeart/2005/8/layout/hProcess4"/>
    <dgm:cxn modelId="{98E43EC9-4B30-4D41-84EA-D31108ABE35D}" type="presParOf" srcId="{02506055-5F2E-4159-8366-722E106D11FE}" destId="{D6990ADA-29DA-45C1-AE4F-26D9D8AD8F43}" srcOrd="2" destOrd="0" presId="urn:microsoft.com/office/officeart/2005/8/layout/hProcess4"/>
    <dgm:cxn modelId="{0DD71D99-6E66-4BC5-AEBE-725B8692B5F8}" type="presParOf" srcId="{02506055-5F2E-4159-8366-722E106D11FE}" destId="{C7E74921-491B-44ED-85B4-444B3503A5EE}" srcOrd="3" destOrd="0" presId="urn:microsoft.com/office/officeart/2005/8/layout/hProcess4"/>
    <dgm:cxn modelId="{41880FB2-7B96-474F-8CA0-6E64CF404F8E}" type="presParOf" srcId="{02506055-5F2E-4159-8366-722E106D11FE}" destId="{5C35DF56-7AB6-4751-96D8-DA0D025E4D00}" srcOrd="4" destOrd="0" presId="urn:microsoft.com/office/officeart/2005/8/layout/hProcess4"/>
    <dgm:cxn modelId="{7B345192-0003-48A8-9226-EE88F75EA518}" type="presParOf" srcId="{642CC1B6-493C-428E-AA29-75039163AD7C}" destId="{273B97CA-F57F-440F-9D04-BE081EEDD466}" srcOrd="1" destOrd="0" presId="urn:microsoft.com/office/officeart/2005/8/layout/hProcess4"/>
    <dgm:cxn modelId="{4EBAB295-62F7-4250-9A3D-4D5BF604A559}" type="presParOf" srcId="{642CC1B6-493C-428E-AA29-75039163AD7C}" destId="{E7EBB033-B5DB-459E-85A0-57A0DF4701F3}" srcOrd="2" destOrd="0" presId="urn:microsoft.com/office/officeart/2005/8/layout/hProcess4"/>
    <dgm:cxn modelId="{4AC61103-8018-4218-AE20-CC5B76A5200A}" type="presParOf" srcId="{E7EBB033-B5DB-459E-85A0-57A0DF4701F3}" destId="{898A339F-40DC-46B9-9BE4-67A5D79F2B0C}" srcOrd="0" destOrd="0" presId="urn:microsoft.com/office/officeart/2005/8/layout/hProcess4"/>
    <dgm:cxn modelId="{B79C1E10-C0B4-473F-9A2C-A275144E7639}" type="presParOf" srcId="{E7EBB033-B5DB-459E-85A0-57A0DF4701F3}" destId="{EEAC13CD-6D90-4B1C-9D0D-DE7BE0B2D3E4}" srcOrd="1" destOrd="0" presId="urn:microsoft.com/office/officeart/2005/8/layout/hProcess4"/>
    <dgm:cxn modelId="{490F23E6-06FA-4379-BA13-2CC5969A734C}" type="presParOf" srcId="{E7EBB033-B5DB-459E-85A0-57A0DF4701F3}" destId="{8AD3D27F-03BD-4432-980C-CF67D6ED3AF2}" srcOrd="2" destOrd="0" presId="urn:microsoft.com/office/officeart/2005/8/layout/hProcess4"/>
    <dgm:cxn modelId="{1048959F-FD68-4BE6-8121-92989F107B8E}" type="presParOf" srcId="{E7EBB033-B5DB-459E-85A0-57A0DF4701F3}" destId="{784A92B7-3A85-45DB-937E-893D38C240A6}" srcOrd="3" destOrd="0" presId="urn:microsoft.com/office/officeart/2005/8/layout/hProcess4"/>
    <dgm:cxn modelId="{A045632C-8126-44FB-856E-40C54944C628}" type="presParOf" srcId="{E7EBB033-B5DB-459E-85A0-57A0DF4701F3}" destId="{B8515680-69B6-4310-AA3E-599BC9BE6266}" srcOrd="4" destOrd="0" presId="urn:microsoft.com/office/officeart/2005/8/layout/hProcess4"/>
    <dgm:cxn modelId="{08F3B876-754B-4596-B200-66964FC348C9}" type="presParOf" srcId="{642CC1B6-493C-428E-AA29-75039163AD7C}" destId="{9CA94463-4CF6-43EE-AF8C-6E5ABD55C0D1}" srcOrd="3" destOrd="0" presId="urn:microsoft.com/office/officeart/2005/8/layout/hProcess4"/>
    <dgm:cxn modelId="{13504742-708E-44E4-BAC7-03E870F6B77B}" type="presParOf" srcId="{642CC1B6-493C-428E-AA29-75039163AD7C}" destId="{1A2EAEA2-B483-4C79-82FB-FA3D21D78799}" srcOrd="4" destOrd="0" presId="urn:microsoft.com/office/officeart/2005/8/layout/hProcess4"/>
    <dgm:cxn modelId="{3BBAE36A-CAA5-4C51-B11F-3663D2A63AEF}" type="presParOf" srcId="{1A2EAEA2-B483-4C79-82FB-FA3D21D78799}" destId="{AC5A2A1B-2720-4097-8D23-FA12475633FC}" srcOrd="0" destOrd="0" presId="urn:microsoft.com/office/officeart/2005/8/layout/hProcess4"/>
    <dgm:cxn modelId="{8C314C88-736B-4C96-85B1-2FCADBE3F316}" type="presParOf" srcId="{1A2EAEA2-B483-4C79-82FB-FA3D21D78799}" destId="{1E12A6C8-A704-4089-8895-B55C7C2481A8}" srcOrd="1" destOrd="0" presId="urn:microsoft.com/office/officeart/2005/8/layout/hProcess4"/>
    <dgm:cxn modelId="{75B448F5-7A83-49EF-9D10-6A81CCD361C9}" type="presParOf" srcId="{1A2EAEA2-B483-4C79-82FB-FA3D21D78799}" destId="{FC143E9E-254E-47A8-B49E-679BC2CB1EDF}" srcOrd="2" destOrd="0" presId="urn:microsoft.com/office/officeart/2005/8/layout/hProcess4"/>
    <dgm:cxn modelId="{45B1C4DA-A4E9-4E4A-BB31-A30A1776C8D8}" type="presParOf" srcId="{1A2EAEA2-B483-4C79-82FB-FA3D21D78799}" destId="{E2BC96D5-E32A-4760-8E14-80DB12A53BF9}" srcOrd="3" destOrd="0" presId="urn:microsoft.com/office/officeart/2005/8/layout/hProcess4"/>
    <dgm:cxn modelId="{079C4FC4-F1CC-44C7-874A-2519D13DEE7C}" type="presParOf" srcId="{1A2EAEA2-B483-4C79-82FB-FA3D21D78799}" destId="{6651CB15-FA09-4311-804B-F04B080E566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6D761D-BBC1-49D8-BB78-0E4B81D4DC03}" type="doc">
      <dgm:prSet loTypeId="urn:microsoft.com/office/officeart/2005/8/layout/venn1" loCatId="relationship" qsTypeId="urn:microsoft.com/office/officeart/2005/8/quickstyle/simple5" qsCatId="simple" csTypeId="urn:microsoft.com/office/officeart/2005/8/colors/colorful5" csCatId="colorful" phldr="1"/>
      <dgm:spPr/>
    </dgm:pt>
    <dgm:pt modelId="{934CE631-7DBF-4EA1-BCD1-E9E39507FCAA}">
      <dgm:prSet phldrT="[Текст]"/>
      <dgm:spPr/>
      <dgm:t>
        <a:bodyPr/>
        <a:lstStyle/>
        <a:p>
          <a:r>
            <a:rPr lang="ru-RU" dirty="0" smtClean="0"/>
            <a:t>сходство</a:t>
          </a:r>
          <a:endParaRPr lang="ru-RU" dirty="0"/>
        </a:p>
      </dgm:t>
    </dgm:pt>
    <dgm:pt modelId="{B5CF1AD3-AFEB-48CF-906D-914C0BF6FA51}" type="parTrans" cxnId="{86ADD1B3-0673-4F6D-86F3-E142C30786B2}">
      <dgm:prSet/>
      <dgm:spPr/>
      <dgm:t>
        <a:bodyPr/>
        <a:lstStyle/>
        <a:p>
          <a:endParaRPr lang="ru-RU"/>
        </a:p>
      </dgm:t>
    </dgm:pt>
    <dgm:pt modelId="{DB4B257A-5DA4-4FD6-8395-D8023143C708}" type="sibTrans" cxnId="{86ADD1B3-0673-4F6D-86F3-E142C30786B2}">
      <dgm:prSet/>
      <dgm:spPr/>
      <dgm:t>
        <a:bodyPr/>
        <a:lstStyle/>
        <a:p>
          <a:endParaRPr lang="ru-RU"/>
        </a:p>
      </dgm:t>
    </dgm:pt>
    <dgm:pt modelId="{140EB9C9-2E28-4391-B0EA-7404023D531D}">
      <dgm:prSet phldrT="[Текст]"/>
      <dgm:spPr/>
      <dgm:t>
        <a:bodyPr/>
        <a:lstStyle/>
        <a:p>
          <a:r>
            <a:rPr lang="ru-RU" dirty="0" smtClean="0"/>
            <a:t>«Чародейкою Зимою…»</a:t>
          </a:r>
        </a:p>
        <a:p>
          <a:r>
            <a:rPr lang="ru-RU" dirty="0" smtClean="0"/>
            <a:t>различие</a:t>
          </a:r>
          <a:endParaRPr lang="ru-RU" dirty="0"/>
        </a:p>
      </dgm:t>
    </dgm:pt>
    <dgm:pt modelId="{2208F2C6-3CBC-4AD0-9A80-3E228162E353}" type="parTrans" cxnId="{74B5C449-DB7A-421D-A51E-37CCCD30A1A7}">
      <dgm:prSet/>
      <dgm:spPr/>
      <dgm:t>
        <a:bodyPr/>
        <a:lstStyle/>
        <a:p>
          <a:endParaRPr lang="ru-RU"/>
        </a:p>
      </dgm:t>
    </dgm:pt>
    <dgm:pt modelId="{F6C664AB-435D-4A32-A2A0-CA366145C9D9}" type="sibTrans" cxnId="{74B5C449-DB7A-421D-A51E-37CCCD30A1A7}">
      <dgm:prSet/>
      <dgm:spPr/>
      <dgm:t>
        <a:bodyPr/>
        <a:lstStyle/>
        <a:p>
          <a:endParaRPr lang="ru-RU"/>
        </a:p>
      </dgm:t>
    </dgm:pt>
    <dgm:pt modelId="{E7CFC595-D502-4C30-B30A-4ABACD9AFC2D}">
      <dgm:prSet phldrT="[Текст]"/>
      <dgm:spPr/>
      <dgm:t>
        <a:bodyPr/>
        <a:lstStyle/>
        <a:p>
          <a:r>
            <a:rPr lang="ru-RU" dirty="0" smtClean="0"/>
            <a:t>«Есть в осени первоначальной…»</a:t>
          </a:r>
        </a:p>
        <a:p>
          <a:r>
            <a:rPr lang="ru-RU" dirty="0" smtClean="0"/>
            <a:t>различие</a:t>
          </a:r>
          <a:endParaRPr lang="ru-RU" dirty="0"/>
        </a:p>
      </dgm:t>
    </dgm:pt>
    <dgm:pt modelId="{ACD9DB29-3233-4129-B92A-296E22B69705}" type="parTrans" cxnId="{560C4080-C9ED-4F73-892B-C1E68E3AE81F}">
      <dgm:prSet/>
      <dgm:spPr/>
      <dgm:t>
        <a:bodyPr/>
        <a:lstStyle/>
        <a:p>
          <a:endParaRPr lang="ru-RU"/>
        </a:p>
      </dgm:t>
    </dgm:pt>
    <dgm:pt modelId="{87A452D5-9C10-4EC7-9C1E-C81391689E46}" type="sibTrans" cxnId="{560C4080-C9ED-4F73-892B-C1E68E3AE81F}">
      <dgm:prSet/>
      <dgm:spPr/>
      <dgm:t>
        <a:bodyPr/>
        <a:lstStyle/>
        <a:p>
          <a:endParaRPr lang="ru-RU"/>
        </a:p>
      </dgm:t>
    </dgm:pt>
    <dgm:pt modelId="{E502FDFA-9564-474A-96D2-11150ADC34E7}" type="pres">
      <dgm:prSet presAssocID="{B66D761D-BBC1-49D8-BB78-0E4B81D4DC03}" presName="compositeShape" presStyleCnt="0">
        <dgm:presLayoutVars>
          <dgm:chMax val="7"/>
          <dgm:dir/>
          <dgm:resizeHandles val="exact"/>
        </dgm:presLayoutVars>
      </dgm:prSet>
      <dgm:spPr/>
    </dgm:pt>
    <dgm:pt modelId="{ED46096B-35D6-4993-8928-EC3BD495F4FA}" type="pres">
      <dgm:prSet presAssocID="{934CE631-7DBF-4EA1-BCD1-E9E39507FCAA}" presName="circ1" presStyleLbl="vennNode1" presStyleIdx="0" presStyleCnt="3" custScaleX="119882" custLinFactNeighborX="32" custLinFactNeighborY="33378"/>
      <dgm:spPr/>
      <dgm:t>
        <a:bodyPr/>
        <a:lstStyle/>
        <a:p>
          <a:endParaRPr lang="ru-RU"/>
        </a:p>
      </dgm:t>
    </dgm:pt>
    <dgm:pt modelId="{8D0022CF-7845-410A-B276-2BD22BA74F7E}" type="pres">
      <dgm:prSet presAssocID="{934CE631-7DBF-4EA1-BCD1-E9E39507FCA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054C32-00ED-4C55-A339-707607BAC4EC}" type="pres">
      <dgm:prSet presAssocID="{140EB9C9-2E28-4391-B0EA-7404023D531D}" presName="circ2" presStyleLbl="vennNode1" presStyleIdx="1" presStyleCnt="3" custScaleX="124571" custLinFactNeighborX="47854" custLinFactNeighborY="-32668"/>
      <dgm:spPr/>
      <dgm:t>
        <a:bodyPr/>
        <a:lstStyle/>
        <a:p>
          <a:endParaRPr lang="ru-RU"/>
        </a:p>
      </dgm:t>
    </dgm:pt>
    <dgm:pt modelId="{8093C156-F14D-4171-AF33-142596569BA9}" type="pres">
      <dgm:prSet presAssocID="{140EB9C9-2E28-4391-B0EA-7404023D531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C54610-0B7A-4DE9-9BAC-6EB925BB6D98}" type="pres">
      <dgm:prSet presAssocID="{E7CFC595-D502-4C30-B30A-4ABACD9AFC2D}" presName="circ3" presStyleLbl="vennNode1" presStyleIdx="2" presStyleCnt="3" custScaleX="133948" custLinFactNeighborX="-56142" custLinFactNeighborY="-29122"/>
      <dgm:spPr/>
      <dgm:t>
        <a:bodyPr/>
        <a:lstStyle/>
        <a:p>
          <a:endParaRPr lang="ru-RU"/>
        </a:p>
      </dgm:t>
    </dgm:pt>
    <dgm:pt modelId="{BC6E949C-F9B2-4A70-B7E5-2736BC5D293F}" type="pres">
      <dgm:prSet presAssocID="{E7CFC595-D502-4C30-B30A-4ABACD9AFC2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0C4080-C9ED-4F73-892B-C1E68E3AE81F}" srcId="{B66D761D-BBC1-49D8-BB78-0E4B81D4DC03}" destId="{E7CFC595-D502-4C30-B30A-4ABACD9AFC2D}" srcOrd="2" destOrd="0" parTransId="{ACD9DB29-3233-4129-B92A-296E22B69705}" sibTransId="{87A452D5-9C10-4EC7-9C1E-C81391689E46}"/>
    <dgm:cxn modelId="{C7127735-DDB6-494F-9A5B-02A5FEA21E02}" type="presOf" srcId="{934CE631-7DBF-4EA1-BCD1-E9E39507FCAA}" destId="{8D0022CF-7845-410A-B276-2BD22BA74F7E}" srcOrd="1" destOrd="0" presId="urn:microsoft.com/office/officeart/2005/8/layout/venn1"/>
    <dgm:cxn modelId="{43DF9718-879C-447B-8F21-D826B0271AA7}" type="presOf" srcId="{140EB9C9-2E28-4391-B0EA-7404023D531D}" destId="{8093C156-F14D-4171-AF33-142596569BA9}" srcOrd="1" destOrd="0" presId="urn:microsoft.com/office/officeart/2005/8/layout/venn1"/>
    <dgm:cxn modelId="{05EA7BB6-5A8B-4BE9-BD4D-204BD111AB4C}" type="presOf" srcId="{E7CFC595-D502-4C30-B30A-4ABACD9AFC2D}" destId="{BC6E949C-F9B2-4A70-B7E5-2736BC5D293F}" srcOrd="1" destOrd="0" presId="urn:microsoft.com/office/officeart/2005/8/layout/venn1"/>
    <dgm:cxn modelId="{11D2DF95-8A23-4FE3-83F0-FFAE44582ECC}" type="presOf" srcId="{E7CFC595-D502-4C30-B30A-4ABACD9AFC2D}" destId="{09C54610-0B7A-4DE9-9BAC-6EB925BB6D98}" srcOrd="0" destOrd="0" presId="urn:microsoft.com/office/officeart/2005/8/layout/venn1"/>
    <dgm:cxn modelId="{E345E8BB-A7E7-4ECD-9726-DA5F43BEAC37}" type="presOf" srcId="{B66D761D-BBC1-49D8-BB78-0E4B81D4DC03}" destId="{E502FDFA-9564-474A-96D2-11150ADC34E7}" srcOrd="0" destOrd="0" presId="urn:microsoft.com/office/officeart/2005/8/layout/venn1"/>
    <dgm:cxn modelId="{0BC3535D-1DF2-4CA2-97C6-F0000AD8D613}" type="presOf" srcId="{934CE631-7DBF-4EA1-BCD1-E9E39507FCAA}" destId="{ED46096B-35D6-4993-8928-EC3BD495F4FA}" srcOrd="0" destOrd="0" presId="urn:microsoft.com/office/officeart/2005/8/layout/venn1"/>
    <dgm:cxn modelId="{86ADD1B3-0673-4F6D-86F3-E142C30786B2}" srcId="{B66D761D-BBC1-49D8-BB78-0E4B81D4DC03}" destId="{934CE631-7DBF-4EA1-BCD1-E9E39507FCAA}" srcOrd="0" destOrd="0" parTransId="{B5CF1AD3-AFEB-48CF-906D-914C0BF6FA51}" sibTransId="{DB4B257A-5DA4-4FD6-8395-D8023143C708}"/>
    <dgm:cxn modelId="{74B5C449-DB7A-421D-A51E-37CCCD30A1A7}" srcId="{B66D761D-BBC1-49D8-BB78-0E4B81D4DC03}" destId="{140EB9C9-2E28-4391-B0EA-7404023D531D}" srcOrd="1" destOrd="0" parTransId="{2208F2C6-3CBC-4AD0-9A80-3E228162E353}" sibTransId="{F6C664AB-435D-4A32-A2A0-CA366145C9D9}"/>
    <dgm:cxn modelId="{F60E101A-DB9F-4C60-81D0-0FDB668ED6E2}" type="presOf" srcId="{140EB9C9-2E28-4391-B0EA-7404023D531D}" destId="{9F054C32-00ED-4C55-A339-707607BAC4EC}" srcOrd="0" destOrd="0" presId="urn:microsoft.com/office/officeart/2005/8/layout/venn1"/>
    <dgm:cxn modelId="{566DD18B-4FA5-4452-B127-F7C70D37337A}" type="presParOf" srcId="{E502FDFA-9564-474A-96D2-11150ADC34E7}" destId="{ED46096B-35D6-4993-8928-EC3BD495F4FA}" srcOrd="0" destOrd="0" presId="urn:microsoft.com/office/officeart/2005/8/layout/venn1"/>
    <dgm:cxn modelId="{0EDD8CB2-2E51-4019-AED6-A44C9FE746E0}" type="presParOf" srcId="{E502FDFA-9564-474A-96D2-11150ADC34E7}" destId="{8D0022CF-7845-410A-B276-2BD22BA74F7E}" srcOrd="1" destOrd="0" presId="urn:microsoft.com/office/officeart/2005/8/layout/venn1"/>
    <dgm:cxn modelId="{1429C2EB-67B5-47D8-A746-05D1D08C6BDA}" type="presParOf" srcId="{E502FDFA-9564-474A-96D2-11150ADC34E7}" destId="{9F054C32-00ED-4C55-A339-707607BAC4EC}" srcOrd="2" destOrd="0" presId="urn:microsoft.com/office/officeart/2005/8/layout/venn1"/>
    <dgm:cxn modelId="{B808FC68-9E63-4D3B-A3F0-D595EE3A7057}" type="presParOf" srcId="{E502FDFA-9564-474A-96D2-11150ADC34E7}" destId="{8093C156-F14D-4171-AF33-142596569BA9}" srcOrd="3" destOrd="0" presId="urn:microsoft.com/office/officeart/2005/8/layout/venn1"/>
    <dgm:cxn modelId="{3E133B72-2368-4C60-A2B9-6359669A7403}" type="presParOf" srcId="{E502FDFA-9564-474A-96D2-11150ADC34E7}" destId="{09C54610-0B7A-4DE9-9BAC-6EB925BB6D98}" srcOrd="4" destOrd="0" presId="urn:microsoft.com/office/officeart/2005/8/layout/venn1"/>
    <dgm:cxn modelId="{66E3522C-7F2D-464D-83B3-5715B70EB5AE}" type="presParOf" srcId="{E502FDFA-9564-474A-96D2-11150ADC34E7}" destId="{BC6E949C-F9B2-4A70-B7E5-2736BC5D293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6D761D-BBC1-49D8-BB78-0E4B81D4DC03}" type="doc">
      <dgm:prSet loTypeId="urn:microsoft.com/office/officeart/2005/8/layout/venn1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40EB9C9-2E28-4391-B0EA-7404023D531D}">
      <dgm:prSet phldrT="[Текст]" custT="1"/>
      <dgm:spPr/>
      <dgm:t>
        <a:bodyPr/>
        <a:lstStyle/>
        <a:p>
          <a:pPr algn="ctr"/>
          <a:r>
            <a:rPr lang="ru-RU" sz="2000" dirty="0" smtClean="0"/>
            <a:t>«Чародейкою Зимою…»</a:t>
          </a:r>
        </a:p>
        <a:p>
          <a:pPr algn="ctr"/>
          <a:r>
            <a:rPr lang="ru-RU" sz="2000" b="0" i="0" dirty="0" smtClean="0"/>
            <a:t>Зимняя природа, находящаяся в состоянии покоя</a:t>
          </a:r>
          <a:endParaRPr lang="ru-RU" sz="2000" dirty="0"/>
        </a:p>
      </dgm:t>
    </dgm:pt>
    <dgm:pt modelId="{2208F2C6-3CBC-4AD0-9A80-3E228162E353}" type="parTrans" cxnId="{74B5C449-DB7A-421D-A51E-37CCCD30A1A7}">
      <dgm:prSet/>
      <dgm:spPr/>
      <dgm:t>
        <a:bodyPr/>
        <a:lstStyle/>
        <a:p>
          <a:endParaRPr lang="ru-RU"/>
        </a:p>
      </dgm:t>
    </dgm:pt>
    <dgm:pt modelId="{F6C664AB-435D-4A32-A2A0-CA366145C9D9}" type="sibTrans" cxnId="{74B5C449-DB7A-421D-A51E-37CCCD30A1A7}">
      <dgm:prSet/>
      <dgm:spPr/>
      <dgm:t>
        <a:bodyPr/>
        <a:lstStyle/>
        <a:p>
          <a:endParaRPr lang="ru-RU"/>
        </a:p>
      </dgm:t>
    </dgm:pt>
    <dgm:pt modelId="{E7CFC595-D502-4C30-B30A-4ABACD9AFC2D}">
      <dgm:prSet phldrT="[Текст]"/>
      <dgm:spPr/>
      <dgm:t>
        <a:bodyPr/>
        <a:lstStyle/>
        <a:p>
          <a:pPr algn="l"/>
          <a:r>
            <a:rPr lang="ru-RU" dirty="0" smtClean="0"/>
            <a:t>«Есть в осени первоначальной…»</a:t>
          </a:r>
        </a:p>
        <a:p>
          <a:pPr algn="l"/>
          <a:r>
            <a:rPr lang="ru-RU" b="0" i="0" dirty="0" smtClean="0"/>
            <a:t>Осенняя пора и размышления о жизни.</a:t>
          </a:r>
          <a:endParaRPr lang="ru-RU" dirty="0"/>
        </a:p>
      </dgm:t>
    </dgm:pt>
    <dgm:pt modelId="{ACD9DB29-3233-4129-B92A-296E22B69705}" type="parTrans" cxnId="{560C4080-C9ED-4F73-892B-C1E68E3AE81F}">
      <dgm:prSet/>
      <dgm:spPr/>
      <dgm:t>
        <a:bodyPr/>
        <a:lstStyle/>
        <a:p>
          <a:endParaRPr lang="ru-RU"/>
        </a:p>
      </dgm:t>
    </dgm:pt>
    <dgm:pt modelId="{87A452D5-9C10-4EC7-9C1E-C81391689E46}" type="sibTrans" cxnId="{560C4080-C9ED-4F73-892B-C1E68E3AE81F}">
      <dgm:prSet/>
      <dgm:spPr/>
      <dgm:t>
        <a:bodyPr/>
        <a:lstStyle/>
        <a:p>
          <a:endParaRPr lang="ru-RU"/>
        </a:p>
      </dgm:t>
    </dgm:pt>
    <dgm:pt modelId="{C07C7BCC-00C0-47C8-B946-7894C88F4D1F}">
      <dgm:prSet phldrT="[Текст]"/>
      <dgm:spPr/>
      <dgm:t>
        <a:bodyPr/>
        <a:lstStyle/>
        <a:p>
          <a:pPr algn="r"/>
          <a:r>
            <a:rPr lang="ru-RU" dirty="0" smtClean="0"/>
            <a:t>Сходство:</a:t>
          </a:r>
        </a:p>
        <a:p>
          <a:pPr algn="r"/>
          <a:r>
            <a:rPr lang="ru-RU" b="0" i="0" dirty="0" smtClean="0"/>
            <a:t>пейзажная  лирика </a:t>
          </a:r>
          <a:endParaRPr lang="ru-RU" dirty="0"/>
        </a:p>
      </dgm:t>
    </dgm:pt>
    <dgm:pt modelId="{1775AE04-250D-4AF9-94ED-18B35696649F}" type="parTrans" cxnId="{0C6D5798-6404-45D9-A74B-694CB93C0549}">
      <dgm:prSet/>
      <dgm:spPr/>
      <dgm:t>
        <a:bodyPr/>
        <a:lstStyle/>
        <a:p>
          <a:endParaRPr lang="ru-RU"/>
        </a:p>
      </dgm:t>
    </dgm:pt>
    <dgm:pt modelId="{1D6A9949-F74D-4E1B-AA12-4338E86BBF34}" type="sibTrans" cxnId="{0C6D5798-6404-45D9-A74B-694CB93C0549}">
      <dgm:prSet/>
      <dgm:spPr/>
      <dgm:t>
        <a:bodyPr/>
        <a:lstStyle/>
        <a:p>
          <a:endParaRPr lang="ru-RU"/>
        </a:p>
      </dgm:t>
    </dgm:pt>
    <dgm:pt modelId="{E502FDFA-9564-474A-96D2-11150ADC34E7}" type="pres">
      <dgm:prSet presAssocID="{B66D761D-BBC1-49D8-BB78-0E4B81D4DC0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692F68-72FA-4514-9998-38B4F5685BF2}" type="pres">
      <dgm:prSet presAssocID="{140EB9C9-2E28-4391-B0EA-7404023D531D}" presName="circ1" presStyleLbl="vennNode1" presStyleIdx="0" presStyleCnt="3" custScaleX="118992" custLinFactNeighborX="88087" custLinFactNeighborY="29283"/>
      <dgm:spPr/>
      <dgm:t>
        <a:bodyPr/>
        <a:lstStyle/>
        <a:p>
          <a:endParaRPr lang="ru-RU"/>
        </a:p>
      </dgm:t>
    </dgm:pt>
    <dgm:pt modelId="{A7A38DD5-3AA0-44AB-B2AA-1AC42D3E3DDC}" type="pres">
      <dgm:prSet presAssocID="{140EB9C9-2E28-4391-B0EA-7404023D531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801E6E-3A2E-4561-81B7-7E1CA3944A48}" type="pres">
      <dgm:prSet presAssocID="{E7CFC595-D502-4C30-B30A-4ABACD9AFC2D}" presName="circ2" presStyleLbl="vennNode1" presStyleIdx="1" presStyleCnt="3" custScaleX="124867" custScaleY="105291" custLinFactX="-19125" custLinFactNeighborX="-100000" custLinFactNeighborY="-36409"/>
      <dgm:spPr/>
      <dgm:t>
        <a:bodyPr/>
        <a:lstStyle/>
        <a:p>
          <a:endParaRPr lang="ru-RU"/>
        </a:p>
      </dgm:t>
    </dgm:pt>
    <dgm:pt modelId="{5E2BCF46-1BE2-41FE-8170-E0B7A475B671}" type="pres">
      <dgm:prSet presAssocID="{E7CFC595-D502-4C30-B30A-4ABACD9AFC2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E0D24C-B1C4-4C15-8737-1AFF5617799E}" type="pres">
      <dgm:prSet presAssocID="{C07C7BCC-00C0-47C8-B946-7894C88F4D1F}" presName="circ3" presStyleLbl="vennNode1" presStyleIdx="2" presStyleCnt="3" custScaleX="81555" custScaleY="95350" custLinFactNeighborX="41231" custLinFactNeighborY="-34847"/>
      <dgm:spPr/>
      <dgm:t>
        <a:bodyPr/>
        <a:lstStyle/>
        <a:p>
          <a:endParaRPr lang="ru-RU"/>
        </a:p>
      </dgm:t>
    </dgm:pt>
    <dgm:pt modelId="{59116F6E-FD33-4442-93A9-581535A1178A}" type="pres">
      <dgm:prSet presAssocID="{C07C7BCC-00C0-47C8-B946-7894C88F4D1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0C4080-C9ED-4F73-892B-C1E68E3AE81F}" srcId="{B66D761D-BBC1-49D8-BB78-0E4B81D4DC03}" destId="{E7CFC595-D502-4C30-B30A-4ABACD9AFC2D}" srcOrd="1" destOrd="0" parTransId="{ACD9DB29-3233-4129-B92A-296E22B69705}" sibTransId="{87A452D5-9C10-4EC7-9C1E-C81391689E46}"/>
    <dgm:cxn modelId="{89570F43-1FCD-4C64-9B6E-4F3886C010E4}" type="presOf" srcId="{E7CFC595-D502-4C30-B30A-4ABACD9AFC2D}" destId="{5E2BCF46-1BE2-41FE-8170-E0B7A475B671}" srcOrd="1" destOrd="0" presId="urn:microsoft.com/office/officeart/2005/8/layout/venn1"/>
    <dgm:cxn modelId="{88690843-CA65-46EF-993E-764E9E308CB8}" type="presOf" srcId="{C07C7BCC-00C0-47C8-B946-7894C88F4D1F}" destId="{61E0D24C-B1C4-4C15-8737-1AFF5617799E}" srcOrd="0" destOrd="0" presId="urn:microsoft.com/office/officeart/2005/8/layout/venn1"/>
    <dgm:cxn modelId="{AC21CF71-60BE-4556-A9E1-91A38FF72276}" type="presOf" srcId="{140EB9C9-2E28-4391-B0EA-7404023D531D}" destId="{D8692F68-72FA-4514-9998-38B4F5685BF2}" srcOrd="0" destOrd="0" presId="urn:microsoft.com/office/officeart/2005/8/layout/venn1"/>
    <dgm:cxn modelId="{0C6D5798-6404-45D9-A74B-694CB93C0549}" srcId="{B66D761D-BBC1-49D8-BB78-0E4B81D4DC03}" destId="{C07C7BCC-00C0-47C8-B946-7894C88F4D1F}" srcOrd="2" destOrd="0" parTransId="{1775AE04-250D-4AF9-94ED-18B35696649F}" sibTransId="{1D6A9949-F74D-4E1B-AA12-4338E86BBF34}"/>
    <dgm:cxn modelId="{31E72745-F736-41CA-BC84-0F3659024831}" type="presOf" srcId="{E7CFC595-D502-4C30-B30A-4ABACD9AFC2D}" destId="{E8801E6E-3A2E-4561-81B7-7E1CA3944A48}" srcOrd="0" destOrd="0" presId="urn:microsoft.com/office/officeart/2005/8/layout/venn1"/>
    <dgm:cxn modelId="{9C2D16B2-55BA-4C0C-ADCC-006601718443}" type="presOf" srcId="{140EB9C9-2E28-4391-B0EA-7404023D531D}" destId="{A7A38DD5-3AA0-44AB-B2AA-1AC42D3E3DDC}" srcOrd="1" destOrd="0" presId="urn:microsoft.com/office/officeart/2005/8/layout/venn1"/>
    <dgm:cxn modelId="{74B5C449-DB7A-421D-A51E-37CCCD30A1A7}" srcId="{B66D761D-BBC1-49D8-BB78-0E4B81D4DC03}" destId="{140EB9C9-2E28-4391-B0EA-7404023D531D}" srcOrd="0" destOrd="0" parTransId="{2208F2C6-3CBC-4AD0-9A80-3E228162E353}" sibTransId="{F6C664AB-435D-4A32-A2A0-CA366145C9D9}"/>
    <dgm:cxn modelId="{018C9504-3BBC-4E86-82A6-A6946D0A0798}" type="presOf" srcId="{C07C7BCC-00C0-47C8-B946-7894C88F4D1F}" destId="{59116F6E-FD33-4442-93A9-581535A1178A}" srcOrd="1" destOrd="0" presId="urn:microsoft.com/office/officeart/2005/8/layout/venn1"/>
    <dgm:cxn modelId="{E468CE48-14FC-4641-816E-2EA126CD9C59}" type="presOf" srcId="{B66D761D-BBC1-49D8-BB78-0E4B81D4DC03}" destId="{E502FDFA-9564-474A-96D2-11150ADC34E7}" srcOrd="0" destOrd="0" presId="urn:microsoft.com/office/officeart/2005/8/layout/venn1"/>
    <dgm:cxn modelId="{03370657-2EF3-40FC-B72D-51DE0A80C1FD}" type="presParOf" srcId="{E502FDFA-9564-474A-96D2-11150ADC34E7}" destId="{D8692F68-72FA-4514-9998-38B4F5685BF2}" srcOrd="0" destOrd="0" presId="urn:microsoft.com/office/officeart/2005/8/layout/venn1"/>
    <dgm:cxn modelId="{7A1CFA47-F7D7-4E32-9ACC-78C377638EC9}" type="presParOf" srcId="{E502FDFA-9564-474A-96D2-11150ADC34E7}" destId="{A7A38DD5-3AA0-44AB-B2AA-1AC42D3E3DDC}" srcOrd="1" destOrd="0" presId="urn:microsoft.com/office/officeart/2005/8/layout/venn1"/>
    <dgm:cxn modelId="{4269F0D8-E800-42A7-BE0B-B4FBA6788143}" type="presParOf" srcId="{E502FDFA-9564-474A-96D2-11150ADC34E7}" destId="{E8801E6E-3A2E-4561-81B7-7E1CA3944A48}" srcOrd="2" destOrd="0" presId="urn:microsoft.com/office/officeart/2005/8/layout/venn1"/>
    <dgm:cxn modelId="{4C9089D8-6380-479B-950B-BFD21B40A8B5}" type="presParOf" srcId="{E502FDFA-9564-474A-96D2-11150ADC34E7}" destId="{5E2BCF46-1BE2-41FE-8170-E0B7A475B671}" srcOrd="3" destOrd="0" presId="urn:microsoft.com/office/officeart/2005/8/layout/venn1"/>
    <dgm:cxn modelId="{74AB2EE8-6428-40FE-815A-3BC8D448D396}" type="presParOf" srcId="{E502FDFA-9564-474A-96D2-11150ADC34E7}" destId="{61E0D24C-B1C4-4C15-8737-1AFF5617799E}" srcOrd="4" destOrd="0" presId="urn:microsoft.com/office/officeart/2005/8/layout/venn1"/>
    <dgm:cxn modelId="{B3239DC2-B2FB-4177-9A03-866A1E619BDC}" type="presParOf" srcId="{E502FDFA-9564-474A-96D2-11150ADC34E7}" destId="{59116F6E-FD33-4442-93A9-581535A1178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9709F4-1591-46AC-B5C1-BBC23CE39C85}">
      <dsp:nvSpPr>
        <dsp:cNvPr id="0" name=""/>
        <dsp:cNvSpPr/>
      </dsp:nvSpPr>
      <dsp:spPr>
        <a:xfrm>
          <a:off x="4848" y="1215932"/>
          <a:ext cx="2236006" cy="2214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Фёдор Иванович Тютчев –ещё мальчиком полюбил литературу, поэзию и сам начал  писать стихи.</a:t>
          </a:r>
          <a:endParaRPr lang="ru-RU" sz="1500" kern="1200" dirty="0"/>
        </a:p>
      </dsp:txBody>
      <dsp:txXfrm>
        <a:off x="55804" y="1266888"/>
        <a:ext cx="2134094" cy="1637853"/>
      </dsp:txXfrm>
    </dsp:sp>
    <dsp:sp modelId="{273B97CA-F57F-440F-9D04-BE081EEDD466}">
      <dsp:nvSpPr>
        <dsp:cNvPr id="0" name=""/>
        <dsp:cNvSpPr/>
      </dsp:nvSpPr>
      <dsp:spPr>
        <a:xfrm>
          <a:off x="1322809" y="1794084"/>
          <a:ext cx="2720349" cy="2720349"/>
        </a:xfrm>
        <a:prstGeom prst="leftCircularArrow">
          <a:avLst>
            <a:gd name="adj1" fmla="val 2615"/>
            <a:gd name="adj2" fmla="val 317757"/>
            <a:gd name="adj3" fmla="val 2533023"/>
            <a:gd name="adj4" fmla="val 9464244"/>
            <a:gd name="adj5" fmla="val 3051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7E74921-491B-44ED-85B4-444B3503A5EE}">
      <dsp:nvSpPr>
        <dsp:cNvPr id="0" name=""/>
        <dsp:cNvSpPr/>
      </dsp:nvSpPr>
      <dsp:spPr>
        <a:xfrm>
          <a:off x="501738" y="2849981"/>
          <a:ext cx="1987561" cy="790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ПОЭТ-МЫСЛИТЕЛЬ</a:t>
          </a:r>
          <a:endParaRPr lang="ru-RU" sz="2400" kern="1200" dirty="0"/>
        </a:p>
      </dsp:txBody>
      <dsp:txXfrm>
        <a:off x="524888" y="2873131"/>
        <a:ext cx="1941261" cy="744087"/>
      </dsp:txXfrm>
    </dsp:sp>
    <dsp:sp modelId="{EEAC13CD-6D90-4B1C-9D0D-DE7BE0B2D3E4}">
      <dsp:nvSpPr>
        <dsp:cNvPr id="0" name=""/>
        <dsp:cNvSpPr/>
      </dsp:nvSpPr>
      <dsp:spPr>
        <a:xfrm>
          <a:off x="2857530" y="1715017"/>
          <a:ext cx="2671446" cy="1786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Родился в дворянской семье  недалеко от города Брянска, в селе </a:t>
          </a:r>
          <a:r>
            <a:rPr lang="ru-RU" sz="1500" kern="1200" dirty="0" err="1" smtClean="0"/>
            <a:t>Овстуг</a:t>
          </a:r>
          <a:r>
            <a:rPr lang="ru-RU" sz="1500" kern="1200" dirty="0" smtClean="0"/>
            <a:t>,  расположенном  у реки Десны.</a:t>
          </a:r>
          <a:endParaRPr lang="ru-RU" sz="1500" kern="1200" dirty="0"/>
        </a:p>
      </dsp:txBody>
      <dsp:txXfrm>
        <a:off x="2898637" y="2138893"/>
        <a:ext cx="2589232" cy="1321271"/>
      </dsp:txXfrm>
    </dsp:sp>
    <dsp:sp modelId="{9CA94463-4CF6-43EE-AF8C-6E5ABD55C0D1}">
      <dsp:nvSpPr>
        <dsp:cNvPr id="0" name=""/>
        <dsp:cNvSpPr/>
      </dsp:nvSpPr>
      <dsp:spPr>
        <a:xfrm>
          <a:off x="4227302" y="208543"/>
          <a:ext cx="2825877" cy="2825877"/>
        </a:xfrm>
        <a:prstGeom prst="circularArrow">
          <a:avLst>
            <a:gd name="adj1" fmla="val 2517"/>
            <a:gd name="adj2" fmla="val 305198"/>
            <a:gd name="adj3" fmla="val 19202280"/>
            <a:gd name="adj4" fmla="val 12258500"/>
            <a:gd name="adj5" fmla="val 2937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84A92B7-3A85-45DB-937E-893D38C240A6}">
      <dsp:nvSpPr>
        <dsp:cNvPr id="0" name=""/>
        <dsp:cNvSpPr/>
      </dsp:nvSpPr>
      <dsp:spPr>
        <a:xfrm>
          <a:off x="3429018" y="1071573"/>
          <a:ext cx="1987561" cy="790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РУССКИЙ ЛИРИК</a:t>
          </a:r>
          <a:endParaRPr lang="ru-RU" sz="2400" kern="1200" dirty="0"/>
        </a:p>
      </dsp:txBody>
      <dsp:txXfrm>
        <a:off x="3452168" y="1094723"/>
        <a:ext cx="1941261" cy="744087"/>
      </dsp:txXfrm>
    </dsp:sp>
    <dsp:sp modelId="{1E12A6C8-A704-4089-8895-B55C7C2481A8}">
      <dsp:nvSpPr>
        <dsp:cNvPr id="0" name=""/>
        <dsp:cNvSpPr/>
      </dsp:nvSpPr>
      <dsp:spPr>
        <a:xfrm>
          <a:off x="5854210" y="1143185"/>
          <a:ext cx="2236006" cy="2066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Читая стихи Тютчева, можно легко представить в своём воображении картины зимы или лета, весны или осени</a:t>
          </a:r>
          <a:endParaRPr lang="ru-RU" sz="1500" kern="1200" dirty="0"/>
        </a:p>
      </dsp:txBody>
      <dsp:txXfrm>
        <a:off x="5901771" y="1190746"/>
        <a:ext cx="2140884" cy="1528719"/>
      </dsp:txXfrm>
    </dsp:sp>
    <dsp:sp modelId="{E2BC96D5-E32A-4760-8E14-80DB12A53BF9}">
      <dsp:nvSpPr>
        <dsp:cNvPr id="0" name=""/>
        <dsp:cNvSpPr/>
      </dsp:nvSpPr>
      <dsp:spPr>
        <a:xfrm>
          <a:off x="6370684" y="2786081"/>
          <a:ext cx="1987561" cy="790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ПУБЛИЦИСТ</a:t>
          </a:r>
          <a:endParaRPr lang="ru-RU" sz="2400" kern="1200" dirty="0"/>
        </a:p>
      </dsp:txBody>
      <dsp:txXfrm>
        <a:off x="6393834" y="2809231"/>
        <a:ext cx="1941261" cy="7440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6096B-35D6-4993-8928-EC3BD495F4FA}">
      <dsp:nvSpPr>
        <dsp:cNvPr id="0" name=""/>
        <dsp:cNvSpPr/>
      </dsp:nvSpPr>
      <dsp:spPr>
        <a:xfrm>
          <a:off x="2714635" y="714386"/>
          <a:ext cx="2415084" cy="201455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сходство</a:t>
          </a:r>
          <a:endParaRPr lang="ru-RU" sz="1500" kern="1200" dirty="0"/>
        </a:p>
      </dsp:txBody>
      <dsp:txXfrm>
        <a:off x="3036646" y="1066933"/>
        <a:ext cx="1771062" cy="906548"/>
      </dsp:txXfrm>
    </dsp:sp>
    <dsp:sp modelId="{9F054C32-00ED-4C55-A339-707607BAC4EC}">
      <dsp:nvSpPr>
        <dsp:cNvPr id="0" name=""/>
        <dsp:cNvSpPr/>
      </dsp:nvSpPr>
      <dsp:spPr>
        <a:xfrm>
          <a:off x="4357720" y="642950"/>
          <a:ext cx="2509547" cy="201455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«Чародейкою Зимою…»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различие</a:t>
          </a:r>
          <a:endParaRPr lang="ru-RU" sz="1500" kern="1200" dirty="0"/>
        </a:p>
      </dsp:txBody>
      <dsp:txXfrm>
        <a:off x="5125223" y="1163376"/>
        <a:ext cx="1505728" cy="1108003"/>
      </dsp:txXfrm>
    </dsp:sp>
    <dsp:sp modelId="{09C54610-0B7A-4DE9-9BAC-6EB925BB6D98}">
      <dsp:nvSpPr>
        <dsp:cNvPr id="0" name=""/>
        <dsp:cNvSpPr/>
      </dsp:nvSpPr>
      <dsp:spPr>
        <a:xfrm>
          <a:off x="714380" y="714386"/>
          <a:ext cx="2698451" cy="201455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«Есть в осени первоначальной…»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различие</a:t>
          </a:r>
          <a:endParaRPr lang="ru-RU" sz="1500" kern="1200" dirty="0"/>
        </a:p>
      </dsp:txBody>
      <dsp:txXfrm>
        <a:off x="968484" y="1234812"/>
        <a:ext cx="1619070" cy="11080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692F68-72FA-4514-9998-38B4F5685BF2}">
      <dsp:nvSpPr>
        <dsp:cNvPr id="0" name=""/>
        <dsp:cNvSpPr/>
      </dsp:nvSpPr>
      <dsp:spPr>
        <a:xfrm>
          <a:off x="4500588" y="857254"/>
          <a:ext cx="3110559" cy="261409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«Чародейкою Зимою…»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Зимняя природа, находящаяся в состоянии покоя</a:t>
          </a:r>
          <a:endParaRPr lang="ru-RU" sz="2000" kern="1200" dirty="0"/>
        </a:p>
      </dsp:txBody>
      <dsp:txXfrm>
        <a:off x="4915329" y="1314720"/>
        <a:ext cx="2281077" cy="1176341"/>
      </dsp:txXfrm>
    </dsp:sp>
    <dsp:sp modelId="{E8801E6E-3A2E-4561-81B7-7E1CA3944A48}">
      <dsp:nvSpPr>
        <dsp:cNvPr id="0" name=""/>
        <dsp:cNvSpPr/>
      </dsp:nvSpPr>
      <dsp:spPr>
        <a:xfrm>
          <a:off x="0" y="704656"/>
          <a:ext cx="3264137" cy="2752402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«Есть в осени первоначальной…»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Осенняя пора и размышления о жизни.</a:t>
          </a:r>
          <a:endParaRPr lang="ru-RU" sz="1800" kern="1200" dirty="0"/>
        </a:p>
      </dsp:txBody>
      <dsp:txXfrm>
        <a:off x="998282" y="1415694"/>
        <a:ext cx="1958482" cy="1513821"/>
      </dsp:txXfrm>
    </dsp:sp>
    <dsp:sp modelId="{61E0D24C-B1C4-4C15-8737-1AFF5617799E}">
      <dsp:nvSpPr>
        <dsp:cNvPr id="0" name=""/>
        <dsp:cNvSpPr/>
      </dsp:nvSpPr>
      <dsp:spPr>
        <a:xfrm>
          <a:off x="2821796" y="875422"/>
          <a:ext cx="2131922" cy="2492536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Сходство:</a:t>
          </a: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пейзажная  лирика </a:t>
          </a:r>
          <a:endParaRPr lang="ru-RU" sz="1800" kern="1200" dirty="0"/>
        </a:p>
      </dsp:txBody>
      <dsp:txXfrm>
        <a:off x="3022552" y="1519327"/>
        <a:ext cx="1279153" cy="1370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665162"/>
            <a:ext cx="7711857" cy="183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kk-KZ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buClr>
                <a:srgbClr val="000000"/>
              </a:buClr>
            </a:pPr>
            <a:r>
              <a:rPr lang="ru-RU" sz="25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Тема: Времена года в поэзии Ф.И. Тютчева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6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>
              <a:buClr>
                <a:srgbClr val="000000"/>
              </a:buClr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400" b="1" dirty="0" smtClean="0">
              <a:solidFill>
                <a:srgbClr val="090F78"/>
              </a:solidFill>
              <a:latin typeface="Times New Roman" pitchFamily="18" charset="0"/>
              <a:ea typeface="Tahoma" pitchFamily="34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 smtClean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12682" y="5661248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35308" y="580526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466"/>
    </mc:Choice>
    <mc:Fallback xmlns="">
      <p:transition spd="slow" advTm="184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-6393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643174" y="357166"/>
            <a:ext cx="5074679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№3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9511" y="1052736"/>
            <a:ext cx="85952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1071546"/>
            <a:ext cx="80324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Заполните таблицу и запишите примеры художественно-изобразительных  средств из данного стихотворения.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785786" y="2143116"/>
          <a:ext cx="771530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5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0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Художественный приём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из текста стихотворения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Метафора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baseline="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Эпитет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baseline="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Олицетворение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285852" y="4929198"/>
          <a:ext cx="6786610" cy="1097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786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Дескрипторы 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-верно находит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художественно-изобразительных  средств ;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- заполняет таблицу.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988"/>
    </mc:Choice>
    <mc:Fallback xmlns="">
      <p:transition spd="slow" advTm="43988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470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5857892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715147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221481" y="339090"/>
            <a:ext cx="2771676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357298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</a:p>
          <a:p>
            <a:pPr algn="just"/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 r="6804" b="5511"/>
          <a:stretch>
            <a:fillRect/>
          </a:stretch>
        </p:blipFill>
        <p:spPr bwMode="auto">
          <a:xfrm>
            <a:off x="357158" y="5303397"/>
            <a:ext cx="1571636" cy="11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42910" y="1643050"/>
          <a:ext cx="7715304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5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0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Художественный приём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из текста стихотворения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Метафора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baseline="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“Чародейка Зима околдовала лес”, “</a:t>
                      </a:r>
                      <a:r>
                        <a:rPr lang="ru-RU" sz="2000" b="0" i="1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лес</a:t>
                      </a:r>
                      <a:r>
                        <a:rPr lang="ru-RU" sz="2000" b="0" i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окутан пуховой цепью”</a:t>
                      </a:r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Эпитет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baseline="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“неподвижная, немая снежная бахрома”, “чудная жизнь”, “сон волшебный”, ” легкая пуховая цепь”, “косой луч”, “зимнее солнце”, “ослепительная краса”</a:t>
                      </a:r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Олицетворение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“лес стоит”, “солнце мечет”</a:t>
                      </a:r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000100" y="1071546"/>
            <a:ext cx="31726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</a:rPr>
              <a:t>Примерные </a:t>
            </a:r>
            <a:r>
              <a:rPr lang="en-GB" sz="2400" b="1" i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kk-KZ" sz="2400" b="1" i="1" dirty="0" smtClean="0">
                <a:solidFill>
                  <a:schemeClr val="accent4">
                    <a:lumMod val="50000"/>
                  </a:schemeClr>
                </a:solidFill>
              </a:rPr>
              <a:t>ответы:</a:t>
            </a:r>
          </a:p>
        </p:txBody>
      </p:sp>
    </p:spTree>
    <p:extLst>
      <p:ext uri="{BB962C8B-B14F-4D97-AF65-F5344CB8AC3E}">
        <p14:creationId xmlns:p14="http://schemas.microsoft.com/office/powerpoint/2010/main" val="219916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91"/>
    </mc:Choice>
    <mc:Fallback xmlns="">
      <p:transition spd="slow" advTm="3269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24"/>
            <a:ext cx="9144000" cy="68580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357166"/>
            <a:ext cx="44739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№4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114298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Сравните два стихотворения Ф.И. Тютчева. Используя диаграмму  Венна, определите, что их объединяет и чем они отличаются.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214414" y="5214950"/>
          <a:ext cx="6697364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7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ДЕСКРИПТОР: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Объясняет что объединяет и  в чем различие текстов.</a:t>
                      </a:r>
                    </a:p>
                  </a:txBody>
                  <a:tcPr marL="91444" marR="91444" marT="45732" marB="45732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Содержимое 11"/>
          <p:cNvGraphicFramePr>
            <a:graphicFrameLocks/>
          </p:cNvGraphicFramePr>
          <p:nvPr/>
        </p:nvGraphicFramePr>
        <p:xfrm>
          <a:off x="642910" y="2000240"/>
          <a:ext cx="7748614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24"/>
            <a:ext cx="9144000" cy="68580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43240" y="428604"/>
            <a:ext cx="2974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 себя! </a:t>
            </a:r>
            <a:endParaRPr lang="ru-RU" altLang="ru-RU" sz="2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5000636"/>
            <a:ext cx="13144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" name="Содержимое 11"/>
          <p:cNvGraphicFramePr>
            <a:graphicFrameLocks/>
          </p:cNvGraphicFramePr>
          <p:nvPr/>
        </p:nvGraphicFramePr>
        <p:xfrm>
          <a:off x="642910" y="1428736"/>
          <a:ext cx="8072494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214414" y="1357298"/>
            <a:ext cx="2368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Примерные ответы: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0" y="-2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5929330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31976" y="1412776"/>
            <a:ext cx="8088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004" y="1071546"/>
            <a:ext cx="83439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i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just"/>
            <a:endParaRPr lang="ru-RU" sz="2800" i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 algn="just"/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</a:t>
            </a: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85918" y="285728"/>
            <a:ext cx="50974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№5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1000108"/>
            <a:ext cx="7929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Литературный диктант.</a:t>
            </a:r>
          </a:p>
          <a:p>
            <a:pPr marL="457200" indent="-457200"/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 В стихотворении «Чародейкою Зимою...» </a:t>
            </a:r>
          </a:p>
          <a:p>
            <a:pPr marL="457200" indent="-457200"/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повествуется о …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Основная мысль стихотворения: …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Ключевые слова стихотворения: …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Стихотворение можно назвать так: …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 В этом стихотворении утверждается мысль о …</a:t>
            </a:r>
            <a:endParaRPr lang="ru-RU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5" y="1428736"/>
            <a:ext cx="258825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42910" y="4357694"/>
          <a:ext cx="6786610" cy="1463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786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Дескрипторы 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-верно определяет  тему, основную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мысль стихотворения;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- находит ключевые слова;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-подбирает заглавие стихотворения.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8684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452"/>
    </mc:Choice>
    <mc:Fallback xmlns="">
      <p:transition spd="slow" advTm="4845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7007" y="10837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0" y="357166"/>
            <a:ext cx="8597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 себя! </a:t>
            </a:r>
            <a:endParaRPr lang="ru-RU" altLang="ru-RU" sz="32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1976" y="2132856"/>
            <a:ext cx="8088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6886" y="1000108"/>
            <a:ext cx="84571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charset="0"/>
              <a:buChar char="•"/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1285860"/>
            <a:ext cx="7786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1000108"/>
            <a:ext cx="79296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Примерные ответы: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2000" i="1" dirty="0">
              <a:solidFill>
                <a:schemeClr val="tx2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1000108"/>
            <a:ext cx="807249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Литературный диктант.</a:t>
            </a:r>
          </a:p>
          <a:p>
            <a:pPr marL="457200" indent="-457200"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 В стихотворении «Чародейкою Зимою...»  повествуется о </a:t>
            </a:r>
          </a:p>
          <a:p>
            <a:pPr marL="457200" indent="-457200"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зимнем волшебном лесе.</a:t>
            </a:r>
          </a:p>
          <a:p>
            <a:pPr marL="457200" indent="-457200"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Основная мысль стихотворения: всё подчинено законам природы.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Ключевые слова и словосочетания стихотворения: Зима, чародейка, сказочная, околдован, волшебный сон, ослепительная краса.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Стихотворение можно назвать так: «Околдованный зимний лес».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В этом стихотворении утверждается мысль о том, что в природе всё прекрасно, и  только природа может творить такие чудеса и волшебство.</a:t>
            </a:r>
            <a:endParaRPr lang="ru-RU" sz="2200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14290"/>
            <a:ext cx="158115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84"/>
    </mc:Choice>
    <mc:Fallback xmlns="">
      <p:transition spd="slow" advTm="65884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377726" y="5929330"/>
            <a:ext cx="766274" cy="33512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28596" y="6715147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378953" y="339090"/>
            <a:ext cx="2456718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224" y="571480"/>
            <a:ext cx="7219448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endParaRPr lang="ru-RU" sz="28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</a:pP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/>
          <a:srcRect l="962"/>
          <a:stretch>
            <a:fillRect/>
          </a:stretch>
        </p:blipFill>
        <p:spPr bwMode="auto">
          <a:xfrm>
            <a:off x="785786" y="1000108"/>
            <a:ext cx="7358114" cy="538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0591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338"/>
    </mc:Choice>
    <mc:Fallback xmlns="">
      <p:transition spd="slow" advTm="27338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2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449164" y="5929330"/>
            <a:ext cx="694836" cy="38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92110" y="339090"/>
            <a:ext cx="2920179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 УРОКА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340769"/>
            <a:ext cx="85011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познакомились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 стихотворением Ф.И.Тютчева «Чародейкою Зимою…»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;  </a:t>
            </a:r>
          </a:p>
          <a:p>
            <a:pPr lvl="0"/>
            <a:endParaRPr lang="kk-KZ" sz="2400" dirty="0" smtClean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Вы смогли:</a:t>
            </a:r>
            <a:endParaRPr lang="ru-RU" sz="2400" b="1" dirty="0" smtClean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определить   тему, идею стихотворения;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раскрыть  художественные  приёмы, использованные автором для описания   зимнего пейзажа;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написать  литературный диктант.</a:t>
            </a:r>
            <a:endParaRPr lang="ru-RU" sz="2400" dirty="0" smtClean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87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295"/>
    </mc:Choice>
    <mc:Fallback xmlns="">
      <p:transition spd="slow" advTm="27295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3834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449164" y="6072206"/>
            <a:ext cx="694836" cy="38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kk-KZ" altLang="ru-RU" sz="1200" b="1" dirty="0" smtClean="0">
                <a:solidFill>
                  <a:srgbClr val="002060"/>
                </a:solidFill>
              </a:rPr>
              <a:t>18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57166"/>
            <a:ext cx="55719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Рекомендуемое учебное задание</a:t>
            </a:r>
            <a:r>
              <a:rPr lang="kk-KZ" sz="2800" b="1" dirty="0" smtClean="0">
                <a:solidFill>
                  <a:schemeClr val="bg1"/>
                </a:solidFill>
              </a:rPr>
              <a:t>:</a:t>
            </a:r>
            <a:endParaRPr lang="ru-RU" sz="2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1714488"/>
            <a:ext cx="7643866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6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1. </a:t>
            </a:r>
            <a:r>
              <a:rPr lang="x-none" sz="2600" b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Войди</a:t>
            </a:r>
            <a:r>
              <a:rPr lang="ru-RU" sz="26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те </a:t>
            </a:r>
            <a:r>
              <a:rPr lang="x-none" sz="2600" b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на портал </a:t>
            </a:r>
            <a:r>
              <a:rPr lang="en-US" sz="2600" b="1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BilimLand</a:t>
            </a:r>
            <a:r>
              <a:rPr lang="x-none" sz="2600" b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и получи</a:t>
            </a:r>
            <a:r>
              <a:rPr lang="ru-RU" sz="26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те </a:t>
            </a:r>
            <a:r>
              <a:rPr lang="x-none" sz="2600" b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информацию</a:t>
            </a:r>
            <a:r>
              <a:rPr lang="ru-RU" sz="26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по сегодняшней теме</a:t>
            </a:r>
            <a:r>
              <a:rPr lang="x-none" sz="2600" b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;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Выучите наизусть   стихотворение  Ф.И. Тютчева «Чародейкою Зимою».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kk-KZ" altLang="ru-RU" sz="1200" b="1" dirty="0" smtClean="0">
                <a:solidFill>
                  <a:srgbClr val="002060"/>
                </a:solidFill>
              </a:rPr>
              <a:t>19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65"/>
    </mc:Choice>
    <mc:Fallback xmlns="">
      <p:transition spd="slow" advTm="986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84627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Вы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познакомитесь</a:t>
            </a: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 стихотворением Ф.И.Тютчева «Чародейкою Зимою…»</a:t>
            </a: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;  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/>
            <a:endParaRPr lang="kk-KZ" sz="2800" dirty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/>
            <a:r>
              <a:rPr lang="kk-KZ" sz="2800" b="1" dirty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Вы 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будете: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определять  тему, идею стихотворения; 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раскрывать художественные  приёмы, использованные автором для описания   зимнего пейзажа; 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писать литературный диктант.</a:t>
            </a:r>
            <a:endParaRPr lang="ru-RU" sz="2800" dirty="0" smtClean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>
              <a:buFontTx/>
              <a:buChar char="-"/>
            </a:pPr>
            <a:endParaRPr lang="ru-RU" sz="2800" dirty="0" smtClean="0">
              <a:solidFill>
                <a:prstClr val="black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/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>
              <a:buFontTx/>
              <a:buChar char="-"/>
            </a:pP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19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01"/>
    </mc:Choice>
    <mc:Fallback xmlns="">
      <p:transition spd="slow" advTm="2400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84" y="0"/>
            <a:ext cx="94297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00768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285860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357166"/>
            <a:ext cx="854676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Биография  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</a:rPr>
              <a:t>Фёдор Иванович Тютчев</a:t>
            </a:r>
          </a:p>
          <a:p>
            <a:pPr algn="ctr"/>
            <a:r>
              <a:rPr lang="ru-RU" sz="2800" i="1" dirty="0" smtClean="0">
                <a:solidFill>
                  <a:schemeClr val="tx2"/>
                </a:solidFill>
              </a:rPr>
              <a:t>(1803–1873)</a:t>
            </a:r>
            <a:endParaRPr lang="ru-RU" sz="2800" b="1" dirty="0">
              <a:solidFill>
                <a:schemeClr val="tx2"/>
              </a:solidFill>
            </a:endParaRPr>
          </a:p>
        </p:txBody>
      </p:sp>
      <p:cxnSp>
        <p:nvCxnSpPr>
          <p:cNvPr id="1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Схема 11"/>
          <p:cNvGraphicFramePr/>
          <p:nvPr/>
        </p:nvGraphicFramePr>
        <p:xfrm>
          <a:off x="285720" y="1643050"/>
          <a:ext cx="835824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009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39"/>
    </mc:Choice>
    <mc:Fallback xmlns="">
      <p:transition spd="slow" advTm="393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85852" y="357166"/>
            <a:ext cx="6610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kk-KZ" sz="28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00768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8663" y="1714488"/>
            <a:ext cx="7715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i="1" dirty="0" smtClean="0"/>
              <a:t> </a:t>
            </a:r>
            <a:endParaRPr lang="ru-RU" dirty="0"/>
          </a:p>
        </p:txBody>
      </p:sp>
      <p:cxnSp>
        <p:nvCxnSpPr>
          <p:cNvPr id="1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Box 13"/>
          <p:cNvSpPr txBox="1"/>
          <p:nvPr/>
        </p:nvSpPr>
        <p:spPr>
          <a:xfrm>
            <a:off x="1500166" y="714356"/>
            <a:ext cx="52864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Люблю  грозу  в  начале  мая;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Весенние  воды;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Осень; 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Ещё  шумел  весёлый  день;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Чародейкою – зимою;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29   января   1837 года;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Silentium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Я  помню  время  золотое; 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Я  встретил   вас,  и  всё  былое….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357290" y="357166"/>
            <a:ext cx="57996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Самые  известные  произведения 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429132"/>
            <a:ext cx="700416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1009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39"/>
    </mc:Choice>
    <mc:Fallback xmlns="">
      <p:transition spd="slow" advTm="393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"/>
            <a:ext cx="9143999" cy="6858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Прямоугольник 4"/>
          <p:cNvSpPr/>
          <p:nvPr/>
        </p:nvSpPr>
        <p:spPr>
          <a:xfrm>
            <a:off x="428596" y="1071546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</a:rPr>
              <a:t>Послушайте. О чём это стихотворение Ф.И. Тютчева? Какие картины вы себе мысленно представляете? Дайте их словесное описание.</a:t>
            </a:r>
          </a:p>
          <a:p>
            <a:pPr algn="just"/>
            <a:r>
              <a:rPr lang="en-US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https://www.youtube.com/watch?v=9b4NIJdSqYg</a:t>
            </a:r>
            <a:endParaRPr lang="ru-RU" sz="24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29284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00232" y="357166"/>
            <a:ext cx="48231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Обсуждаем произведение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2143108" y="3071810"/>
            <a:ext cx="5929354" cy="3286148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i="1" dirty="0" smtClean="0"/>
              <a:t>           </a:t>
            </a:r>
            <a:r>
              <a:rPr lang="ru-RU" sz="1600" b="1" i="1" dirty="0" smtClean="0">
                <a:solidFill>
                  <a:schemeClr val="tx2"/>
                </a:solidFill>
              </a:rPr>
              <a:t>Карточка-информатор</a:t>
            </a:r>
          </a:p>
          <a:p>
            <a:endParaRPr lang="ru-RU" sz="1600" b="1" i="1" dirty="0" smtClean="0">
              <a:solidFill>
                <a:schemeClr val="tx2"/>
              </a:solidFill>
            </a:endParaRPr>
          </a:p>
          <a:p>
            <a:r>
              <a:rPr lang="ru-RU" sz="1600" i="1" dirty="0" smtClean="0">
                <a:solidFill>
                  <a:schemeClr val="tx2"/>
                </a:solidFill>
              </a:rPr>
              <a:t>чародейка – волшебница, колдунья</a:t>
            </a:r>
          </a:p>
          <a:p>
            <a:r>
              <a:rPr lang="ru-RU" sz="1600" i="1" dirty="0" smtClean="0">
                <a:solidFill>
                  <a:schemeClr val="tx2"/>
                </a:solidFill>
              </a:rPr>
              <a:t>бахрома</a:t>
            </a:r>
            <a:r>
              <a:rPr lang="en-US" sz="1600" i="1" dirty="0" smtClean="0">
                <a:solidFill>
                  <a:schemeClr val="tx2"/>
                </a:solidFill>
              </a:rPr>
              <a:t> – </a:t>
            </a:r>
            <a:r>
              <a:rPr lang="ru-RU" sz="1600" i="1" dirty="0" err="1" smtClean="0">
                <a:solidFill>
                  <a:schemeClr val="tx2"/>
                </a:solidFill>
              </a:rPr>
              <a:t>шашақ</a:t>
            </a:r>
            <a:endParaRPr lang="ru-RU" sz="1600" i="1" dirty="0" smtClean="0">
              <a:solidFill>
                <a:schemeClr val="tx2"/>
              </a:solidFill>
            </a:endParaRPr>
          </a:p>
          <a:p>
            <a:r>
              <a:rPr lang="ru-RU" sz="1600" i="1" dirty="0" smtClean="0">
                <a:solidFill>
                  <a:schemeClr val="tx2"/>
                </a:solidFill>
              </a:rPr>
              <a:t>чудная – чудесная, прекрасная, </a:t>
            </a:r>
            <a:r>
              <a:rPr lang="ru-RU" sz="1600" i="1" dirty="0" err="1" smtClean="0">
                <a:solidFill>
                  <a:schemeClr val="tx2"/>
                </a:solidFill>
              </a:rPr>
              <a:t>удивительная,волшебная</a:t>
            </a:r>
            <a:endParaRPr lang="ru-RU" sz="1600" i="1" dirty="0" smtClean="0">
              <a:solidFill>
                <a:schemeClr val="tx2"/>
              </a:solidFill>
            </a:endParaRPr>
          </a:p>
          <a:p>
            <a:r>
              <a:rPr lang="ru-RU" sz="1600" i="1" dirty="0" smtClean="0">
                <a:solidFill>
                  <a:schemeClr val="tx2"/>
                </a:solidFill>
              </a:rPr>
              <a:t>очарован – </a:t>
            </a:r>
            <a:r>
              <a:rPr lang="ru-RU" sz="1600" i="1" dirty="0" err="1" smtClean="0">
                <a:solidFill>
                  <a:schemeClr val="tx2"/>
                </a:solidFill>
              </a:rPr>
              <a:t>таңдандырған</a:t>
            </a:r>
            <a:endParaRPr lang="ru-RU" sz="1600" i="1" dirty="0" smtClean="0">
              <a:solidFill>
                <a:schemeClr val="tx2"/>
              </a:solidFill>
            </a:endParaRPr>
          </a:p>
          <a:p>
            <a:r>
              <a:rPr lang="ru-RU" sz="1600" i="1" dirty="0" smtClean="0">
                <a:solidFill>
                  <a:schemeClr val="tx2"/>
                </a:solidFill>
              </a:rPr>
              <a:t>опутан – </a:t>
            </a:r>
            <a:r>
              <a:rPr lang="ru-RU" sz="1600" i="1" dirty="0" err="1" smtClean="0">
                <a:solidFill>
                  <a:schemeClr val="tx2"/>
                </a:solidFill>
              </a:rPr>
              <a:t>орап</a:t>
            </a:r>
            <a:r>
              <a:rPr lang="ru-RU" sz="1600" i="1" dirty="0" smtClean="0">
                <a:solidFill>
                  <a:schemeClr val="tx2"/>
                </a:solidFill>
              </a:rPr>
              <a:t> </a:t>
            </a:r>
            <a:r>
              <a:rPr lang="ru-RU" sz="1600" i="1" dirty="0" err="1" smtClean="0">
                <a:solidFill>
                  <a:schemeClr val="tx2"/>
                </a:solidFill>
              </a:rPr>
              <a:t>байлаған</a:t>
            </a:r>
            <a:r>
              <a:rPr lang="ru-RU" sz="1600" i="1" dirty="0" smtClean="0">
                <a:solidFill>
                  <a:schemeClr val="tx2"/>
                </a:solidFill>
              </a:rPr>
              <a:t>, </a:t>
            </a:r>
            <a:r>
              <a:rPr lang="ru-RU" sz="1600" i="1" dirty="0" err="1" smtClean="0">
                <a:solidFill>
                  <a:schemeClr val="tx2"/>
                </a:solidFill>
              </a:rPr>
              <a:t>шырмаланған</a:t>
            </a:r>
            <a:endParaRPr lang="ru-RU" sz="1600" i="1" dirty="0" smtClean="0">
              <a:solidFill>
                <a:schemeClr val="tx2"/>
              </a:solidFill>
            </a:endParaRPr>
          </a:p>
          <a:p>
            <a:r>
              <a:rPr lang="ru-RU" sz="1600" i="1" dirty="0" smtClean="0">
                <a:solidFill>
                  <a:schemeClr val="tx2"/>
                </a:solidFill>
              </a:rPr>
              <a:t>окован – </a:t>
            </a:r>
            <a:r>
              <a:rPr lang="ru-RU" sz="1600" i="1" dirty="0" err="1" smtClean="0">
                <a:solidFill>
                  <a:schemeClr val="tx2"/>
                </a:solidFill>
              </a:rPr>
              <a:t>құрсаулаған</a:t>
            </a:r>
            <a:endParaRPr lang="ru-RU" sz="1600" i="1" dirty="0" smtClean="0">
              <a:solidFill>
                <a:schemeClr val="tx2"/>
              </a:solidFill>
            </a:endParaRPr>
          </a:p>
          <a:p>
            <a:r>
              <a:rPr lang="ru-RU" sz="1600" i="1" dirty="0" smtClean="0">
                <a:solidFill>
                  <a:schemeClr val="tx2"/>
                </a:solidFill>
              </a:rPr>
              <a:t>мечет – бросает, кидает</a:t>
            </a:r>
          </a:p>
          <a:p>
            <a:r>
              <a:rPr lang="ru-RU" sz="1600" i="1" dirty="0" smtClean="0">
                <a:solidFill>
                  <a:schemeClr val="tx2"/>
                </a:solidFill>
              </a:rPr>
              <a:t>не затрепещет – не задрожит</a:t>
            </a:r>
          </a:p>
          <a:p>
            <a:r>
              <a:rPr lang="ru-RU" sz="1600" i="1" dirty="0" smtClean="0">
                <a:solidFill>
                  <a:schemeClr val="tx2"/>
                </a:solidFill>
              </a:rPr>
              <a:t>ослепительный – </a:t>
            </a:r>
            <a:r>
              <a:rPr lang="ru-RU" sz="1600" i="1" dirty="0" err="1" smtClean="0">
                <a:solidFill>
                  <a:schemeClr val="tx2"/>
                </a:solidFill>
              </a:rPr>
              <a:t>көз шағылыстыратын</a:t>
            </a:r>
            <a:endParaRPr lang="ru-RU" sz="1600" i="1" dirty="0" smtClean="0">
              <a:solidFill>
                <a:schemeClr val="tx2"/>
              </a:solidFill>
            </a:endParaRPr>
          </a:p>
          <a:p>
            <a:r>
              <a:rPr lang="ru-RU" sz="1600" i="1" dirty="0" smtClean="0">
                <a:solidFill>
                  <a:schemeClr val="tx2"/>
                </a:solidFill>
              </a:rPr>
              <a:t>краса</a:t>
            </a:r>
            <a:r>
              <a:rPr lang="en-US" sz="1600" i="1" dirty="0" smtClean="0">
                <a:solidFill>
                  <a:schemeClr val="tx2"/>
                </a:solidFill>
              </a:rPr>
              <a:t> – </a:t>
            </a:r>
            <a:r>
              <a:rPr lang="ru-RU" sz="1600" i="1" dirty="0" smtClean="0">
                <a:solidFill>
                  <a:schemeClr val="tx2"/>
                </a:solidFill>
              </a:rPr>
              <a:t>красота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2714620"/>
            <a:ext cx="827438" cy="857256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3999" cy="6858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1538" y="285728"/>
            <a:ext cx="63853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kk-KZ" sz="32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     </a:t>
            </a:r>
            <a:r>
              <a:rPr lang="kk-KZ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№1</a:t>
            </a:r>
            <a:endParaRPr lang="ru-RU" alt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200" dirty="0" smtClean="0">
                <a:solidFill>
                  <a:prstClr val="white"/>
                </a:solidFill>
                <a:latin typeface="Times New Roman"/>
                <a:ea typeface="Times New Roman"/>
              </a:rPr>
              <a:t>адание 1</a:t>
            </a:r>
            <a:endParaRPr lang="ru-RU" dirty="0"/>
          </a:p>
        </p:txBody>
      </p:sp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29284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285860"/>
            <a:ext cx="814393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endParaRPr lang="ru-RU" sz="2800" b="1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57158" y="1071546"/>
            <a:ext cx="79296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tx2"/>
                </a:solidFill>
              </a:rPr>
              <a:t>Разделите вопросы на «тонкие» и «толстые», ответьте на них.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1. Как поэт называет зиму?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2. Какой названа снежная бахрома в стихотворении?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3. Как вы понимаете значение слова </a:t>
            </a:r>
            <a:r>
              <a:rPr lang="ru-RU" sz="2000" i="1" dirty="0" smtClean="0">
                <a:solidFill>
                  <a:schemeClr val="tx2"/>
                </a:solidFill>
              </a:rPr>
              <a:t>немая?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4. Кто главный герой в этом стихотворении?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5. Как вы думаете, почему слово </a:t>
            </a:r>
            <a:r>
              <a:rPr lang="ru-RU" sz="2000" i="1" dirty="0" smtClean="0">
                <a:solidFill>
                  <a:schemeClr val="tx2"/>
                </a:solidFill>
              </a:rPr>
              <a:t>зима написано в этом стихотворении с  </a:t>
            </a:r>
            <a:r>
              <a:rPr lang="ru-RU" sz="2000" dirty="0" smtClean="0">
                <a:solidFill>
                  <a:schemeClr val="tx2"/>
                </a:solidFill>
              </a:rPr>
              <a:t>большой буквы?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6. Почему о лесе поэт написал: «Не мертвец и не живой»?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7. Как вы понимаете выражение </a:t>
            </a:r>
            <a:r>
              <a:rPr lang="ru-RU" sz="2000" i="1" dirty="0" smtClean="0">
                <a:solidFill>
                  <a:schemeClr val="tx2"/>
                </a:solidFill>
              </a:rPr>
              <a:t>оковать цепью?</a:t>
            </a:r>
          </a:p>
          <a:p>
            <a:r>
              <a:rPr lang="ru-RU" sz="2000" dirty="0" smtClean="0">
                <a:solidFill>
                  <a:schemeClr val="tx2"/>
                </a:solidFill>
              </a:rPr>
              <a:t>8. Почему зиму поэт называет чародейкою?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928662" y="4572008"/>
          <a:ext cx="6786610" cy="1539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2738">
                <a:tc>
                  <a:txBody>
                    <a:bodyPr/>
                    <a:lstStyle/>
                    <a:p>
                      <a:r>
                        <a:rPr lang="ru-RU" dirty="0" smtClean="0"/>
                        <a:t>Дескрипторы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-Делит вопросы</a:t>
                      </a:r>
                      <a:r>
                        <a:rPr lang="ru-RU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b="0" i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на «тонкие» и «толстые»</a:t>
                      </a:r>
                      <a:r>
                        <a:rPr lang="ru-RU" sz="1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;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 Верно отвечает на «тонкие» вопросы;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 Верно отвечает на «толстые» вопросы.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18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01"/>
    </mc:Choice>
    <mc:Fallback xmlns="">
      <p:transition spd="slow" advTm="420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14546" y="357166"/>
            <a:ext cx="5021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3200" dirty="0" smtClean="0">
                <a:solidFill>
                  <a:prstClr val="white"/>
                </a:solidFill>
                <a:latin typeface="Times New Roman"/>
              </a:rPr>
              <a:t>    </a:t>
            </a:r>
            <a:r>
              <a:rPr lang="kk-KZ" sz="3200" b="1" dirty="0" smtClean="0">
                <a:solidFill>
                  <a:prstClr val="white"/>
                </a:solidFill>
                <a:latin typeface="Times New Roman"/>
              </a:rPr>
              <a:t>Проверьте  себя!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1643050"/>
            <a:ext cx="7358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pic>
        <p:nvPicPr>
          <p:cNvPr id="7" name="Picture 2" descr="Проверь себя! - Ковтун Виктория Владимировна"/>
          <p:cNvPicPr>
            <a:picLocks noChangeAspect="1" noChangeArrowheads="1"/>
          </p:cNvPicPr>
          <p:nvPr/>
        </p:nvPicPr>
        <p:blipFill>
          <a:blip r:embed="rId3" cstate="print"/>
          <a:srcRect l="3788" t="1765" b="8235"/>
          <a:stretch>
            <a:fillRect/>
          </a:stretch>
        </p:blipFill>
        <p:spPr bwMode="auto">
          <a:xfrm>
            <a:off x="143124" y="137780"/>
            <a:ext cx="1357041" cy="1362394"/>
          </a:xfrm>
          <a:prstGeom prst="rect">
            <a:avLst/>
          </a:prstGeom>
          <a:noFill/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1643010" y="928670"/>
            <a:ext cx="750099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GB" sz="2400" b="1" i="1" dirty="0" err="1" smtClean="0">
                <a:solidFill>
                  <a:schemeClr val="accent4">
                    <a:lumMod val="50000"/>
                  </a:schemeClr>
                </a:solidFill>
              </a:rPr>
              <a:t>Примерные</a:t>
            </a:r>
            <a:r>
              <a:rPr lang="en-GB" sz="2400" b="1" i="1" dirty="0" smtClean="0">
                <a:solidFill>
                  <a:schemeClr val="accent4">
                    <a:lumMod val="50000"/>
                  </a:schemeClr>
                </a:solidFill>
              </a:rPr>
              <a:t>  </a:t>
            </a:r>
            <a:r>
              <a:rPr lang="kk-KZ" sz="2400" b="1" i="1" dirty="0" smtClean="0">
                <a:solidFill>
                  <a:schemeClr val="accent4">
                    <a:lumMod val="50000"/>
                  </a:schemeClr>
                </a:solidFill>
              </a:rPr>
              <a:t>ответы:</a:t>
            </a:r>
          </a:p>
          <a:p>
            <a:pPr marL="342900" indent="-342900"/>
            <a:endParaRPr lang="kk-KZ" sz="24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2900" indent="-342900"/>
            <a:r>
              <a:rPr lang="kk-KZ" sz="2800" i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1357298"/>
          <a:ext cx="8643998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5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«тонкие» 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«толстые»  вопросы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4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Как поэт называет зиму?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Чародейка)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Как вы понимаете значение слова </a:t>
                      </a:r>
                      <a:r>
                        <a:rPr lang="ru-RU" sz="1600" i="1" dirty="0" smtClean="0">
                          <a:solidFill>
                            <a:schemeClr val="tx2"/>
                          </a:solidFill>
                        </a:rPr>
                        <a:t>немая?  </a:t>
                      </a:r>
                      <a:r>
                        <a:rPr lang="ru-RU" sz="1600" i="1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Я думаю,</a:t>
                      </a:r>
                      <a:r>
                        <a:rPr lang="ru-RU" sz="1600" b="1" i="1" baseline="0" dirty="0" smtClean="0">
                          <a:solidFill>
                            <a:srgbClr val="FF0000"/>
                          </a:solidFill>
                        </a:rPr>
                        <a:t> н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емая – это застывшая, неподвижная тишина</a:t>
                      </a:r>
                      <a:r>
                        <a:rPr lang="ru-RU" sz="1600" i="1" dirty="0" smtClean="0">
                          <a:solidFill>
                            <a:srgbClr val="FF0000"/>
                          </a:solidFill>
                        </a:rPr>
                        <a:t>.)</a:t>
                      </a:r>
                      <a:endParaRPr lang="ru-RU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Какой названа снежная бахрома в стихотворении?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1600" b="1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 подвижная, немая</a:t>
                      </a:r>
                      <a:r>
                        <a:rPr lang="ru-RU" sz="1600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Как вы думаете, почему слово </a:t>
                      </a:r>
                      <a:r>
                        <a:rPr lang="ru-RU" sz="1600" i="1" dirty="0" smtClean="0">
                          <a:solidFill>
                            <a:schemeClr val="tx2"/>
                          </a:solidFill>
                        </a:rPr>
                        <a:t>зима написано в этом стихотворении с 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большой буквы? 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(Потому что автор представляет зиму  живой, как волшебница, поэтому и пишет с большой буквы.)</a:t>
                      </a:r>
                      <a:endParaRPr lang="ru-R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 Кто главный герой в этом стихотворении?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Зима)</a:t>
                      </a:r>
                      <a:endParaRPr lang="ru-R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Почему о лесе поэт написал: «Не мертвец и не живой»?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(Этими словами автор  подчёркивает, что в лесу стоит удивительная</a:t>
                      </a:r>
                      <a:r>
                        <a:rPr lang="ru-RU" sz="1600" b="1" i="1" baseline="0" dirty="0" smtClean="0">
                          <a:solidFill>
                            <a:srgbClr val="FF0000"/>
                          </a:solidFill>
                        </a:rPr>
                        <a:t> тишина.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) </a:t>
                      </a:r>
                      <a:endParaRPr lang="ru-R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Как вы понимаете выражение </a:t>
                      </a:r>
                      <a:r>
                        <a:rPr lang="ru-RU" sz="1600" i="1" dirty="0" smtClean="0">
                          <a:solidFill>
                            <a:schemeClr val="tx2"/>
                          </a:solidFill>
                        </a:rPr>
                        <a:t>оковать цепью? 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(Я понимаю так, скован значит</a:t>
                      </a:r>
                      <a:r>
                        <a:rPr lang="ru-RU" sz="1600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 не шевелится, стоит будто замерший.)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Почему зиму поэт называет чародейкою? 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Так как у зимы</a:t>
                      </a:r>
                      <a:r>
                        <a:rPr lang="ru-RU" sz="1600" b="1" i="1" baseline="0" dirty="0" smtClean="0">
                          <a:solidFill>
                            <a:srgbClr val="FF0000"/>
                          </a:solidFill>
                        </a:rPr>
                        <a:t> есть способность  изменять облик при роды, что вместо привычных нам картин возникают сказочные снежные волшебные зимние виды.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51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6"/>
    </mc:Choice>
    <mc:Fallback xmlns="">
      <p:transition spd="slow" advTm="373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91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00232" y="285728"/>
            <a:ext cx="50974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№2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1142984"/>
            <a:ext cx="78581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Сравните зимние пейзажи С. Егорнова, К.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Юона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 И. Шишкина. Какой из них наиболее точно соответствует содержанию стихотворения Ф.И. Тютчева? Обоснуйте свой ответ.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071810"/>
            <a:ext cx="2428892" cy="18043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3071810"/>
            <a:ext cx="2535776" cy="17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3071810"/>
            <a:ext cx="2429991" cy="181551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857224" y="5143512"/>
          <a:ext cx="750099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2738">
                <a:tc>
                  <a:txBody>
                    <a:bodyPr/>
                    <a:lstStyle/>
                    <a:p>
                      <a:r>
                        <a:rPr lang="ru-RU" dirty="0" smtClean="0"/>
                        <a:t>Дескрипторы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Сравнивает зимние пейзажи С. Егорнова, К. </a:t>
                      </a:r>
                      <a:r>
                        <a:rPr lang="ru-RU" sz="180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Юона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И. Шишкина;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7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Высказывает своё мнение.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53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312"/>
    </mc:Choice>
    <mc:Fallback xmlns="">
      <p:transition spd="slow" advTm="71312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214282" y="0"/>
            <a:ext cx="8929718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5929330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719063" y="1428736"/>
            <a:ext cx="842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458" y="1844824"/>
            <a:ext cx="77565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09193" y="1487258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2554" y="928670"/>
            <a:ext cx="732144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endParaRPr lang="ru-RU" sz="2400" b="1" i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GB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Примерные</a:t>
            </a:r>
            <a:r>
              <a:rPr lang="en-GB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ответы:</a:t>
            </a:r>
          </a:p>
          <a:p>
            <a:pPr marL="342900" indent="-342900"/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285728"/>
            <a:ext cx="42484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Проверьте  себя! </a:t>
            </a:r>
            <a:endParaRPr lang="ru-RU" altLang="ru-RU" sz="32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Проверь себя! - Ковтун Виктория Владимировна"/>
          <p:cNvPicPr>
            <a:picLocks noChangeAspect="1" noChangeArrowheads="1"/>
          </p:cNvPicPr>
          <p:nvPr/>
        </p:nvPicPr>
        <p:blipFill>
          <a:blip r:embed="rId4" cstate="print"/>
          <a:srcRect l="3788" t="1765" b="8235"/>
          <a:stretch>
            <a:fillRect/>
          </a:stretch>
        </p:blipFill>
        <p:spPr bwMode="auto">
          <a:xfrm>
            <a:off x="143124" y="137780"/>
            <a:ext cx="1357041" cy="1362394"/>
          </a:xfrm>
          <a:prstGeom prst="rect">
            <a:avLst/>
          </a:prstGeom>
          <a:noFill/>
        </p:spPr>
      </p:pic>
      <p:cxnSp>
        <p:nvCxnSpPr>
          <p:cNvPr id="1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Прямоугольник 14"/>
          <p:cNvSpPr/>
          <p:nvPr/>
        </p:nvSpPr>
        <p:spPr>
          <a:xfrm>
            <a:off x="500034" y="2071678"/>
            <a:ext cx="76438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tx2"/>
                </a:solidFill>
              </a:rPr>
              <a:t>    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мой взгляд, соответствует самая первая  репродукция. Именно там изображён белоснежный волшебный лес, весь чарующий и застывший на морозе.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68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40"/>
    </mc:Choice>
    <mc:Fallback xmlns="">
      <p:transition spd="slow" advTm="3554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12.3|10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3216</TotalTime>
  <Words>1139</Words>
  <Application>Microsoft Office PowerPoint</Application>
  <PresentationFormat>Экран (4:3)</PresentationFormat>
  <Paragraphs>216</Paragraphs>
  <Slides>19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134</cp:revision>
  <dcterms:created xsi:type="dcterms:W3CDTF">2020-07-18T05:19:20Z</dcterms:created>
  <dcterms:modified xsi:type="dcterms:W3CDTF">2024-12-08T15:44:01Z</dcterms:modified>
</cp:coreProperties>
</file>