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89" r:id="rId4"/>
    <p:sldId id="273" r:id="rId5"/>
    <p:sldId id="259" r:id="rId6"/>
    <p:sldId id="274" r:id="rId7"/>
    <p:sldId id="260" r:id="rId8"/>
    <p:sldId id="276" r:id="rId9"/>
    <p:sldId id="275" r:id="rId10"/>
    <p:sldId id="262" r:id="rId11"/>
    <p:sldId id="268" r:id="rId12"/>
    <p:sldId id="264" r:id="rId13"/>
    <p:sldId id="269" r:id="rId14"/>
    <p:sldId id="277" r:id="rId15"/>
    <p:sldId id="292" r:id="rId16"/>
    <p:sldId id="298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89" autoAdjust="0"/>
    <p:restoredTop sz="99692" autoAdjust="0"/>
  </p:normalViewPr>
  <p:slideViewPr>
    <p:cSldViewPr>
      <p:cViewPr varScale="1">
        <p:scale>
          <a:sx n="87" d="100"/>
          <a:sy n="87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 </a:t>
            </a: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Тема урока : Как образуются осадки.</a:t>
            </a:r>
            <a:endParaRPr lang="en-ID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6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8"/>
    </mc:Choice>
    <mc:Fallback xmlns="">
      <p:transition spd="slow" advTm="99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7, стр.142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какими утверждениями вы согласны (+),с какими-не согласны (-)?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Объясните,почему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(?).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539552" y="126876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0352"/>
              </p:ext>
            </p:extLst>
          </p:nvPr>
        </p:nvGraphicFramePr>
        <p:xfrm>
          <a:off x="755576" y="2636912"/>
          <a:ext cx="7416824" cy="3442712"/>
        </p:xfrm>
        <a:graphic>
          <a:graphicData uri="http://schemas.openxmlformats.org/drawingml/2006/table">
            <a:tbl>
              <a:tblPr firstRow="1" firstCol="1" bandRow="1"/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 корнях с чередованием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е-и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если после корня стоит суффикс –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2.В предложении «Природа зам…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рает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в корне глагола пишется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3.В корнях с чередованием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е-и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,если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после корня стоит суффикс –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4.В предложении «Роса 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в корне глагола пишется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5.В предложении «Зам…р 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гром»в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корне глагола пишется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74178" y="-9624"/>
            <a:ext cx="8584889" cy="585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 себя.</a:t>
            </a:r>
            <a:endParaRPr lang="ru-RU" dirty="0"/>
          </a:p>
        </p:txBody>
      </p:sp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34585"/>
              </p:ext>
            </p:extLst>
          </p:nvPr>
        </p:nvGraphicFramePr>
        <p:xfrm>
          <a:off x="827585" y="1128769"/>
          <a:ext cx="7560840" cy="4909093"/>
        </p:xfrm>
        <a:graphic>
          <a:graphicData uri="http://schemas.openxmlformats.org/drawingml/2006/table">
            <a:tbl>
              <a:tblPr firstRow="1" firstCol="1" bandRow="1"/>
              <a:tblGrid>
                <a:gridCol w="568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 корнях с чередованием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е-и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если после корня стоит суффикс –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2.В предложении «Природа зам…рает» в корне глагола пишется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 корнях с чередованием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е-и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если после корня стоит суффикс –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3.В корнях с чередованием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е-и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,если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после корня стоит суффикс –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если после корня стоит суффикс –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4.В предложении «Роса  бл…стит» в корне глагола пишется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5.В предложении «Зам…р  гром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в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корне глагола пишется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пишется буква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если после корня стоит суффикс –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88043" y="270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Задание 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Выборочный диктант.</a:t>
            </a:r>
          </a:p>
          <a:p>
            <a:pPr marL="0" indent="0">
              <a:buNone/>
            </a:pPr>
            <a:r>
              <a:rPr lang="ru-RU" sz="2000" b="1" dirty="0" smtClean="0"/>
              <a:t>Выпишите глаголы с чередующимися гласными </a:t>
            </a:r>
            <a:r>
              <a:rPr lang="ru-RU" sz="2000" b="1" dirty="0">
                <a:solidFill>
                  <a:srgbClr val="FF0000"/>
                </a:solidFill>
              </a:rPr>
              <a:t>е-и </a:t>
            </a:r>
            <a:r>
              <a:rPr lang="ru-RU" sz="2000" b="1" dirty="0" smtClean="0"/>
              <a:t>в корне.</a:t>
            </a:r>
          </a:p>
          <a:p>
            <a:pPr marL="0" indent="0">
              <a:buNone/>
            </a:pPr>
            <a:r>
              <a:rPr lang="ru-RU" sz="2000" b="1" dirty="0" smtClean="0"/>
              <a:t>Обозначьте орфограммы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Лес уже сбросил листву. Редко блеснёт солнечный луч. Пробираешься по узкой тропинке среди молодых берёзок, </a:t>
            </a:r>
            <a:r>
              <a:rPr lang="ru-RU" sz="2000" dirty="0" err="1" smtClean="0"/>
              <a:t>дубов,осинок</a:t>
            </a:r>
            <a:r>
              <a:rPr lang="ru-RU" sz="2000" dirty="0" smtClean="0"/>
              <a:t>. Мягкий ковёр из листьев устилает землю. Как тихо кругом! Природа замерла в ожидании зимы.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(По </a:t>
            </a:r>
            <a:r>
              <a:rPr lang="ru-RU" sz="2000" dirty="0" err="1" smtClean="0"/>
              <a:t>Г.Скребицкому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2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Выборочный </a:t>
            </a:r>
            <a:r>
              <a:rPr lang="ru-RU" b="1" dirty="0">
                <a:solidFill>
                  <a:srgbClr val="002060"/>
                </a:solidFill>
              </a:rPr>
              <a:t>диктант.</a:t>
            </a:r>
          </a:p>
          <a:p>
            <a:pPr marL="0" indent="0">
              <a:buNone/>
            </a:pPr>
            <a:r>
              <a:rPr lang="ru-RU" b="1" dirty="0"/>
              <a:t>Выпишите глаголы с чередующимися </a:t>
            </a:r>
            <a:r>
              <a:rPr lang="ru-RU" b="1" dirty="0" smtClean="0"/>
              <a:t>гласными</a:t>
            </a:r>
            <a:r>
              <a:rPr lang="ru-RU" b="1" dirty="0">
                <a:solidFill>
                  <a:srgbClr val="FF0000"/>
                </a:solidFill>
              </a:rPr>
              <a:t> е-и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 smtClean="0"/>
              <a:t>корне.Обозначьте</a:t>
            </a:r>
            <a:r>
              <a:rPr lang="ru-RU" b="1" dirty="0" smtClean="0"/>
              <a:t> </a:t>
            </a:r>
            <a:r>
              <a:rPr lang="ru-RU" b="1" dirty="0"/>
              <a:t>орфограммы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Лес уже сбросил </a:t>
            </a:r>
            <a:r>
              <a:rPr lang="ru-RU" dirty="0" err="1" smtClean="0"/>
              <a:t>листву.Редко</a:t>
            </a:r>
            <a:r>
              <a:rPr lang="ru-RU" dirty="0" smtClean="0"/>
              <a:t> </a:t>
            </a:r>
            <a:r>
              <a:rPr lang="ru-RU" u="sng" dirty="0" smtClean="0"/>
              <a:t>блеснёт </a:t>
            </a:r>
            <a:r>
              <a:rPr lang="ru-RU" dirty="0" smtClean="0"/>
              <a:t>солнечный луч. </a:t>
            </a:r>
            <a:r>
              <a:rPr lang="ru-RU" u="sng" dirty="0" smtClean="0"/>
              <a:t>Пробираешься</a:t>
            </a:r>
            <a:r>
              <a:rPr lang="ru-RU" dirty="0" smtClean="0"/>
              <a:t> по узкой тропинке среди молодых берёзок, </a:t>
            </a:r>
            <a:r>
              <a:rPr lang="ru-RU" dirty="0" err="1" smtClean="0"/>
              <a:t>дубов,осинок</a:t>
            </a:r>
            <a:r>
              <a:rPr lang="ru-RU" dirty="0" smtClean="0"/>
              <a:t>. Мягкий ковёр из листьев </a:t>
            </a:r>
            <a:r>
              <a:rPr lang="ru-RU" u="sng" dirty="0" smtClean="0"/>
              <a:t>устилает</a:t>
            </a:r>
            <a:r>
              <a:rPr lang="ru-RU" dirty="0" smtClean="0"/>
              <a:t> </a:t>
            </a:r>
            <a:r>
              <a:rPr lang="ru-RU" dirty="0"/>
              <a:t>землю. Как тихо кругом! Природа </a:t>
            </a:r>
            <a:r>
              <a:rPr lang="ru-RU" u="sng" dirty="0"/>
              <a:t>замерла</a:t>
            </a:r>
            <a:r>
              <a:rPr lang="ru-RU" dirty="0"/>
              <a:t> в ожидании зимы.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</a:t>
            </a:r>
            <a:r>
              <a:rPr lang="ru-RU" dirty="0" smtClean="0"/>
              <a:t>(</a:t>
            </a:r>
            <a:r>
              <a:rPr lang="ru-RU" dirty="0"/>
              <a:t>По </a:t>
            </a:r>
            <a:r>
              <a:rPr lang="ru-RU" dirty="0" err="1"/>
              <a:t>Г.Скребицкому</a:t>
            </a:r>
            <a:r>
              <a:rPr lang="ru-RU" dirty="0"/>
              <a:t>)</a:t>
            </a: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67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2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Капля раз, капля два.</a:t>
            </a:r>
          </a:p>
          <a:p>
            <a:pPr marL="0" indent="0">
              <a:buNone/>
            </a:pPr>
            <a:r>
              <a:rPr lang="ru-RU" dirty="0"/>
              <a:t>Капли медленно сперва.</a:t>
            </a:r>
          </a:p>
          <a:p>
            <a:pPr marL="0" indent="0">
              <a:buNone/>
            </a:pPr>
            <a:r>
              <a:rPr lang="ru-RU" dirty="0"/>
              <a:t>Стали капли поспевать,</a:t>
            </a:r>
          </a:p>
          <a:p>
            <a:pPr marL="0" indent="0">
              <a:buNone/>
            </a:pPr>
            <a:r>
              <a:rPr lang="ru-RU" dirty="0"/>
              <a:t>Начал дождик поливать.</a:t>
            </a:r>
          </a:p>
          <a:p>
            <a:pPr marL="0" indent="0">
              <a:buNone/>
            </a:pPr>
            <a:r>
              <a:rPr lang="ru-RU" dirty="0"/>
              <a:t>Капли кап, кап, кап.</a:t>
            </a:r>
          </a:p>
          <a:p>
            <a:pPr marL="0" indent="0">
              <a:buNone/>
            </a:pPr>
            <a:r>
              <a:rPr lang="ru-RU" dirty="0"/>
              <a:t>Зонтик поскорей раскроем,</a:t>
            </a:r>
          </a:p>
          <a:p>
            <a:pPr marL="0" indent="0">
              <a:buNone/>
            </a:pPr>
            <a:r>
              <a:rPr lang="ru-RU" dirty="0"/>
              <a:t>От дождя себя укроем.</a:t>
            </a: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64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51879"/>
            <a:ext cx="8160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наталья\Desktop\1276796867_319694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74" y="3263207"/>
            <a:ext cx="2520691" cy="289231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КАРТИНКИ\Коллекция картинок4\j04404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753" y="806732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88832" cy="74721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учебной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сегодня узнали?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Какую цель вы ставили?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Вы достигли поставленной цели?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Как вы открывали новое знание?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Что использовали, открывая новое правило?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Где вы сможете применять новые знания?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я предлагаю каждому оценить свою работу. Перед вами карточки самооценки, заполните их.</a:t>
            </a:r>
          </a:p>
        </p:txBody>
      </p:sp>
    </p:spTree>
    <p:extLst>
      <p:ext uri="{BB962C8B-B14F-4D97-AF65-F5344CB8AC3E}">
        <p14:creationId xmlns:p14="http://schemas.microsoft.com/office/powerpoint/2010/main" val="3732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11144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Карточка самооценки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891856"/>
              </p:ext>
            </p:extLst>
          </p:nvPr>
        </p:nvGraphicFramePr>
        <p:xfrm>
          <a:off x="755576" y="1619853"/>
          <a:ext cx="6955229" cy="4241292"/>
        </p:xfrm>
        <a:graphic>
          <a:graphicData uri="http://schemas.openxmlformats.org/drawingml/2006/table">
            <a:tbl>
              <a:tblPr firstRow="1" firstCol="1" bandRow="1"/>
              <a:tblGrid>
                <a:gridCol w="391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Утверждения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Да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Я знаю, как определить, когда пишется И, когда пишется Е в корнях дер-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мер-мир, пер-пир, тер-тир,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бер-бир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Я умею определять, когда писать И, когда писать Е в корнях дер-дир, мер-мир, пер-пир, тер-тир, бер-бир.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При работе в парах у меня не было затруднений.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При работе в парах у меня были затруднения (перечислить их).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В самостоятельной работе у меня не было затруднений.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В самостоятельной работе у меня были затруднения (перечислить их).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При выполнении домашнего задания у меня не возникнет затруднений.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512" y="0"/>
            <a:ext cx="8999783" cy="6740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39090"/>
            <a:ext cx="5112568" cy="569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Учебное задание.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одну из тем проекта «Как образуются осадки» и защитите в виде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презентации,используя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таблицу с условными обозначениями осадков.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296" y="339090"/>
            <a:ext cx="8497144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ейля\Desktop\photo_2020-11-08_16-55-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8488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C:\Users\Лейля\Desktop\slide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1879"/>
            <a:ext cx="7200801" cy="50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узнаете:</a:t>
            </a:r>
          </a:p>
          <a:p>
            <a:r>
              <a:rPr lang="kk-KZ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образуются осадки</a:t>
            </a:r>
            <a:r>
              <a:rPr lang="kk-KZ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</a:t>
            </a:r>
            <a:r>
              <a:rPr lang="kk-KZ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-находить глаголы с чередующимися гласными в корне -создавать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с чередующимися гласными в корне.</a:t>
            </a:r>
          </a:p>
          <a:p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0"/>
    </mc:Choice>
    <mc:Fallback xmlns="">
      <p:transition spd="slow" advTm="42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315416"/>
            <a:ext cx="9144000" cy="7305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750393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5187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Ответьте на вопросы :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2" y="1903004"/>
            <a:ext cx="10023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Какие виды осадков вы знаете?</a:t>
            </a:r>
            <a:endParaRPr lang="ru-RU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66450"/>
            <a:ext cx="8595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Как образуются осадки?</a:t>
            </a:r>
            <a:endParaRPr lang="ru-RU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283344" cy="87724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Виды </a:t>
            </a:r>
            <a:r>
              <a:rPr lang="ru-RU" dirty="0">
                <a:solidFill>
                  <a:prstClr val="black"/>
                </a:solidFill>
              </a:rPr>
              <a:t>осадков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</a:rPr>
              <a:t>Бывают </a:t>
            </a:r>
            <a:r>
              <a:rPr lang="ru-RU" sz="1400" dirty="0" smtClean="0">
                <a:solidFill>
                  <a:prstClr val="black"/>
                </a:solidFill>
              </a:rPr>
              <a:t>разные</a:t>
            </a:r>
            <a:r>
              <a:rPr lang="ru-RU" sz="1400" b="1" dirty="0">
                <a:solidFill>
                  <a:prstClr val="black"/>
                </a:solidFill>
              </a:rPr>
              <a:t> виды осадков  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r>
              <a:rPr lang="ru-RU" sz="1400" dirty="0">
                <a:solidFill>
                  <a:prstClr val="black"/>
                </a:solidFill>
              </a:rPr>
              <a:t>Это зависит от погоды.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Дождь</a:t>
            </a:r>
            <a:r>
              <a:rPr lang="ru-RU" sz="1400" dirty="0">
                <a:solidFill>
                  <a:prstClr val="black"/>
                </a:solidFill>
              </a:rPr>
              <a:t> – всегда выпадает в жидком состоянии. Большой дождь называют </a:t>
            </a:r>
            <a:r>
              <a:rPr lang="ru-RU" sz="1400" b="1" dirty="0">
                <a:solidFill>
                  <a:prstClr val="black"/>
                </a:solidFill>
              </a:rPr>
              <a:t>ливнем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Снег</a:t>
            </a:r>
            <a:r>
              <a:rPr lang="ru-RU" sz="1400" dirty="0">
                <a:solidFill>
                  <a:prstClr val="black"/>
                </a:solidFill>
              </a:rPr>
              <a:t> – образуется в холодный период, когда температура ниже </a:t>
            </a:r>
            <a:r>
              <a:rPr lang="ru-RU" sz="1400" dirty="0" smtClean="0">
                <a:solidFill>
                  <a:prstClr val="black"/>
                </a:solidFill>
              </a:rPr>
              <a:t>нуля.</a:t>
            </a:r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Град</a:t>
            </a:r>
            <a:r>
              <a:rPr lang="ru-RU" sz="1400" dirty="0">
                <a:solidFill>
                  <a:prstClr val="black"/>
                </a:solidFill>
              </a:rPr>
              <a:t> – большие ледяные кристаллы, которые выпадают с атмосферы в переходный сезон 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Роса</a:t>
            </a:r>
            <a:r>
              <a:rPr lang="ru-RU" sz="1400" b="1" dirty="0">
                <a:solidFill>
                  <a:prstClr val="black"/>
                </a:solidFill>
              </a:rPr>
              <a:t> </a:t>
            </a:r>
            <a:r>
              <a:rPr lang="ru-RU" sz="1400" dirty="0">
                <a:solidFill>
                  <a:prstClr val="black"/>
                </a:solidFill>
              </a:rPr>
              <a:t>– это капельки воды на земной поверхности;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Иней</a:t>
            </a:r>
            <a:r>
              <a:rPr lang="ru-RU" sz="1400" b="1" dirty="0">
                <a:solidFill>
                  <a:prstClr val="black"/>
                </a:solidFill>
              </a:rPr>
              <a:t> </a:t>
            </a:r>
            <a:r>
              <a:rPr lang="ru-RU" sz="1400" dirty="0">
                <a:solidFill>
                  <a:prstClr val="black"/>
                </a:solidFill>
              </a:rPr>
              <a:t>– маленькие кристаллы льда, которые можно увидеть на деревьях и </a:t>
            </a:r>
            <a:r>
              <a:rPr lang="ru-RU" sz="1400" dirty="0" smtClean="0">
                <a:solidFill>
                  <a:prstClr val="black"/>
                </a:solidFill>
              </a:rPr>
              <a:t>проводах.</a:t>
            </a:r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Туман</a:t>
            </a:r>
            <a:r>
              <a:rPr lang="ru-RU" sz="1400" dirty="0">
                <a:solidFill>
                  <a:prstClr val="black"/>
                </a:solidFill>
              </a:rPr>
              <a:t> – зависшие капли воды на высоте до 15 метров над </a:t>
            </a:r>
            <a:r>
              <a:rPr lang="ru-RU" sz="1400" dirty="0" smtClean="0">
                <a:solidFill>
                  <a:prstClr val="black"/>
                </a:solidFill>
              </a:rPr>
              <a:t>землей.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-68086" y="250619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Users\наталья\Desktop\1276796867_31969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452607"/>
            <a:ext cx="1399605" cy="136788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rad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3879"/>
          <a:stretch>
            <a:fillRect/>
          </a:stretch>
        </p:blipFill>
        <p:spPr bwMode="auto">
          <a:xfrm>
            <a:off x="300004" y="2132856"/>
            <a:ext cx="1463684" cy="159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2140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6" y="4005064"/>
            <a:ext cx="1535692" cy="22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est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4278"/>
            <a:ext cx="2088232" cy="16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Капли гнили крупным планом Лицензионные Стоковые Изобра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2088232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ейля\Desktop\3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2160240" cy="16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924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1559678" cy="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altLang="ru-RU" sz="2100" b="1" dirty="0" smtClean="0">
                <a:solidFill>
                  <a:schemeClr val="bg1"/>
                </a:solidFill>
                <a:latin typeface="Century Gothic" pitchFamily="34" charset="0"/>
              </a:rPr>
              <a:t>Задание 2</a:t>
            </a:r>
            <a:endParaRPr lang="ru-RU" altLang="ru-RU" sz="2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458" y="1011147"/>
            <a:ext cx="5865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Отгадайте загадки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dirty="0" smtClean="0">
                <a:solidFill>
                  <a:srgbClr val="002060"/>
                </a:solidFill>
              </a:rPr>
              <a:t>Без </a:t>
            </a:r>
            <a:r>
              <a:rPr lang="ru-RU" sz="2400" b="1" dirty="0">
                <a:solidFill>
                  <a:srgbClr val="002060"/>
                </a:solidFill>
              </a:rPr>
              <a:t>крыльев летят, без ног бегут, без паруса </a:t>
            </a:r>
            <a:r>
              <a:rPr lang="ru-RU" sz="2400" b="1" dirty="0" smtClean="0">
                <a:solidFill>
                  <a:srgbClr val="002060"/>
                </a:solidFill>
              </a:rPr>
              <a:t>плывут. 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2. </a:t>
            </a:r>
            <a:r>
              <a:rPr lang="ru-RU" sz="2400" b="1" dirty="0" smtClean="0">
                <a:solidFill>
                  <a:srgbClr val="002060"/>
                </a:solidFill>
              </a:rPr>
              <a:t>Крупно</a:t>
            </a:r>
            <a:r>
              <a:rPr lang="ru-RU" sz="2400" b="1" dirty="0">
                <a:solidFill>
                  <a:srgbClr val="002060"/>
                </a:solidFill>
              </a:rPr>
              <a:t>, дробно зачастило, </a:t>
            </a:r>
            <a:r>
              <a:rPr lang="ru-RU" sz="2400" b="1" dirty="0" smtClean="0">
                <a:solidFill>
                  <a:srgbClr val="002060"/>
                </a:solidFill>
              </a:rPr>
              <a:t>всю </a:t>
            </a:r>
            <a:r>
              <a:rPr lang="ru-RU" sz="2400" b="1" dirty="0">
                <a:solidFill>
                  <a:srgbClr val="002060"/>
                </a:solidFill>
              </a:rPr>
              <a:t>землю </a:t>
            </a:r>
            <a:r>
              <a:rPr lang="ru-RU" sz="2400" b="1" dirty="0" smtClean="0">
                <a:solidFill>
                  <a:srgbClr val="002060"/>
                </a:solidFill>
              </a:rPr>
              <a:t>напоило. 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3.</a:t>
            </a: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неба- звездой, в ладошку – </a:t>
            </a:r>
            <a:r>
              <a:rPr lang="ru-RU" sz="2400" b="1" dirty="0" smtClean="0">
                <a:solidFill>
                  <a:srgbClr val="002060"/>
                </a:solidFill>
              </a:rPr>
              <a:t>водой. 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4.</a:t>
            </a:r>
            <a:r>
              <a:rPr lang="ru-RU" sz="2400" b="1" dirty="0" smtClean="0">
                <a:solidFill>
                  <a:srgbClr val="002060"/>
                </a:solidFill>
              </a:rPr>
              <a:t>Падает </a:t>
            </a:r>
            <a:r>
              <a:rPr lang="ru-RU" sz="2400" b="1" dirty="0">
                <a:solidFill>
                  <a:srgbClr val="002060"/>
                </a:solidFill>
              </a:rPr>
              <a:t>горошком, скачет по </a:t>
            </a:r>
            <a:r>
              <a:rPr lang="ru-RU" sz="2400" b="1" dirty="0" smtClean="0">
                <a:solidFill>
                  <a:srgbClr val="002060"/>
                </a:solidFill>
              </a:rPr>
              <a:t>дорожкам. 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5.</a:t>
            </a:r>
            <a:r>
              <a:rPr lang="ru-RU" sz="2400" b="1" dirty="0" smtClean="0">
                <a:solidFill>
                  <a:srgbClr val="002060"/>
                </a:solidFill>
              </a:rPr>
              <a:t>Утром </a:t>
            </a:r>
            <a:r>
              <a:rPr lang="ru-RU" sz="2400" b="1" dirty="0">
                <a:solidFill>
                  <a:srgbClr val="002060"/>
                </a:solidFill>
              </a:rPr>
              <a:t>рано на заре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Выступает на траве,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Это капельки с водой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Называются 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ru-RU" sz="2400" b="1" dirty="0" smtClean="0"/>
              <a:t>6.</a:t>
            </a:r>
            <a:r>
              <a:rPr lang="ru-RU" sz="2400" b="1" dirty="0" smtClean="0">
                <a:solidFill>
                  <a:srgbClr val="002060"/>
                </a:solidFill>
              </a:rPr>
              <a:t>Серебристой бахромой .На </a:t>
            </a:r>
            <a:r>
              <a:rPr lang="ru-RU" sz="2400" b="1" dirty="0">
                <a:solidFill>
                  <a:srgbClr val="002060"/>
                </a:solidFill>
              </a:rPr>
              <a:t>ветвях висит зимой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/>
              <a:t>7.</a:t>
            </a:r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>
                <a:solidFill>
                  <a:srgbClr val="002060"/>
                </a:solidFill>
              </a:rPr>
              <a:t>за облако—ловушка: Скрылась в нём вся деревушка.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/>
              <a:t> </a:t>
            </a:r>
            <a:r>
              <a:rPr lang="ru-RU" sz="2400" b="1" dirty="0"/>
              <a:t> 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3467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1399378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Ответы.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0534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>
                <a:solidFill>
                  <a:srgbClr val="002060"/>
                </a:solidFill>
              </a:rPr>
              <a:t>Без крыльев летят, без ног бегут, без паруса плывут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 Облака)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2. </a:t>
            </a:r>
            <a:r>
              <a:rPr lang="ru-RU" b="1" dirty="0">
                <a:solidFill>
                  <a:srgbClr val="002060"/>
                </a:solidFill>
              </a:rPr>
              <a:t>Крупно, дробно зачастило, </a:t>
            </a:r>
            <a:r>
              <a:rPr lang="ru-RU" b="1" dirty="0" smtClean="0">
                <a:solidFill>
                  <a:srgbClr val="002060"/>
                </a:solidFill>
              </a:rPr>
              <a:t>всю </a:t>
            </a:r>
            <a:r>
              <a:rPr lang="ru-RU" b="1" dirty="0">
                <a:solidFill>
                  <a:srgbClr val="002060"/>
                </a:solidFill>
              </a:rPr>
              <a:t>землю напоило.  </a:t>
            </a:r>
            <a:r>
              <a:rPr lang="ru-RU" b="1" dirty="0" smtClean="0">
                <a:solidFill>
                  <a:srgbClr val="C00000"/>
                </a:solidFill>
              </a:rPr>
              <a:t>(Дождь)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3.</a:t>
            </a:r>
            <a:r>
              <a:rPr lang="ru-RU" b="1" dirty="0">
                <a:solidFill>
                  <a:srgbClr val="002060"/>
                </a:solidFill>
              </a:rPr>
              <a:t>С неба- звездой, в ладошку – водой.  </a:t>
            </a:r>
            <a:r>
              <a:rPr lang="ru-RU" b="1" dirty="0" smtClean="0">
                <a:solidFill>
                  <a:srgbClr val="C00000"/>
                </a:solidFill>
              </a:rPr>
              <a:t>(Снег)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4.</a:t>
            </a:r>
            <a:r>
              <a:rPr lang="ru-RU" b="1" dirty="0">
                <a:solidFill>
                  <a:srgbClr val="002060"/>
                </a:solidFill>
              </a:rPr>
              <a:t>Падает горошком, скачет по дорожкам</a:t>
            </a:r>
            <a:r>
              <a:rPr lang="ru-RU" b="1" dirty="0">
                <a:solidFill>
                  <a:srgbClr val="C00000"/>
                </a:solidFill>
              </a:rPr>
              <a:t>.  </a:t>
            </a:r>
            <a:r>
              <a:rPr lang="ru-RU" b="1" dirty="0" smtClean="0">
                <a:solidFill>
                  <a:srgbClr val="C00000"/>
                </a:solidFill>
              </a:rPr>
              <a:t>(Град)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5.</a:t>
            </a:r>
            <a:r>
              <a:rPr lang="ru-RU" b="1" dirty="0">
                <a:solidFill>
                  <a:srgbClr val="002060"/>
                </a:solidFill>
              </a:rPr>
              <a:t>Утром рано на заре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Выступает на траве,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Это капельки с водой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Называются </a:t>
            </a:r>
            <a:r>
              <a:rPr lang="ru-RU" b="1" dirty="0" smtClean="0">
                <a:solidFill>
                  <a:srgbClr val="002060"/>
                </a:solidFill>
              </a:rPr>
              <a:t>…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Росой,роса</a:t>
            </a:r>
            <a:r>
              <a:rPr lang="ru-RU" b="1" dirty="0" smtClean="0">
                <a:solidFill>
                  <a:srgbClr val="C00000"/>
                </a:solidFill>
              </a:rPr>
              <a:t> 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6.</a:t>
            </a:r>
            <a:r>
              <a:rPr lang="ru-RU" b="1" dirty="0">
                <a:solidFill>
                  <a:srgbClr val="002060"/>
                </a:solidFill>
              </a:rPr>
              <a:t>Серебристой бахромой .На ветвях висит зимой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(Иней)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7.</a:t>
            </a:r>
            <a:r>
              <a:rPr lang="ru-RU" b="1" dirty="0">
                <a:solidFill>
                  <a:srgbClr val="002060"/>
                </a:solidFill>
              </a:rPr>
              <a:t>Что за облако—ловушка: Скрылась в нём вся деревушка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(Туман)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/>
              <a:t>  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50051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Составление алгоритма по схеме: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Алгоритм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1.Найти орфограмму по опознавательному признаку – безударному положению гласного в корне. Выделить корень. Поставить ударение.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2.Вспомнить корни с чередованием и их значения.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3.Проверить наличие или отсутствие суффикса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-а-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корня. Графически выделить условие орфограммы.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4.Если суффикс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-а-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после корня, пишется буква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если нет – буква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-е.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267744" y="421043"/>
            <a:ext cx="859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709" y="2258889"/>
            <a:ext cx="3765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Лейля\Desktop\imag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0840"/>
            <a:ext cx="4248472" cy="38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9072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675894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  Учимся применять правило!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04" y="1052736"/>
            <a:ext cx="792881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Например:</a:t>
            </a:r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Вы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ать-вы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у.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слове выбирать пишу в корне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-и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так как после корня стоит суффикс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–а.</a:t>
            </a:r>
          </a:p>
          <a:p>
            <a:endParaRPr lang="ru-RU" sz="2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Упражнение </a:t>
            </a:r>
            <a:r>
              <a:rPr lang="ru-RU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стр.141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Е или и?   Обозначьте изучаемую орфограмму                  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1.Степь 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расст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…лается .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снула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молния. Озеро 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…стает. Всё зам…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рло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2.Зап…рать дверь. 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…рать паркет. Пост…лить ковёр. 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реть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стол. </a:t>
            </a:r>
            <a:r>
              <a:rPr lang="ru-RU" sz="2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Приб</a:t>
            </a:r>
            <a:r>
              <a:rPr lang="ru-RU" sz="2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…рать  комнату.</a:t>
            </a:r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3135" y="11457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9917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себя.</a:t>
            </a: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868218" y="1163782"/>
            <a:ext cx="7860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1268760"/>
            <a:ext cx="78910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Упражнение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стр.141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Е или и?   Обозначьте изучаемую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орфограмму.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1.Степь расст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  <a:r>
              <a:rPr lang="ru-RU" sz="32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ется. Бл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снула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молния. Озеро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</a:t>
            </a:r>
            <a:r>
              <a:rPr lang="ru-RU" sz="32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ет.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Всё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рло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2.Зап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32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ть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дверь.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32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ть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паркет.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лить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ковёр.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реть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стол.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Приб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32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ть  комнату.</a:t>
            </a:r>
            <a:r>
              <a:rPr lang="ru-RU" sz="3200" dirty="0"/>
              <a:t> 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955</Words>
  <Application>Microsoft Office PowerPoint</Application>
  <PresentationFormat>Экран (4:3)</PresentationFormat>
  <Paragraphs>182</Paragraphs>
  <Slides>18</Slides>
  <Notes>16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Примерные ответы</vt:lpstr>
      <vt:lpstr>Презентация PowerPoint</vt:lpstr>
      <vt:lpstr>Презентация PowerPoint</vt:lpstr>
      <vt:lpstr>Составление алгоритма по схеме:</vt:lpstr>
      <vt:lpstr>Презентация PowerPoint</vt:lpstr>
      <vt:lpstr>Проверьте себя.</vt:lpstr>
      <vt:lpstr>Задание 4 </vt:lpstr>
      <vt:lpstr>Проверьте  себя.</vt:lpstr>
      <vt:lpstr> Задание 5</vt:lpstr>
      <vt:lpstr>Проверьте себя.</vt:lpstr>
      <vt:lpstr> Физминутка</vt:lpstr>
      <vt:lpstr>Рефлексия учебной деятельности.</vt:lpstr>
      <vt:lpstr>Карточка самооценки</vt:lpstr>
      <vt:lpstr>Учебное задание.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79</cp:revision>
  <dcterms:created xsi:type="dcterms:W3CDTF">2020-07-18T05:19:20Z</dcterms:created>
  <dcterms:modified xsi:type="dcterms:W3CDTF">2024-12-08T15:41:18Z</dcterms:modified>
</cp:coreProperties>
</file>