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367" r:id="rId5"/>
    <p:sldId id="366" r:id="rId6"/>
    <p:sldId id="365" r:id="rId7"/>
    <p:sldId id="364" r:id="rId8"/>
    <p:sldId id="368" r:id="rId9"/>
    <p:sldId id="370" r:id="rId10"/>
    <p:sldId id="361" r:id="rId11"/>
    <p:sldId id="369" r:id="rId12"/>
    <p:sldId id="371" r:id="rId13"/>
    <p:sldId id="375" r:id="rId14"/>
    <p:sldId id="373" r:id="rId15"/>
    <p:sldId id="374" r:id="rId16"/>
    <p:sldId id="372" r:id="rId17"/>
    <p:sldId id="378" r:id="rId18"/>
    <p:sldId id="377" r:id="rId19"/>
    <p:sldId id="37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FDED86-AE38-4FA1-A3A5-CE11176582FC}">
          <p14:sldIdLst>
            <p14:sldId id="257"/>
            <p14:sldId id="258"/>
            <p14:sldId id="259"/>
            <p14:sldId id="367"/>
            <p14:sldId id="366"/>
            <p14:sldId id="365"/>
            <p14:sldId id="364"/>
            <p14:sldId id="368"/>
            <p14:sldId id="370"/>
            <p14:sldId id="361"/>
            <p14:sldId id="369"/>
            <p14:sldId id="371"/>
            <p14:sldId id="375"/>
            <p14:sldId id="373"/>
            <p14:sldId id="374"/>
            <p14:sldId id="372"/>
            <p14:sldId id="378"/>
            <p14:sldId id="377"/>
            <p14:sldId id="37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845" autoAdjust="0"/>
  </p:normalViewPr>
  <p:slideViewPr>
    <p:cSldViewPr>
      <p:cViewPr varScale="1">
        <p:scale>
          <a:sx n="87" d="100"/>
          <a:sy n="87" d="100"/>
        </p:scale>
        <p:origin x="18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58CBA-3990-480D-91D1-081B2DB716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5200F-007A-4988-9C41-5AD83C82E63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Виды глагола</a:t>
          </a:r>
          <a:endParaRPr lang="ru-RU" sz="3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7D6F15-A9E9-464E-8606-0023213388B8}" type="parTrans" cxnId="{8BFF8233-B78F-44B8-82C7-EBFE24CE29B3}">
      <dgm:prSet/>
      <dgm:spPr/>
      <dgm:t>
        <a:bodyPr/>
        <a:lstStyle/>
        <a:p>
          <a:endParaRPr lang="ru-RU"/>
        </a:p>
      </dgm:t>
    </dgm:pt>
    <dgm:pt modelId="{A40DF539-2B91-40A5-920C-D01E87B5BF25}" type="sibTrans" cxnId="{8BFF8233-B78F-44B8-82C7-EBFE24CE29B3}">
      <dgm:prSet/>
      <dgm:spPr/>
      <dgm:t>
        <a:bodyPr/>
        <a:lstStyle/>
        <a:p>
          <a:endParaRPr lang="ru-RU"/>
        </a:p>
      </dgm:t>
    </dgm:pt>
    <dgm:pt modelId="{67C8ED7F-D5C8-40DA-ACCA-2BD88205DEE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Несовершенный 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B14F5B-46E9-46A1-AB40-5CB948B316A6}" type="parTrans" cxnId="{DA0E78B8-AF9B-4D3F-9663-E234790D602B}">
      <dgm:prSet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9B2794D-7C8C-4B1E-B074-47D72FCE9078}" type="sibTrans" cxnId="{DA0E78B8-AF9B-4D3F-9663-E234790D602B}">
      <dgm:prSet/>
      <dgm:spPr/>
      <dgm:t>
        <a:bodyPr/>
        <a:lstStyle/>
        <a:p>
          <a:endParaRPr lang="ru-RU"/>
        </a:p>
      </dgm:t>
    </dgm:pt>
    <dgm:pt modelId="{FE4C92A0-EEF7-4ED5-965A-840F60BB663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Совершенный 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6BCD43F-1587-4869-9381-78322D612EC3}" type="parTrans" cxnId="{E9FF0007-C203-4C74-9492-1A041EDE9E5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06518DB-5EFB-41E5-9968-BB6C2192BC0F}" type="sibTrans" cxnId="{E9FF0007-C203-4C74-9492-1A041EDE9E53}">
      <dgm:prSet/>
      <dgm:spPr/>
      <dgm:t>
        <a:bodyPr/>
        <a:lstStyle/>
        <a:p>
          <a:endParaRPr lang="ru-RU"/>
        </a:p>
      </dgm:t>
    </dgm:pt>
    <dgm:pt modelId="{1523052B-E49E-4946-9EA4-A24C90E6ADDE}" type="pres">
      <dgm:prSet presAssocID="{F1358CBA-3990-480D-91D1-081B2DB716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9FA7B7-3FB7-4391-8FEA-5631B986A396}" type="pres">
      <dgm:prSet presAssocID="{F9C5200F-007A-4988-9C41-5AD83C82E63F}" presName="hierRoot1" presStyleCnt="0">
        <dgm:presLayoutVars>
          <dgm:hierBranch val="init"/>
        </dgm:presLayoutVars>
      </dgm:prSet>
      <dgm:spPr/>
    </dgm:pt>
    <dgm:pt modelId="{F1DFC234-F915-404A-8E34-1590818F10A9}" type="pres">
      <dgm:prSet presAssocID="{F9C5200F-007A-4988-9C41-5AD83C82E63F}" presName="rootComposite1" presStyleCnt="0"/>
      <dgm:spPr/>
    </dgm:pt>
    <dgm:pt modelId="{48339906-A968-4A40-A624-25B96F741873}" type="pres">
      <dgm:prSet presAssocID="{F9C5200F-007A-4988-9C41-5AD83C82E63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B6F25-8DEE-4684-8A39-D274BB0520DD}" type="pres">
      <dgm:prSet presAssocID="{F9C5200F-007A-4988-9C41-5AD83C82E6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180324-4643-4E97-A297-0F7CC93CE8A4}" type="pres">
      <dgm:prSet presAssocID="{F9C5200F-007A-4988-9C41-5AD83C82E63F}" presName="hierChild2" presStyleCnt="0"/>
      <dgm:spPr/>
    </dgm:pt>
    <dgm:pt modelId="{1143AA01-FA60-4FBD-9266-C1D8459F3B81}" type="pres">
      <dgm:prSet presAssocID="{BAB14F5B-46E9-46A1-AB40-5CB948B316A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CE02B54-1C85-4E1A-B73D-AA313FA4496B}" type="pres">
      <dgm:prSet presAssocID="{67C8ED7F-D5C8-40DA-ACCA-2BD88205DEEB}" presName="hierRoot2" presStyleCnt="0">
        <dgm:presLayoutVars>
          <dgm:hierBranch val="init"/>
        </dgm:presLayoutVars>
      </dgm:prSet>
      <dgm:spPr/>
    </dgm:pt>
    <dgm:pt modelId="{09AEEE9D-2B52-422B-9D8E-EED8BF2B14FC}" type="pres">
      <dgm:prSet presAssocID="{67C8ED7F-D5C8-40DA-ACCA-2BD88205DEEB}" presName="rootComposite" presStyleCnt="0"/>
      <dgm:spPr/>
    </dgm:pt>
    <dgm:pt modelId="{F32B8022-66D0-4657-9278-AB7FB23B15CB}" type="pres">
      <dgm:prSet presAssocID="{67C8ED7F-D5C8-40DA-ACCA-2BD88205DEE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73256-525C-485B-A573-7243C31DEED5}" type="pres">
      <dgm:prSet presAssocID="{67C8ED7F-D5C8-40DA-ACCA-2BD88205DEEB}" presName="rootConnector" presStyleLbl="node2" presStyleIdx="0" presStyleCnt="2"/>
      <dgm:spPr/>
      <dgm:t>
        <a:bodyPr/>
        <a:lstStyle/>
        <a:p>
          <a:endParaRPr lang="ru-RU"/>
        </a:p>
      </dgm:t>
    </dgm:pt>
    <dgm:pt modelId="{3E624813-4343-4F43-A7C1-377441D74153}" type="pres">
      <dgm:prSet presAssocID="{67C8ED7F-D5C8-40DA-ACCA-2BD88205DEEB}" presName="hierChild4" presStyleCnt="0"/>
      <dgm:spPr/>
    </dgm:pt>
    <dgm:pt modelId="{C26D9246-12A4-452C-87FA-ADFF8EFD8DB6}" type="pres">
      <dgm:prSet presAssocID="{67C8ED7F-D5C8-40DA-ACCA-2BD88205DEEB}" presName="hierChild5" presStyleCnt="0"/>
      <dgm:spPr/>
    </dgm:pt>
    <dgm:pt modelId="{65779A3F-F0FA-46E7-9376-4E41FA049AB9}" type="pres">
      <dgm:prSet presAssocID="{56BCD43F-1587-4869-9381-78322D612EC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0AF3A64-9B61-4CF2-8468-9EFFC2B6B7D0}" type="pres">
      <dgm:prSet presAssocID="{FE4C92A0-EEF7-4ED5-965A-840F60BB6637}" presName="hierRoot2" presStyleCnt="0">
        <dgm:presLayoutVars>
          <dgm:hierBranch val="init"/>
        </dgm:presLayoutVars>
      </dgm:prSet>
      <dgm:spPr/>
    </dgm:pt>
    <dgm:pt modelId="{473AA922-3F03-4B16-A762-1A9CC599018F}" type="pres">
      <dgm:prSet presAssocID="{FE4C92A0-EEF7-4ED5-965A-840F60BB6637}" presName="rootComposite" presStyleCnt="0"/>
      <dgm:spPr/>
    </dgm:pt>
    <dgm:pt modelId="{12017EF5-728E-424B-A91A-8AEFE517B642}" type="pres">
      <dgm:prSet presAssocID="{FE4C92A0-EEF7-4ED5-965A-840F60BB66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B53AD-FC3F-40F1-9981-C9B714341FEC}" type="pres">
      <dgm:prSet presAssocID="{FE4C92A0-EEF7-4ED5-965A-840F60BB6637}" presName="rootConnector" presStyleLbl="node2" presStyleIdx="1" presStyleCnt="2"/>
      <dgm:spPr/>
      <dgm:t>
        <a:bodyPr/>
        <a:lstStyle/>
        <a:p>
          <a:endParaRPr lang="ru-RU"/>
        </a:p>
      </dgm:t>
    </dgm:pt>
    <dgm:pt modelId="{A7ED4A26-43EC-4B8C-8EFB-6749945E1545}" type="pres">
      <dgm:prSet presAssocID="{FE4C92A0-EEF7-4ED5-965A-840F60BB6637}" presName="hierChild4" presStyleCnt="0"/>
      <dgm:spPr/>
    </dgm:pt>
    <dgm:pt modelId="{49592347-B31C-4A5F-A44A-B8E1E188D350}" type="pres">
      <dgm:prSet presAssocID="{FE4C92A0-EEF7-4ED5-965A-840F60BB6637}" presName="hierChild5" presStyleCnt="0"/>
      <dgm:spPr/>
    </dgm:pt>
    <dgm:pt modelId="{517C7A77-D1C6-4C68-A945-D5D762286EE9}" type="pres">
      <dgm:prSet presAssocID="{F9C5200F-007A-4988-9C41-5AD83C82E63F}" presName="hierChild3" presStyleCnt="0"/>
      <dgm:spPr/>
    </dgm:pt>
  </dgm:ptLst>
  <dgm:cxnLst>
    <dgm:cxn modelId="{8BFF8233-B78F-44B8-82C7-EBFE24CE29B3}" srcId="{F1358CBA-3990-480D-91D1-081B2DB71665}" destId="{F9C5200F-007A-4988-9C41-5AD83C82E63F}" srcOrd="0" destOrd="0" parTransId="{A17D6F15-A9E9-464E-8606-0023213388B8}" sibTransId="{A40DF539-2B91-40A5-920C-D01E87B5BF25}"/>
    <dgm:cxn modelId="{E1E910D5-B623-4367-B7D6-A0554BE9AC1A}" type="presOf" srcId="{F1358CBA-3990-480D-91D1-081B2DB71665}" destId="{1523052B-E49E-4946-9EA4-A24C90E6ADDE}" srcOrd="0" destOrd="0" presId="urn:microsoft.com/office/officeart/2005/8/layout/orgChart1"/>
    <dgm:cxn modelId="{DAE0455D-8263-47D5-B2D3-77E71E793599}" type="presOf" srcId="{F9C5200F-007A-4988-9C41-5AD83C82E63F}" destId="{48339906-A968-4A40-A624-25B96F741873}" srcOrd="0" destOrd="0" presId="urn:microsoft.com/office/officeart/2005/8/layout/orgChart1"/>
    <dgm:cxn modelId="{AE9946A2-94A5-4843-8645-559F20ACDDAB}" type="presOf" srcId="{BAB14F5B-46E9-46A1-AB40-5CB948B316A6}" destId="{1143AA01-FA60-4FBD-9266-C1D8459F3B81}" srcOrd="0" destOrd="0" presId="urn:microsoft.com/office/officeart/2005/8/layout/orgChart1"/>
    <dgm:cxn modelId="{DA0E78B8-AF9B-4D3F-9663-E234790D602B}" srcId="{F9C5200F-007A-4988-9C41-5AD83C82E63F}" destId="{67C8ED7F-D5C8-40DA-ACCA-2BD88205DEEB}" srcOrd="0" destOrd="0" parTransId="{BAB14F5B-46E9-46A1-AB40-5CB948B316A6}" sibTransId="{E9B2794D-7C8C-4B1E-B074-47D72FCE9078}"/>
    <dgm:cxn modelId="{E9FF0007-C203-4C74-9492-1A041EDE9E53}" srcId="{F9C5200F-007A-4988-9C41-5AD83C82E63F}" destId="{FE4C92A0-EEF7-4ED5-965A-840F60BB6637}" srcOrd="1" destOrd="0" parTransId="{56BCD43F-1587-4869-9381-78322D612EC3}" sibTransId="{F06518DB-5EFB-41E5-9968-BB6C2192BC0F}"/>
    <dgm:cxn modelId="{B500E528-CD32-4607-87AC-833DF8B2DCED}" type="presOf" srcId="{F9C5200F-007A-4988-9C41-5AD83C82E63F}" destId="{6B7B6F25-8DEE-4684-8A39-D274BB0520DD}" srcOrd="1" destOrd="0" presId="urn:microsoft.com/office/officeart/2005/8/layout/orgChart1"/>
    <dgm:cxn modelId="{39CAFD5F-98B6-47B1-96A9-36C06C62BB94}" type="presOf" srcId="{56BCD43F-1587-4869-9381-78322D612EC3}" destId="{65779A3F-F0FA-46E7-9376-4E41FA049AB9}" srcOrd="0" destOrd="0" presId="urn:microsoft.com/office/officeart/2005/8/layout/orgChart1"/>
    <dgm:cxn modelId="{44893FF4-4220-4BC9-905A-869DA2015AD4}" type="presOf" srcId="{FE4C92A0-EEF7-4ED5-965A-840F60BB6637}" destId="{12017EF5-728E-424B-A91A-8AEFE517B642}" srcOrd="0" destOrd="0" presId="urn:microsoft.com/office/officeart/2005/8/layout/orgChart1"/>
    <dgm:cxn modelId="{7F488B38-8A33-44CE-A17A-B9F77A3AEDAA}" type="presOf" srcId="{67C8ED7F-D5C8-40DA-ACCA-2BD88205DEEB}" destId="{F32B8022-66D0-4657-9278-AB7FB23B15CB}" srcOrd="0" destOrd="0" presId="urn:microsoft.com/office/officeart/2005/8/layout/orgChart1"/>
    <dgm:cxn modelId="{F758584D-DEB9-40C7-A31A-C202D5C297D1}" type="presOf" srcId="{FE4C92A0-EEF7-4ED5-965A-840F60BB6637}" destId="{0FEB53AD-FC3F-40F1-9981-C9B714341FEC}" srcOrd="1" destOrd="0" presId="urn:microsoft.com/office/officeart/2005/8/layout/orgChart1"/>
    <dgm:cxn modelId="{5D93044C-1F76-45BE-A054-4826D903B5C3}" type="presOf" srcId="{67C8ED7F-D5C8-40DA-ACCA-2BD88205DEEB}" destId="{5FC73256-525C-485B-A573-7243C31DEED5}" srcOrd="1" destOrd="0" presId="urn:microsoft.com/office/officeart/2005/8/layout/orgChart1"/>
    <dgm:cxn modelId="{B9B00F4C-45A1-47CD-9EF9-C44FF7E400CD}" type="presParOf" srcId="{1523052B-E49E-4946-9EA4-A24C90E6ADDE}" destId="{039FA7B7-3FB7-4391-8FEA-5631B986A396}" srcOrd="0" destOrd="0" presId="urn:microsoft.com/office/officeart/2005/8/layout/orgChart1"/>
    <dgm:cxn modelId="{6315F6C5-D4E9-4098-9F81-407B01001C1F}" type="presParOf" srcId="{039FA7B7-3FB7-4391-8FEA-5631B986A396}" destId="{F1DFC234-F915-404A-8E34-1590818F10A9}" srcOrd="0" destOrd="0" presId="urn:microsoft.com/office/officeart/2005/8/layout/orgChart1"/>
    <dgm:cxn modelId="{751629C6-755D-4656-AF26-BC7BDDC96BCB}" type="presParOf" srcId="{F1DFC234-F915-404A-8E34-1590818F10A9}" destId="{48339906-A968-4A40-A624-25B96F741873}" srcOrd="0" destOrd="0" presId="urn:microsoft.com/office/officeart/2005/8/layout/orgChart1"/>
    <dgm:cxn modelId="{2940338F-B370-44EC-A4D5-31FF050B2A0D}" type="presParOf" srcId="{F1DFC234-F915-404A-8E34-1590818F10A9}" destId="{6B7B6F25-8DEE-4684-8A39-D274BB0520DD}" srcOrd="1" destOrd="0" presId="urn:microsoft.com/office/officeart/2005/8/layout/orgChart1"/>
    <dgm:cxn modelId="{8BE2B792-C254-49CE-A55A-8DA3A6CAF78C}" type="presParOf" srcId="{039FA7B7-3FB7-4391-8FEA-5631B986A396}" destId="{E7180324-4643-4E97-A297-0F7CC93CE8A4}" srcOrd="1" destOrd="0" presId="urn:microsoft.com/office/officeart/2005/8/layout/orgChart1"/>
    <dgm:cxn modelId="{9141B628-D2D3-40EE-A453-C4CD6F098239}" type="presParOf" srcId="{E7180324-4643-4E97-A297-0F7CC93CE8A4}" destId="{1143AA01-FA60-4FBD-9266-C1D8459F3B81}" srcOrd="0" destOrd="0" presId="urn:microsoft.com/office/officeart/2005/8/layout/orgChart1"/>
    <dgm:cxn modelId="{508F1EE3-BE71-4843-8F32-525C60342ACC}" type="presParOf" srcId="{E7180324-4643-4E97-A297-0F7CC93CE8A4}" destId="{DCE02B54-1C85-4E1A-B73D-AA313FA4496B}" srcOrd="1" destOrd="0" presId="urn:microsoft.com/office/officeart/2005/8/layout/orgChart1"/>
    <dgm:cxn modelId="{ED245F7B-8A6C-45F7-9D3D-016D10C8E060}" type="presParOf" srcId="{DCE02B54-1C85-4E1A-B73D-AA313FA4496B}" destId="{09AEEE9D-2B52-422B-9D8E-EED8BF2B14FC}" srcOrd="0" destOrd="0" presId="urn:microsoft.com/office/officeart/2005/8/layout/orgChart1"/>
    <dgm:cxn modelId="{732D05E8-3545-4D19-81BB-B2D69261D657}" type="presParOf" srcId="{09AEEE9D-2B52-422B-9D8E-EED8BF2B14FC}" destId="{F32B8022-66D0-4657-9278-AB7FB23B15CB}" srcOrd="0" destOrd="0" presId="urn:microsoft.com/office/officeart/2005/8/layout/orgChart1"/>
    <dgm:cxn modelId="{7207C976-2406-4662-9EBE-24C9F892EFE5}" type="presParOf" srcId="{09AEEE9D-2B52-422B-9D8E-EED8BF2B14FC}" destId="{5FC73256-525C-485B-A573-7243C31DEED5}" srcOrd="1" destOrd="0" presId="urn:microsoft.com/office/officeart/2005/8/layout/orgChart1"/>
    <dgm:cxn modelId="{ED4A6185-A7B8-4B17-9321-AC536D33EF7B}" type="presParOf" srcId="{DCE02B54-1C85-4E1A-B73D-AA313FA4496B}" destId="{3E624813-4343-4F43-A7C1-377441D74153}" srcOrd="1" destOrd="0" presId="urn:microsoft.com/office/officeart/2005/8/layout/orgChart1"/>
    <dgm:cxn modelId="{8D723298-13D7-4197-A5D0-39A99A1D76C4}" type="presParOf" srcId="{DCE02B54-1C85-4E1A-B73D-AA313FA4496B}" destId="{C26D9246-12A4-452C-87FA-ADFF8EFD8DB6}" srcOrd="2" destOrd="0" presId="urn:microsoft.com/office/officeart/2005/8/layout/orgChart1"/>
    <dgm:cxn modelId="{787A595A-DC04-4815-9775-D2414D77BE27}" type="presParOf" srcId="{E7180324-4643-4E97-A297-0F7CC93CE8A4}" destId="{65779A3F-F0FA-46E7-9376-4E41FA049AB9}" srcOrd="2" destOrd="0" presId="urn:microsoft.com/office/officeart/2005/8/layout/orgChart1"/>
    <dgm:cxn modelId="{BA690457-8464-4335-AC8E-6937F262DE9E}" type="presParOf" srcId="{E7180324-4643-4E97-A297-0F7CC93CE8A4}" destId="{F0AF3A64-9B61-4CF2-8468-9EFFC2B6B7D0}" srcOrd="3" destOrd="0" presId="urn:microsoft.com/office/officeart/2005/8/layout/orgChart1"/>
    <dgm:cxn modelId="{96892838-1689-4BC8-B847-76CFCF07DA4B}" type="presParOf" srcId="{F0AF3A64-9B61-4CF2-8468-9EFFC2B6B7D0}" destId="{473AA922-3F03-4B16-A762-1A9CC599018F}" srcOrd="0" destOrd="0" presId="urn:microsoft.com/office/officeart/2005/8/layout/orgChart1"/>
    <dgm:cxn modelId="{6F8F6E1D-FDC1-4217-88B9-ED9ECD76E44B}" type="presParOf" srcId="{473AA922-3F03-4B16-A762-1A9CC599018F}" destId="{12017EF5-728E-424B-A91A-8AEFE517B642}" srcOrd="0" destOrd="0" presId="urn:microsoft.com/office/officeart/2005/8/layout/orgChart1"/>
    <dgm:cxn modelId="{7B0043DA-8AA9-44E1-9AF3-A2F590F0C69E}" type="presParOf" srcId="{473AA922-3F03-4B16-A762-1A9CC599018F}" destId="{0FEB53AD-FC3F-40F1-9981-C9B714341FEC}" srcOrd="1" destOrd="0" presId="urn:microsoft.com/office/officeart/2005/8/layout/orgChart1"/>
    <dgm:cxn modelId="{587651DA-4A4F-466F-A03C-5DCD4D521AB5}" type="presParOf" srcId="{F0AF3A64-9B61-4CF2-8468-9EFFC2B6B7D0}" destId="{A7ED4A26-43EC-4B8C-8EFB-6749945E1545}" srcOrd="1" destOrd="0" presId="urn:microsoft.com/office/officeart/2005/8/layout/orgChart1"/>
    <dgm:cxn modelId="{0A230801-FDEB-48C9-A323-4994A8D96218}" type="presParOf" srcId="{F0AF3A64-9B61-4CF2-8468-9EFFC2B6B7D0}" destId="{49592347-B31C-4A5F-A44A-B8E1E188D350}" srcOrd="2" destOrd="0" presId="urn:microsoft.com/office/officeart/2005/8/layout/orgChart1"/>
    <dgm:cxn modelId="{72D96B19-2503-49F8-B3A7-7C24DF6BC6B3}" type="presParOf" srcId="{039FA7B7-3FB7-4391-8FEA-5631B986A396}" destId="{517C7A77-D1C6-4C68-A945-D5D762286E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9A3F-F0FA-46E7-9376-4E41FA049AB9}">
      <dsp:nvSpPr>
        <dsp:cNvPr id="0" name=""/>
        <dsp:cNvSpPr/>
      </dsp:nvSpPr>
      <dsp:spPr>
        <a:xfrm>
          <a:off x="3818270" y="1687749"/>
          <a:ext cx="2041600" cy="708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27"/>
              </a:lnTo>
              <a:lnTo>
                <a:pt x="2041600" y="354327"/>
              </a:lnTo>
              <a:lnTo>
                <a:pt x="2041600" y="70865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3AA01-FA60-4FBD-9266-C1D8459F3B81}">
      <dsp:nvSpPr>
        <dsp:cNvPr id="0" name=""/>
        <dsp:cNvSpPr/>
      </dsp:nvSpPr>
      <dsp:spPr>
        <a:xfrm>
          <a:off x="1776670" y="1687749"/>
          <a:ext cx="2041600" cy="708654"/>
        </a:xfrm>
        <a:custGeom>
          <a:avLst/>
          <a:gdLst/>
          <a:ahLst/>
          <a:cxnLst/>
          <a:rect l="0" t="0" r="0" b="0"/>
          <a:pathLst>
            <a:path>
              <a:moveTo>
                <a:pt x="2041600" y="0"/>
              </a:moveTo>
              <a:lnTo>
                <a:pt x="2041600" y="354327"/>
              </a:lnTo>
              <a:lnTo>
                <a:pt x="0" y="354327"/>
              </a:lnTo>
              <a:lnTo>
                <a:pt x="0" y="70865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9906-A968-4A40-A624-25B96F741873}">
      <dsp:nvSpPr>
        <dsp:cNvPr id="0" name=""/>
        <dsp:cNvSpPr/>
      </dsp:nvSpPr>
      <dsp:spPr>
        <a:xfrm>
          <a:off x="2130997" y="476"/>
          <a:ext cx="3374545" cy="16872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Виды глагола</a:t>
          </a:r>
          <a:endParaRPr lang="ru-RU" sz="32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30997" y="476"/>
        <a:ext cx="3374545" cy="1687272"/>
      </dsp:txXfrm>
    </dsp:sp>
    <dsp:sp modelId="{F32B8022-66D0-4657-9278-AB7FB23B15CB}">
      <dsp:nvSpPr>
        <dsp:cNvPr id="0" name=""/>
        <dsp:cNvSpPr/>
      </dsp:nvSpPr>
      <dsp:spPr>
        <a:xfrm>
          <a:off x="89397" y="2396404"/>
          <a:ext cx="3374545" cy="16872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Несовершенный 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9397" y="2396404"/>
        <a:ext cx="3374545" cy="1687272"/>
      </dsp:txXfrm>
    </dsp:sp>
    <dsp:sp modelId="{12017EF5-728E-424B-A91A-8AEFE517B642}">
      <dsp:nvSpPr>
        <dsp:cNvPr id="0" name=""/>
        <dsp:cNvSpPr/>
      </dsp:nvSpPr>
      <dsp:spPr>
        <a:xfrm>
          <a:off x="4172597" y="2396404"/>
          <a:ext cx="3374545" cy="1687272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Совершенный 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72597" y="2396404"/>
        <a:ext cx="3374545" cy="1687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20823" y="3762984"/>
            <a:ext cx="77118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6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FC8678-F308-40FB-A870-20A094CFCAFF}"/>
              </a:ext>
            </a:extLst>
          </p:cNvPr>
          <p:cNvSpPr txBox="1"/>
          <p:nvPr/>
        </p:nvSpPr>
        <p:spPr>
          <a:xfrm>
            <a:off x="1530528" y="2772685"/>
            <a:ext cx="599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Циклон означает «вращающийся».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Виды глаголов.</a:t>
            </a:r>
            <a:endParaRPr lang="en-ID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1065" y="8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B76E12-85D1-4A70-9DF3-4131306A9A65}"/>
              </a:ext>
            </a:extLst>
          </p:cNvPr>
          <p:cNvSpPr txBox="1"/>
          <p:nvPr/>
        </p:nvSpPr>
        <p:spPr>
          <a:xfrm>
            <a:off x="1259632" y="114657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Распределите данные глаголы в два столбика </a:t>
            </a:r>
            <a:endParaRPr lang="en-ID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76E12-85D1-4A70-9DF3-4131306A9A65}"/>
              </a:ext>
            </a:extLst>
          </p:cNvPr>
          <p:cNvSpPr txBox="1"/>
          <p:nvPr/>
        </p:nvSpPr>
        <p:spPr>
          <a:xfrm>
            <a:off x="470448" y="2247207"/>
            <a:ext cx="789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Летать, написать, спеть, учить, решить, красить, бегать, найти. </a:t>
            </a:r>
            <a:endParaRPr lang="en-ID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30444"/>
              </p:ext>
            </p:extLst>
          </p:nvPr>
        </p:nvGraphicFramePr>
        <p:xfrm>
          <a:off x="567434" y="3212976"/>
          <a:ext cx="7626262" cy="27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2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Несовершенный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Совершенный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9">
                <a:tc>
                  <a:txBody>
                    <a:bodyPr/>
                    <a:lstStyle/>
                    <a:p>
                      <a:endParaRPr lang="ru-RU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9"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9"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9"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56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6507" y="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60" y="1340768"/>
            <a:ext cx="1584176" cy="1819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76E12-85D1-4A70-9DF3-4131306A9A65}"/>
              </a:ext>
            </a:extLst>
          </p:cNvPr>
          <p:cNvSpPr txBox="1"/>
          <p:nvPr/>
        </p:nvSpPr>
        <p:spPr>
          <a:xfrm>
            <a:off x="1907704" y="1151879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Проверим себя </a:t>
            </a:r>
            <a:endParaRPr lang="en-ID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628220" y="384104"/>
            <a:ext cx="187534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08347"/>
              </p:ext>
            </p:extLst>
          </p:nvPr>
        </p:nvGraphicFramePr>
        <p:xfrm>
          <a:off x="540447" y="2202982"/>
          <a:ext cx="683986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Несовершенный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Совершенный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написать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учить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красить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решить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бегать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найти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4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864" y="0"/>
            <a:ext cx="9220507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89241" y="2636912"/>
            <a:ext cx="7201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совершенного вида образуются от глаголов несовершенного вида  при помощи приставок ( бежать –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бежать), суффиксов (прыгать – прыг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ть), изменения ударения (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отрЕзать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отрезАть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Иногда при образовании глагола другого вида используются разные основы (ловить – поймать).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несовершенного вида образуются от глаголов совершенного вида при помощи суффиксов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ыва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// -ива-, -а-, -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(пересчитать – пересчит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ыва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ть, расстелить – расстил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ть).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E3CE6-871E-4812-92B3-89FB1958BA66}"/>
              </a:ext>
            </a:extLst>
          </p:cNvPr>
          <p:cNvSpPr txBox="1"/>
          <p:nvPr/>
        </p:nvSpPr>
        <p:spPr>
          <a:xfrm>
            <a:off x="2195736" y="1556792"/>
            <a:ext cx="440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Запомните  </a:t>
            </a:r>
            <a:endParaRPr lang="en-ID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79512" y="115187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Образуйте от глаголов несовершенного вида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совершенного вида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92793"/>
              </p:ext>
            </p:extLst>
          </p:nvPr>
        </p:nvGraphicFramePr>
        <p:xfrm>
          <a:off x="1051653" y="2564904"/>
          <a:ext cx="7117198" cy="324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2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Несовершенный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Совершенный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готовить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0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достигать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0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612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4016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40584"/>
              </p:ext>
            </p:extLst>
          </p:nvPr>
        </p:nvGraphicFramePr>
        <p:xfrm>
          <a:off x="1089834" y="1863191"/>
          <a:ext cx="7117198" cy="317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4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Несовершенный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Совершенный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готовить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</a:t>
                      </a:r>
                      <a:r>
                        <a:rPr lang="ru-RU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отовить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достигать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достиг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ну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встрет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53505"/>
              </p:ext>
            </p:extLst>
          </p:nvPr>
        </p:nvGraphicFramePr>
        <p:xfrm>
          <a:off x="1043818" y="2086317"/>
          <a:ext cx="7117198" cy="317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66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Совершенный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Несовершенный вид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опоздать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опазд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ыва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приурочить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приуроч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ива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обидеть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обиж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рассказать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рассказ</a:t>
                      </a:r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ыва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ть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1465" y="1135036"/>
            <a:ext cx="7344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Образуйте от глаголов совершенного вида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несовершенного вида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8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3577" y="-33116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57824" y="11526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стихотворение. Найдите глаголы совершенного и несовершенного вида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36912"/>
            <a:ext cx="5173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глагол: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Встал, умылся и пошёл.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же делает предмет?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Даст такой глагол ответ: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Смотрит, думает, читает,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Любит, знает,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сострадает…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54889"/>
            <a:ext cx="2346350" cy="32187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38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6817" y="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91508" y="1727307"/>
            <a:ext cx="7837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совершенного вида: встал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умылся, пошёл.</a:t>
            </a:r>
          </a:p>
          <a:p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Глаголы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несовершенного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смотрит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думает, читает,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знает,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сострадает.</a:t>
            </a:r>
          </a:p>
          <a:p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151879"/>
            <a:ext cx="514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Проверим себя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4103737" cy="2538394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917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701" y="104523"/>
            <a:ext cx="9220507" cy="701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48542"/>
            <a:ext cx="2159453" cy="2480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178" y="1412776"/>
            <a:ext cx="772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Синквейн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слову «циклон»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18152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86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-100263"/>
            <a:ext cx="9220507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51178" y="1412776"/>
            <a:ext cx="772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Синквейн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слову «циклон»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006" y="2708920"/>
            <a:ext cx="5376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Циклон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Сильный, длительный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Надвигается, меняет, отступает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надвигается циклон, обычно погода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портится.</a:t>
            </a:r>
          </a:p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Природное явление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329846" y="384104"/>
            <a:ext cx="2651452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3" y="1844824"/>
            <a:ext cx="751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7849" y="2075656"/>
            <a:ext cx="7178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узнаете, что такое циклон;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познакомитесь с категорией вида;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научитесь распознавать вид глагола по вопросам.</a:t>
            </a:r>
            <a:endParaRPr lang="en-ID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979712" y="1267937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уроке: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18744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68744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677">
            <a:extLst>
              <a:ext uri="{FF2B5EF4-FFF2-40B4-BE49-F238E27FC236}">
                <a16:creationId xmlns:a16="http://schemas.microsoft.com/office/drawing/2014/main" id="{A7278905-188E-4F0F-93D6-DEF0E5D6BCD3}"/>
              </a:ext>
            </a:extLst>
          </p:cNvPr>
          <p:cNvSpPr/>
          <p:nvPr/>
        </p:nvSpPr>
        <p:spPr>
          <a:xfrm>
            <a:off x="457472" y="1988840"/>
            <a:ext cx="45891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атмосфере снизилось давленье,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Воздух переходит в наступленье.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Сильный ветер, в тучах небосклон,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Значит, надвигается циклон.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Пробежит со скоростью большой,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Летом – дождь, и снегопад – зимой…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Н. Рубцов</a:t>
            </a:r>
            <a:endParaRPr lang="en-ID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683">
            <a:extLst>
              <a:ext uri="{FF2B5EF4-FFF2-40B4-BE49-F238E27FC236}">
                <a16:creationId xmlns:a16="http://schemas.microsoft.com/office/drawing/2014/main" id="{6945F279-C67A-4EE8-9C3E-E808868EFE3D}"/>
              </a:ext>
            </a:extLst>
          </p:cNvPr>
          <p:cNvSpPr/>
          <p:nvPr/>
        </p:nvSpPr>
        <p:spPr>
          <a:xfrm>
            <a:off x="980523" y="1166874"/>
            <a:ext cx="3543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Циклон</a:t>
            </a:r>
            <a:r>
              <a:rPr lang="ru-RU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D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60" y="1412776"/>
            <a:ext cx="3109488" cy="17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4118" y="-14503"/>
            <a:ext cx="9188118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299">
            <a:extLst>
              <a:ext uri="{FF2B5EF4-FFF2-40B4-BE49-F238E27FC236}">
                <a16:creationId xmlns:a16="http://schemas.microsoft.com/office/drawing/2014/main" id="{23A36F30-EC8B-49F8-944D-E4F0518BAB41}"/>
              </a:ext>
            </a:extLst>
          </p:cNvPr>
          <p:cNvSpPr/>
          <p:nvPr/>
        </p:nvSpPr>
        <p:spPr>
          <a:xfrm>
            <a:off x="611560" y="2132856"/>
            <a:ext cx="51252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Циклон (с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греческого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означает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«вращающийся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-  это воздушная масса в виде атмосферного вихря с вертикальной осью огромного диаметра с пониженным давлением воздуха в его центре.</a:t>
            </a:r>
          </a:p>
          <a:p>
            <a:pPr algn="just" fontAlgn="base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Полёт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кругу — вот движение, которым отличается циклон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несколько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типов циклонов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 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тропический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шторм, тайфун и ураган.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Тропический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циклон — самый разрушительный природный катаклизм. На Дальнем Востоке и в регионах Юго-Восточной Азии их называют тайфунами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среднем, циклон может длиться в течение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одной недели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прежде чем исчезает. Циклоны (ураганы) — единственные в природе катаклизмы, которым принято присваивать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имена, например, ураган «Харви», ураган «Ирма».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3C332-298E-4A79-B248-4E44C2EA84FA}"/>
              </a:ext>
            </a:extLst>
          </p:cNvPr>
          <p:cNvSpPr txBox="1"/>
          <p:nvPr/>
        </p:nvSpPr>
        <p:spPr>
          <a:xfrm>
            <a:off x="611560" y="1052736"/>
            <a:ext cx="6372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Факты о циклонах, </a:t>
            </a:r>
          </a:p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мы должны знать 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3683"/>
            <a:ext cx="2855190" cy="21382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1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57472" y="1628800"/>
            <a:ext cx="38443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Наблюдение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спутников позволяет метеорологам видеть зарождение 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циклонов,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отслеживать их перемещения и давать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их приближении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Обычно предупреждение о циклоне передается, когда он ожидается в течение ближайших 24 часов, это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 достаточно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времени, чтобы эвакуироваться в безопасное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72" y="1772816"/>
            <a:ext cx="4049693" cy="31719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28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111" y="1"/>
            <a:ext cx="9144000" cy="7147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151879"/>
            <a:ext cx="792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 глаголы в данных предложениях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348880"/>
            <a:ext cx="693170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городом </a:t>
            </a:r>
            <a:r>
              <a:rPr lang="ru-RU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проходит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циклон. (Что делает?)</a:t>
            </a:r>
          </a:p>
          <a:p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 городом </a:t>
            </a:r>
            <a:r>
              <a:rPr lang="ru-RU" sz="2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прошёл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циклон. (Что сделал?)</a:t>
            </a:r>
          </a:p>
          <a:p>
            <a:endParaRPr lang="ru-RU" sz="22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67" y="3789040"/>
            <a:ext cx="2771566" cy="27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30">
            <a:extLst>
              <a:ext uri="{FF2B5EF4-FFF2-40B4-BE49-F238E27FC236}">
                <a16:creationId xmlns:a16="http://schemas.microsoft.com/office/drawing/2014/main" id="{06E844E8-D908-4905-B625-64F85798BD31}"/>
              </a:ext>
            </a:extLst>
          </p:cNvPr>
          <p:cNvSpPr/>
          <p:nvPr/>
        </p:nvSpPr>
        <p:spPr>
          <a:xfrm>
            <a:off x="498552" y="5088299"/>
            <a:ext cx="3524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33176623"/>
              </p:ext>
            </p:extLst>
          </p:nvPr>
        </p:nvGraphicFramePr>
        <p:xfrm>
          <a:off x="830585" y="1468581"/>
          <a:ext cx="7636541" cy="408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46569" y="5584392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делать?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3072" y="5609765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сделать?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7019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 flipV="1">
            <a:off x="6996464" y="5997328"/>
            <a:ext cx="45719" cy="45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99488" y="384104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7" y="1149670"/>
            <a:ext cx="7992101" cy="51212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6000"/>
              </a:lnSpc>
              <a:spcAft>
                <a:spcPts val="625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ЧТО ДЕЛАЕТ?              ЧТО СДЕЛАЛ(А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  <a:p>
            <a:pPr>
              <a:lnSpc>
                <a:spcPct val="106000"/>
              </a:lnSpc>
              <a:spcAft>
                <a:spcPts val="625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6000"/>
              </a:lnSpc>
              <a:spcAft>
                <a:spcPts val="625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 </a:t>
            </a:r>
            <a:r>
              <a: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пишет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сочинение.          Она </a:t>
            </a: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написала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сочинение.  </a:t>
            </a:r>
          </a:p>
          <a:p>
            <a:pPr>
              <a:lnSpc>
                <a:spcPct val="106000"/>
              </a:lnSpc>
              <a:spcAft>
                <a:spcPts val="625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6000"/>
              </a:lnSpc>
              <a:spcAft>
                <a:spcPts val="625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</a:t>
            </a: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играет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шахматы.    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Он </a:t>
            </a: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сыграл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шахматы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625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06000"/>
              </a:lnSpc>
              <a:spcAft>
                <a:spcPts val="625"/>
              </a:spcAft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 </a:t>
            </a: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идут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школу.                 Они </a:t>
            </a: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пришли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школу.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" y="0"/>
            <a:ext cx="9220507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6" y="4005064"/>
            <a:ext cx="2159453" cy="2480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125286"/>
            <a:ext cx="7276023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Глаголы несовершенного вида обозначают </a:t>
            </a:r>
            <a:r>
              <a:rPr lang="ru-RU" sz="2800" b="1" dirty="0"/>
              <a:t>незавершенное, продолжающееся действие</a:t>
            </a:r>
            <a:r>
              <a:rPr lang="ru-RU" sz="2800" dirty="0"/>
              <a:t>, </a:t>
            </a:r>
            <a:r>
              <a:rPr lang="ru-RU" sz="2800" b="1" dirty="0"/>
              <a:t>состояние </a:t>
            </a:r>
            <a:r>
              <a:rPr lang="ru-RU" sz="2800" dirty="0"/>
              <a:t>или </a:t>
            </a:r>
            <a:r>
              <a:rPr lang="ru-RU" sz="2800" b="1" dirty="0"/>
              <a:t>процесс. </a:t>
            </a:r>
            <a:r>
              <a:rPr lang="ru-RU" sz="2800" dirty="0"/>
              <a:t>Например, бежать,</a:t>
            </a:r>
            <a:r>
              <a:rPr lang="kk-KZ" sz="2800" dirty="0"/>
              <a:t> играть, чувствовать, размышлять.</a:t>
            </a:r>
            <a:endParaRPr lang="ru-RU" sz="2800" dirty="0"/>
          </a:p>
          <a:p>
            <a:r>
              <a:rPr lang="ru-RU" sz="2800" dirty="0"/>
              <a:t>Глаголы совершенного вида обозначают </a:t>
            </a:r>
            <a:r>
              <a:rPr lang="ru-RU" sz="2800" b="1" dirty="0"/>
              <a:t>завершенное, доведенное до результата действие</a:t>
            </a:r>
            <a:r>
              <a:rPr lang="ru-RU" sz="2800" dirty="0"/>
              <a:t>, </a:t>
            </a:r>
            <a:r>
              <a:rPr lang="ru-RU" sz="2800" b="1" dirty="0"/>
              <a:t>состояние </a:t>
            </a:r>
            <a:r>
              <a:rPr lang="ru-RU" sz="2800" dirty="0"/>
              <a:t>или </a:t>
            </a:r>
            <a:r>
              <a:rPr lang="ru-RU" sz="2800" b="1" dirty="0"/>
              <a:t>процесс. </a:t>
            </a:r>
            <a:r>
              <a:rPr lang="ru-RU" sz="2800" dirty="0"/>
              <a:t>Например, </a:t>
            </a:r>
            <a:r>
              <a:rPr lang="kk-KZ" sz="2800" dirty="0"/>
              <a:t>вышел, построил, продумал</a:t>
            </a:r>
            <a:r>
              <a:rPr lang="kk-KZ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47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605</Words>
  <Application>Microsoft Office PowerPoint</Application>
  <PresentationFormat>Экран (4:3)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95</cp:revision>
  <dcterms:created xsi:type="dcterms:W3CDTF">2020-07-18T05:19:20Z</dcterms:created>
  <dcterms:modified xsi:type="dcterms:W3CDTF">2024-12-08T15:51:53Z</dcterms:modified>
</cp:coreProperties>
</file>