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72" r:id="rId4"/>
    <p:sldId id="259" r:id="rId5"/>
    <p:sldId id="274" r:id="rId6"/>
    <p:sldId id="301" r:id="rId7"/>
    <p:sldId id="290" r:id="rId8"/>
    <p:sldId id="311" r:id="rId9"/>
    <p:sldId id="312" r:id="rId10"/>
    <p:sldId id="314" r:id="rId11"/>
    <p:sldId id="313" r:id="rId12"/>
    <p:sldId id="317" r:id="rId13"/>
    <p:sldId id="316" r:id="rId14"/>
    <p:sldId id="315" r:id="rId15"/>
    <p:sldId id="319" r:id="rId16"/>
    <p:sldId id="321" r:id="rId17"/>
    <p:sldId id="318" r:id="rId18"/>
    <p:sldId id="322" r:id="rId19"/>
    <p:sldId id="323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CFDED86-AE38-4FA1-A3A5-CE11176582FC}">
          <p14:sldIdLst>
            <p14:sldId id="257"/>
            <p14:sldId id="258"/>
            <p14:sldId id="272"/>
            <p14:sldId id="259"/>
            <p14:sldId id="274"/>
            <p14:sldId id="301"/>
            <p14:sldId id="290"/>
            <p14:sldId id="311"/>
            <p14:sldId id="312"/>
            <p14:sldId id="314"/>
            <p14:sldId id="313"/>
            <p14:sldId id="317"/>
            <p14:sldId id="316"/>
            <p14:sldId id="315"/>
            <p14:sldId id="319"/>
            <p14:sldId id="321"/>
            <p14:sldId id="318"/>
            <p14:sldId id="322"/>
            <p14:sldId id="323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20823" y="3762984"/>
            <a:ext cx="7711857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6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9FC8678-F308-40FB-A870-20A094CFCAFF}"/>
              </a:ext>
            </a:extLst>
          </p:cNvPr>
          <p:cNvSpPr txBox="1"/>
          <p:nvPr/>
        </p:nvSpPr>
        <p:spPr>
          <a:xfrm>
            <a:off x="1530528" y="2772685"/>
            <a:ext cx="59960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Оба или обе?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Собирательные числительные.</a:t>
            </a:r>
            <a:endParaRPr lang="en-ID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240167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1988840"/>
            <a:ext cx="4896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Двенадцать, пятьдесят два,    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триста шестьдесят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пять.   </a:t>
            </a:r>
          </a:p>
          <a:p>
            <a:pPr algn="just"/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(Месяцы, недели, 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дни)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69137" y="3789040"/>
            <a:ext cx="6263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Двенадцать, четыре, семь, одно. </a:t>
            </a:r>
          </a:p>
          <a:p>
            <a:pPr algn="just"/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(Месяцы, времена года, дни недели, </a:t>
            </a:r>
          </a:p>
          <a:p>
            <a:pPr algn="just"/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день и ночь) </a:t>
            </a:r>
          </a:p>
        </p:txBody>
      </p:sp>
    </p:spTree>
    <p:extLst>
      <p:ext uri="{BB962C8B-B14F-4D97-AF65-F5344CB8AC3E}">
        <p14:creationId xmlns:p14="http://schemas.microsoft.com/office/powerpoint/2010/main" val="251130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699489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714" y="1151879"/>
            <a:ext cx="88008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Вместо точек вставьте собирательные числительные</a:t>
            </a:r>
          </a:p>
          <a:p>
            <a:pPr algn="ctr"/>
            <a:r>
              <a:rPr lang="ru-RU" sz="2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двое, трое, оба, обе.</a:t>
            </a:r>
            <a:endParaRPr lang="ru-RU" sz="2400" b="1" i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577" y="2260980"/>
            <a:ext cx="78658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партой обычно сидят по …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Пришли четверо мальчиков, один ушёл и   осталось …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Чтобы правильно выполнить упражнение,   нужно поднять … руки.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… сына были похожи на отца.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2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207739" y="-20976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9553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240167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472" y="1700808"/>
            <a:ext cx="78359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партой обычно сидят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двое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Пришли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четверо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мальчиков, один ушёл и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осталось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трое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Чтобы правильно выполнить упражнение,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нужно поднять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руки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сына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были похожи на отца.</a:t>
            </a:r>
          </a:p>
        </p:txBody>
      </p:sp>
    </p:spTree>
    <p:extLst>
      <p:ext uri="{BB962C8B-B14F-4D97-AF65-F5344CB8AC3E}">
        <p14:creationId xmlns:p14="http://schemas.microsoft.com/office/powerpoint/2010/main" val="37242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699489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9184" y="1052736"/>
            <a:ext cx="7661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Вместо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точек вставьте числительные </a:t>
            </a:r>
            <a:endParaRPr lang="ru-RU" sz="28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нужной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форме.</a:t>
            </a: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8965" y="2204864"/>
            <a:ext cx="8305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На … стенках висели стенды.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Хорошие отношения установились между …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странами.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детей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брата и сестру, приняли в секцию.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4) «Держись крепче, … руками», – сказала мама.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5) С … сторон нависали густые кроны деревьев.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6) У … ребят отличные оценки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94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240167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6096" y="1412776"/>
            <a:ext cx="85784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8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обеих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стенках висели стенды.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Хорошие отношения установились между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обеими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странами.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ru-RU" sz="28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Обоих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детей, брата и сестру, приняли в секцию.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4) «Держись крепче,  </a:t>
            </a:r>
            <a:r>
              <a:rPr lang="ru-RU" sz="28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обеими</a:t>
            </a: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руками», – сказала мама.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5)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ru-RU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обеих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сторон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нависали густые кроны 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деревьев.</a:t>
            </a:r>
            <a:b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6) У </a:t>
            </a:r>
            <a:r>
              <a:rPr lang="ru-RU" sz="28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обоих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ребят отличные оценки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9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699489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8364" y="1724152"/>
            <a:ext cx="874149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Всыпать по первое число – знать очень хорошо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Пятое колесо в телеге – очень много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две капли воды – наказать по всей строгости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седьмого пота – очень похожи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все четыре стороны – лишний, ненужный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свои пять пальцев – куда угодно (идти)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46662" y="1103960"/>
            <a:ext cx="58384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Восстановите фразеологизмы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6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240167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0147" y="1560882"/>
            <a:ext cx="84006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Всыпать по первое число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наказать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всей строгости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Пятое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колесо в телеге –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лишний, ненужный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седьмого пота – очень много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все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четыре стороны – куда угодно (идти)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свои пять пальцев – знать очень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хорошо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две капли воды – очень похожи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30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18">
            <a:extLst>
              <a:ext uri="{FF2B5EF4-FFF2-40B4-BE49-F238E27FC236}">
                <a16:creationId xmlns:a16="http://schemas.microsoft.com/office/drawing/2014/main" id="{1DA308FE-5DE2-41CA-A0E3-D6D11C5806D1}"/>
              </a:ext>
            </a:extLst>
          </p:cNvPr>
          <p:cNvSpPr/>
          <p:nvPr/>
        </p:nvSpPr>
        <p:spPr>
          <a:xfrm>
            <a:off x="348733" y="1169794"/>
            <a:ext cx="85347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 познакомились с  двумя очень важными словами русского языка: «оба» и «обе».</a:t>
            </a:r>
          </a:p>
          <a:p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 значит «и тот, и другой» или «и то, и другое» (м. р. и ср. р.).</a:t>
            </a:r>
          </a:p>
          <a:p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 значит «и та, и другая» (ж. р.).</a:t>
            </a:r>
          </a:p>
          <a:p>
            <a:endParaRPr lang="ru-RU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Помните об этом всегда. </a:t>
            </a:r>
          </a:p>
          <a:p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Смотрите всегда в оба, когда вам встретятся такие слова.</a:t>
            </a:r>
            <a:endParaRPr lang="en-ID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14320"/>
            <a:ext cx="9144000" cy="68777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77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5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97F04E29-5609-4CE2-8B1E-1EC14F8C1A61}"/>
              </a:ext>
            </a:extLst>
          </p:cNvPr>
          <p:cNvSpPr txBox="1">
            <a:spLocks/>
          </p:cNvSpPr>
          <p:nvPr/>
        </p:nvSpPr>
        <p:spPr>
          <a:xfrm>
            <a:off x="1259632" y="1340768"/>
            <a:ext cx="5185148" cy="68379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Лестница успеха</a:t>
            </a:r>
            <a:endParaRPr lang="en-ID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CDCAD5-B73C-4F88-A978-9D2BF9BA8041}"/>
              </a:ext>
            </a:extLst>
          </p:cNvPr>
          <p:cNvSpPr txBox="1"/>
          <p:nvPr/>
        </p:nvSpPr>
        <p:spPr>
          <a:xfrm>
            <a:off x="1052333" y="2197263"/>
            <a:ext cx="3293982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Оцени свою работу на уроке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: Rounded Corners 109">
            <a:extLst>
              <a:ext uri="{FF2B5EF4-FFF2-40B4-BE49-F238E27FC236}">
                <a16:creationId xmlns:a16="http://schemas.microsoft.com/office/drawing/2014/main" id="{CC97A56F-58E2-41C2-9FDF-EEFA291242CB}"/>
              </a:ext>
            </a:extLst>
          </p:cNvPr>
          <p:cNvSpPr/>
          <p:nvPr/>
        </p:nvSpPr>
        <p:spPr>
          <a:xfrm>
            <a:off x="827584" y="3605621"/>
            <a:ext cx="2080104" cy="2116480"/>
          </a:xfrm>
          <a:prstGeom prst="roundRect">
            <a:avLst>
              <a:gd name="adj" fmla="val 10261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: Rounded Corners 132">
            <a:extLst>
              <a:ext uri="{FF2B5EF4-FFF2-40B4-BE49-F238E27FC236}">
                <a16:creationId xmlns:a16="http://schemas.microsoft.com/office/drawing/2014/main" id="{8983B7E8-8CF5-4CC7-96B2-38EACF35BC44}"/>
              </a:ext>
            </a:extLst>
          </p:cNvPr>
          <p:cNvSpPr/>
          <p:nvPr/>
        </p:nvSpPr>
        <p:spPr>
          <a:xfrm>
            <a:off x="3626277" y="3093556"/>
            <a:ext cx="2252527" cy="2279660"/>
          </a:xfrm>
          <a:prstGeom prst="roundRect">
            <a:avLst>
              <a:gd name="adj" fmla="val 10261"/>
            </a:avLst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: Rounded Corners 144">
            <a:extLst>
              <a:ext uri="{FF2B5EF4-FFF2-40B4-BE49-F238E27FC236}">
                <a16:creationId xmlns:a16="http://schemas.microsoft.com/office/drawing/2014/main" id="{505C12C1-B787-4EB4-90F1-AF5C43FD1098}"/>
              </a:ext>
            </a:extLst>
          </p:cNvPr>
          <p:cNvSpPr/>
          <p:nvPr/>
        </p:nvSpPr>
        <p:spPr>
          <a:xfrm>
            <a:off x="6417707" y="2622748"/>
            <a:ext cx="2257962" cy="2304018"/>
          </a:xfrm>
          <a:prstGeom prst="roundRect">
            <a:avLst>
              <a:gd name="adj" fmla="val 10261"/>
            </a:avLst>
          </a:prstGeom>
          <a:solidFill>
            <a:srgbClr val="7030A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60">
            <a:extLst>
              <a:ext uri="{FF2B5EF4-FFF2-40B4-BE49-F238E27FC236}">
                <a16:creationId xmlns:a16="http://schemas.microsoft.com/office/drawing/2014/main" id="{647A93FD-4B2C-442D-A060-3E782B5D0C62}"/>
              </a:ext>
            </a:extLst>
          </p:cNvPr>
          <p:cNvSpPr/>
          <p:nvPr/>
        </p:nvSpPr>
        <p:spPr>
          <a:xfrm>
            <a:off x="1014800" y="4341991"/>
            <a:ext cx="1684524" cy="58477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знаю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68">
            <a:extLst>
              <a:ext uri="{FF2B5EF4-FFF2-40B4-BE49-F238E27FC236}">
                <a16:creationId xmlns:a16="http://schemas.microsoft.com/office/drawing/2014/main" id="{0117F494-42B7-4496-9027-89F565562C1D}"/>
              </a:ext>
            </a:extLst>
          </p:cNvPr>
          <p:cNvSpPr/>
          <p:nvPr/>
        </p:nvSpPr>
        <p:spPr>
          <a:xfrm>
            <a:off x="3852206" y="3801816"/>
            <a:ext cx="1791314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понимаю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72">
            <a:extLst>
              <a:ext uri="{FF2B5EF4-FFF2-40B4-BE49-F238E27FC236}">
                <a16:creationId xmlns:a16="http://schemas.microsoft.com/office/drawing/2014/main" id="{FEEA1D18-1CD6-44BB-BEE3-B8508B43AA20}"/>
              </a:ext>
            </a:extLst>
          </p:cNvPr>
          <p:cNvSpPr/>
          <p:nvPr/>
        </p:nvSpPr>
        <p:spPr>
          <a:xfrm>
            <a:off x="6937641" y="3327570"/>
            <a:ext cx="1218093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умею</a:t>
            </a:r>
            <a:endParaRPr lang="en-ID" sz="2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2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9893"/>
            <a:ext cx="9235631" cy="67101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380651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</a:p>
        </p:txBody>
      </p:sp>
      <p:sp>
        <p:nvSpPr>
          <p:cNvPr id="9" name="Rectangle: Rounded Corners 109">
            <a:extLst>
              <a:ext uri="{FF2B5EF4-FFF2-40B4-BE49-F238E27FC236}">
                <a16:creationId xmlns:a16="http://schemas.microsoft.com/office/drawing/2014/main" id="{CC97A56F-58E2-41C2-9FDF-EEFA291242CB}"/>
              </a:ext>
            </a:extLst>
          </p:cNvPr>
          <p:cNvSpPr/>
          <p:nvPr/>
        </p:nvSpPr>
        <p:spPr>
          <a:xfrm>
            <a:off x="813124" y="3374963"/>
            <a:ext cx="2318715" cy="2358293"/>
          </a:xfrm>
          <a:prstGeom prst="roundRect">
            <a:avLst>
              <a:gd name="adj" fmla="val 10261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</a:t>
            </a:r>
            <a:r>
              <a:rPr lang="ru-RU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наю, с какими существительными сочетаются собирательные числительные.</a:t>
            </a:r>
            <a:endParaRPr lang="en-ID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: Rounded Corners 132">
            <a:extLst>
              <a:ext uri="{FF2B5EF4-FFF2-40B4-BE49-F238E27FC236}">
                <a16:creationId xmlns:a16="http://schemas.microsoft.com/office/drawing/2014/main" id="{8983B7E8-8CF5-4CC7-96B2-38EACF35BC44}"/>
              </a:ext>
            </a:extLst>
          </p:cNvPr>
          <p:cNvSpPr/>
          <p:nvPr/>
        </p:nvSpPr>
        <p:spPr>
          <a:xfrm>
            <a:off x="3635896" y="2492896"/>
            <a:ext cx="2212390" cy="2736305"/>
          </a:xfrm>
          <a:prstGeom prst="roundRect">
            <a:avLst>
              <a:gd name="adj" fmla="val 10261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Понимаю синтаксическую роль числительных в предложении.</a:t>
            </a:r>
            <a:endParaRPr lang="en-ID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: Rounded Corners 144">
            <a:extLst>
              <a:ext uri="{FF2B5EF4-FFF2-40B4-BE49-F238E27FC236}">
                <a16:creationId xmlns:a16="http://schemas.microsoft.com/office/drawing/2014/main" id="{505C12C1-B787-4EB4-90F1-AF5C43FD1098}"/>
              </a:ext>
            </a:extLst>
          </p:cNvPr>
          <p:cNvSpPr/>
          <p:nvPr/>
        </p:nvSpPr>
        <p:spPr>
          <a:xfrm>
            <a:off x="6417707" y="1916832"/>
            <a:ext cx="2257962" cy="2520279"/>
          </a:xfrm>
          <a:prstGeom prst="roundRect">
            <a:avLst>
              <a:gd name="adj" fmla="val 10261"/>
            </a:avLst>
          </a:prstGeom>
          <a:solidFill>
            <a:srgbClr val="7030A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Умею склонять числительные ОБА и ОБЕ.</a:t>
            </a:r>
            <a:endParaRPr lang="ru-RU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0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3" y="1844824"/>
            <a:ext cx="7517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151">
            <a:extLst>
              <a:ext uri="{FF2B5EF4-FFF2-40B4-BE49-F238E27FC236}">
                <a16:creationId xmlns:a16="http://schemas.microsoft.com/office/drawing/2014/main" id="{FE43F11A-34E8-4E0F-8AD4-F87DBB74D073}"/>
              </a:ext>
            </a:extLst>
          </p:cNvPr>
          <p:cNvSpPr/>
          <p:nvPr/>
        </p:nvSpPr>
        <p:spPr>
          <a:xfrm>
            <a:off x="819081" y="1484784"/>
            <a:ext cx="7457687" cy="3340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узнаете, что обозначают собирательные числительные и с какими существительными они сочетаются;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научитесь образовывать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различные формы собирательных числительных, изменять их и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правильно использовать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речи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ID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"/>
            <a:ext cx="918744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39" y="-99888"/>
            <a:ext cx="9144000" cy="70572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" name="Picture 2" descr="C:\Users\Lenovo\Desktop\волк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16226"/>
            <a:ext cx="194421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Lenovo\Desktop\трое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363872"/>
            <a:ext cx="1974580" cy="2846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Lenovo\Desktop\семеро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924944"/>
            <a:ext cx="2088232" cy="2751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Lenovo\Desktop\двое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428752"/>
            <a:ext cx="1992525" cy="275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0" y="800563"/>
            <a:ext cx="19704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</a:t>
            </a:r>
            <a:r>
              <a:rPr lang="ru-RU" sz="2000" b="1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Волк и семеро козлят»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31693" y="1655986"/>
            <a:ext cx="2599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«Трое из Простоквашино»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376271" y="2202980"/>
            <a:ext cx="20385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</a:t>
            </a:r>
            <a:r>
              <a:rPr lang="ru-RU" sz="2000" b="1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Семеро </a:t>
            </a:r>
            <a:r>
              <a:rPr lang="ru-RU" sz="2000" b="1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храбрецов</a:t>
            </a:r>
            <a:r>
              <a:rPr lang="ru-RU" sz="2000" b="1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537517" y="2118100"/>
            <a:ext cx="22372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</a:t>
            </a:r>
            <a:r>
              <a:rPr lang="ru-RU" sz="2000" b="1" dirty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Двое из ларца одинаковых с лица</a:t>
            </a:r>
            <a:r>
              <a:rPr lang="ru-RU" sz="2000" b="1" dirty="0" smtClean="0">
                <a:solidFill>
                  <a:srgbClr val="3F3F3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sz="2000" b="1" dirty="0">
              <a:solidFill>
                <a:srgbClr val="3F3F3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518" y="4437112"/>
            <a:ext cx="1905530" cy="18794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46672" y="1199370"/>
            <a:ext cx="454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ПРОЧИТАЙТЕ ПОСЛОВИЦЫ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520" y="1775857"/>
            <a:ext cx="81369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Семеро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одного не ждут.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Трое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осудят,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десятеро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рассудят.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Сметлив и хитер –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пятерым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нос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утер.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Кто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храбр и стоек, тот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десятерых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стоит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Лучше 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десятерых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виновных простить, чем </a:t>
            </a:r>
            <a:endParaRPr lang="ru-RU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одного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невиновного казнить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699488" y="384104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78249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2068861" y="1151879"/>
            <a:ext cx="5094514" cy="7713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СОБИРАТЕЛЬНЫЕ ЧИСЛИТЕЛЬНЫЕ</a:t>
            </a:r>
          </a:p>
          <a:p>
            <a:pPr algn="ctr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жинақтық сан есім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503598" y="2060848"/>
            <a:ext cx="2225039" cy="4271554"/>
          </a:xfrm>
          <a:prstGeom prst="round2Diag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двое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трое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четверо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пятеро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шестеро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семеро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восьмеро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девятеро</a:t>
            </a:r>
          </a:p>
          <a:p>
            <a:pPr algn="ctr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десятеро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</a:t>
            </a:r>
            <a:endParaRPr lang="ru-RU" sz="2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6002734" y="2204864"/>
            <a:ext cx="297458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610798" y="2344234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-ой</a:t>
            </a:r>
            <a:endParaRPr lang="ru-RU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6002879" y="3117124"/>
            <a:ext cx="527050" cy="22560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854191" y="4011959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-ер-</a:t>
            </a:r>
            <a:endParaRPr lang="ru-RU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827584" y="1268760"/>
            <a:ext cx="71734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Собирательные числительные сочетаются: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именами существительными, обозначающими лиц мужского пола, детей, детёнышей животных: </a:t>
            </a:r>
            <a:r>
              <a:rPr lang="ru-RU" sz="24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четверо мальчиков, трое медвежат;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существительными, употребляющимися только во множественном числе или обозначающими парные предметы: </a:t>
            </a:r>
            <a:r>
              <a:rPr lang="ru-RU" sz="24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двое суток, пятеро ножниц.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81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60290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Box 13"/>
          <p:cNvSpPr txBox="1"/>
          <p:nvPr/>
        </p:nvSpPr>
        <p:spPr>
          <a:xfrm>
            <a:off x="457472" y="1340768"/>
            <a:ext cx="807785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Собирательные числительные 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изменяются по падежам.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Категорию рода имеют только слова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обе.</a:t>
            </a:r>
          </a:p>
          <a:p>
            <a:endParaRPr lang="ru-RU" sz="24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Числительное </a:t>
            </a:r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</a:t>
            </a:r>
          </a:p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Употребляется с существительными м. р. и ср. р.</a:t>
            </a:r>
          </a:p>
          <a:p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 друга                                          оба дерева</a:t>
            </a:r>
          </a:p>
          <a:p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Числительное ОБЕ</a:t>
            </a:r>
          </a:p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Употребляется с существительными ж. р.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 подруги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38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826374" y="1052736"/>
            <a:ext cx="7579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склонении числительных </a:t>
            </a:r>
            <a:r>
              <a:rPr lang="ru-RU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оба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ru-RU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</a:t>
            </a:r>
          </a:p>
          <a:p>
            <a:pPr algn="ctr"/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гласные в словах различаются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461885"/>
              </p:ext>
            </p:extLst>
          </p:nvPr>
        </p:nvGraphicFramePr>
        <p:xfrm>
          <a:off x="582270" y="2276872"/>
          <a:ext cx="8127999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8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И.п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оба друга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обе сестры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Р.п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их друзей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их сестёр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Д.п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 друзьям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 сёстрам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В.п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их друзей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их сестёр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Т.п.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ими друзьями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ими сёстрами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П.п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(об) 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их друзьях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(об) об</a:t>
                      </a:r>
                      <a:r>
                        <a:rPr lang="ru-RU" sz="2800" u="sng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</a:t>
                      </a:r>
                      <a:r>
                        <a:rPr lang="ru-RU" sz="28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их сёстрах</a:t>
                      </a:r>
                      <a:endParaRPr lang="ru-RU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7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947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699489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1052736"/>
            <a:ext cx="66800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Отгадайте загадки. </a:t>
            </a:r>
          </a:p>
          <a:p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Сколько числительных вы нашли в них.</a:t>
            </a:r>
            <a:endParaRPr lang="ru-RU" sz="2400" b="1" dirty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2204864"/>
            <a:ext cx="51943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Выходили двенадцать молодцев, выносили пятьдесят два сокола, выпускали триста шестьдесят пять лебедей.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816" y="3814104"/>
            <a:ext cx="55579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Стоит дуб, на дубе двенадцать </a:t>
            </a:r>
          </a:p>
          <a:p>
            <a:pPr algn="just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веток, в каждой – по четыре гнезда,</a:t>
            </a:r>
          </a:p>
          <a:p>
            <a:pPr algn="just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каждом гнезде семь птенцов, </a:t>
            </a:r>
          </a:p>
          <a:p>
            <a:pPr algn="just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каждого птенца одно крыло белое, </a:t>
            </a:r>
          </a:p>
          <a:p>
            <a:pPr algn="just"/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другое чёрное.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28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761</Words>
  <Application>Microsoft Office PowerPoint</Application>
  <PresentationFormat>Экран (4:3)</PresentationFormat>
  <Paragraphs>161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59</cp:revision>
  <dcterms:created xsi:type="dcterms:W3CDTF">2020-07-18T05:19:20Z</dcterms:created>
  <dcterms:modified xsi:type="dcterms:W3CDTF">2024-12-08T15:47:11Z</dcterms:modified>
</cp:coreProperties>
</file>