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7" r:id="rId2"/>
    <p:sldId id="258" r:id="rId3"/>
    <p:sldId id="272" r:id="rId4"/>
    <p:sldId id="273" r:id="rId5"/>
    <p:sldId id="259" r:id="rId6"/>
    <p:sldId id="274" r:id="rId7"/>
    <p:sldId id="260" r:id="rId8"/>
    <p:sldId id="276" r:id="rId9"/>
    <p:sldId id="290" r:id="rId10"/>
    <p:sldId id="291" r:id="rId11"/>
    <p:sldId id="292" r:id="rId12"/>
    <p:sldId id="293" r:id="rId13"/>
    <p:sldId id="295" r:id="rId14"/>
    <p:sldId id="294" r:id="rId15"/>
    <p:sldId id="296" r:id="rId16"/>
    <p:sldId id="298" r:id="rId17"/>
    <p:sldId id="287" r:id="rId18"/>
    <p:sldId id="288" r:id="rId19"/>
    <p:sldId id="267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867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5F07-9B93-4A33-9D17-25598FABCBF4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8B5E5-E8E0-4B36-833C-7BA223E126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870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73;p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4339" name="Google Shape;74;p1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150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24579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5363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6387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120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400"/>
            </a:pPr>
            <a:endParaRPr lang="ru-RU" altLang="ru-RU" sz="1200" dirty="0">
              <a:latin typeface="Calibri" pitchFamily="34" charset="0"/>
              <a:cs typeface="Arial" pitchFamily="34" charset="0"/>
              <a:sym typeface="Calibri" pitchFamily="34" charset="0"/>
            </a:endParaRPr>
          </a:p>
        </p:txBody>
      </p:sp>
      <p:sp>
        <p:nvSpPr>
          <p:cNvPr id="17411" name="Google Shape;121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ln>
            <a:headEnd/>
            <a:tailE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Google Shape;76;p1"/>
          <p:cNvSpPr>
            <a:spLocks noChangeArrowheads="1"/>
          </p:cNvSpPr>
          <p:nvPr/>
        </p:nvSpPr>
        <p:spPr bwMode="auto">
          <a:xfrm>
            <a:off x="735755" y="3249739"/>
            <a:ext cx="7711857" cy="1675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654" tIns="24815" rIns="49654" bIns="24815"/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endParaRPr lang="en-ID" sz="24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ctr" eaLnBrk="1" hangingPunct="1">
              <a:buClr>
                <a:srgbClr val="000000"/>
              </a:buClr>
              <a:buFont typeface="Arial" pitchFamily="34" charset="0"/>
              <a:buNone/>
            </a:pPr>
            <a:endParaRPr lang="ru-RU" altLang="ru-RU" sz="2500" b="1" dirty="0">
              <a:solidFill>
                <a:srgbClr val="090F78"/>
              </a:solidFill>
              <a:latin typeface="Times New Roman" pitchFamily="18" charset="0"/>
              <a:cs typeface="Times New Roman" pitchFamily="18" charset="0"/>
              <a:sym typeface="Century Gothic" pitchFamily="34" charset="0"/>
            </a:endParaRPr>
          </a:p>
        </p:txBody>
      </p:sp>
      <p:cxnSp>
        <p:nvCxnSpPr>
          <p:cNvPr id="2051" name="Google Shape;77;p1"/>
          <p:cNvCxnSpPr>
            <a:cxnSpLocks noChangeShapeType="1"/>
          </p:cNvCxnSpPr>
          <p:nvPr/>
        </p:nvCxnSpPr>
        <p:spPr bwMode="auto">
          <a:xfrm>
            <a:off x="1058836" y="5189215"/>
            <a:ext cx="6939449" cy="0"/>
          </a:xfrm>
          <a:prstGeom prst="straightConnector1">
            <a:avLst/>
          </a:prstGeom>
          <a:noFill/>
          <a:ln w="38100">
            <a:solidFill>
              <a:srgbClr val="090F78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2" name="Google Shape;78;p1"/>
          <p:cNvCxnSpPr>
            <a:cxnSpLocks noChangeShapeType="1"/>
          </p:cNvCxnSpPr>
          <p:nvPr/>
        </p:nvCxnSpPr>
        <p:spPr bwMode="auto">
          <a:xfrm>
            <a:off x="1179653" y="5300084"/>
            <a:ext cx="6712749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C9FC8678-F308-40FB-A870-20A094CFCAFF}"/>
              </a:ext>
            </a:extLst>
          </p:cNvPr>
          <p:cNvSpPr txBox="1"/>
          <p:nvPr/>
        </p:nvSpPr>
        <p:spPr>
          <a:xfrm>
            <a:off x="1578720" y="3068960"/>
            <a:ext cx="59960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</a:t>
            </a:r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Климат </a:t>
            </a:r>
            <a:r>
              <a:rPr lang="ru-RU" sz="28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означает «наклон</a:t>
            </a:r>
            <a:r>
              <a:rPr lang="ru-RU" sz="28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»</a:t>
            </a:r>
            <a:endParaRPr lang="en-ID" sz="28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21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89270"/>
            <a:ext cx="9188797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10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TextBox 7"/>
          <p:cNvSpPr txBox="1"/>
          <p:nvPr/>
        </p:nvSpPr>
        <p:spPr>
          <a:xfrm>
            <a:off x="395536" y="682674"/>
            <a:ext cx="8379229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Следует отличать числительные от других частей речи </a:t>
            </a:r>
          </a:p>
          <a:p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 «числовым» значением.</a:t>
            </a:r>
          </a:p>
          <a:p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Числительные можно записать словами и цифрами, </a:t>
            </a:r>
          </a:p>
          <a:p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 другие части речи – только словами.</a:t>
            </a:r>
          </a:p>
          <a:p>
            <a:endParaRPr lang="ru-RU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Например: Три (</a:t>
            </a:r>
            <a:r>
              <a:rPr lang="ru-RU" sz="24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числ</a:t>
            </a:r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.) – 3</a:t>
            </a:r>
          </a:p>
          <a:p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Но: тройка (сущ.), тройной (прил.), утроить (глагол), втрое (нареч.)</a:t>
            </a:r>
          </a:p>
          <a:p>
            <a:endParaRPr lang="ru-RU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Мы собрали </a:t>
            </a:r>
            <a:r>
              <a:rPr lang="ru-RU" sz="24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три</a:t>
            </a:r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мешка картофеля.</a:t>
            </a:r>
          </a:p>
          <a:p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 зимней дороге неслась </a:t>
            </a:r>
            <a:r>
              <a:rPr lang="ru-RU" sz="24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тройка</a:t>
            </a:r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лошадей.</a:t>
            </a:r>
          </a:p>
          <a:p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Он без усилий выполнил </a:t>
            </a:r>
            <a:r>
              <a:rPr lang="ru-RU" sz="24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тройное</a:t>
            </a:r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сальто.</a:t>
            </a:r>
          </a:p>
          <a:p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Мы решили </a:t>
            </a:r>
            <a:r>
              <a:rPr lang="ru-RU" sz="24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утроить</a:t>
            </a:r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наши силы.</a:t>
            </a:r>
          </a:p>
          <a:p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Понадобилось </a:t>
            </a:r>
            <a:r>
              <a:rPr lang="ru-RU" sz="24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втрое</a:t>
            </a:r>
            <a:r>
              <a:rPr lang="ru-RU" sz="24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больше усилий.</a:t>
            </a:r>
            <a:endParaRPr lang="ru-RU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833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128147"/>
            <a:ext cx="9188797" cy="651243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11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Прямоугольник 9"/>
          <p:cNvSpPr>
            <a:spLocks noChangeArrowheads="1"/>
          </p:cNvSpPr>
          <p:nvPr/>
        </p:nvSpPr>
        <p:spPr bwMode="auto">
          <a:xfrm>
            <a:off x="3750394" y="516557"/>
            <a:ext cx="1732803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</a:t>
            </a:r>
            <a:r>
              <a:rPr lang="ru-RU" alt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472" y="784956"/>
            <a:ext cx="8146977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Запишите ответы на вопросы, используя числительные.</a:t>
            </a:r>
          </a:p>
          <a:p>
            <a:endParaRPr lang="ru-RU" sz="24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Сколько лет жили старик со старухой в «Сказке о рыбаке и рыбке» А.С. Пушкина?</a:t>
            </a:r>
          </a:p>
          <a:p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Сколько должно быть зайцев, чтобы погнаться за ними и ни одного не догнать?</a:t>
            </a:r>
          </a:p>
          <a:p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Сколько весёлых гуся жили у бабуси?</a:t>
            </a:r>
          </a:p>
          <a:p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Сколько богатырей было в «Сказке о мёртвой царевне»?</a:t>
            </a:r>
          </a:p>
          <a:p>
            <a:endParaRPr lang="ru-RU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какой вопрос отвечают эти числительные?</a:t>
            </a:r>
          </a:p>
        </p:txBody>
      </p:sp>
    </p:spTree>
    <p:extLst>
      <p:ext uri="{BB962C8B-B14F-4D97-AF65-F5344CB8AC3E}">
        <p14:creationId xmlns:p14="http://schemas.microsoft.com/office/powerpoint/2010/main" val="1215563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89271"/>
            <a:ext cx="9207727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12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Прямоугольник 9"/>
          <p:cNvSpPr>
            <a:spLocks noChangeArrowheads="1"/>
          </p:cNvSpPr>
          <p:nvPr/>
        </p:nvSpPr>
        <p:spPr bwMode="auto">
          <a:xfrm>
            <a:off x="3291071" y="260648"/>
            <a:ext cx="2651452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Проверьте себя</a:t>
            </a:r>
            <a:endParaRPr lang="ru-RU" alt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0004" y="1398219"/>
            <a:ext cx="8556900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ru-RU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Сколько 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лет жили старик со старухой в «Сказке о рыбаке и рыбке</a:t>
            </a:r>
            <a:r>
              <a:rPr lang="ru-RU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 А.С. Пушкина?     </a:t>
            </a:r>
          </a:p>
          <a:p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                             </a:t>
            </a:r>
            <a:r>
              <a:rPr lang="ru-RU" sz="20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(Они жили в ветхой землянке </a:t>
            </a:r>
          </a:p>
          <a:p>
            <a:r>
              <a:rPr lang="ru-RU" sz="2000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                                 Ровно тридцать лет и три года.)</a:t>
            </a:r>
            <a:endParaRPr lang="ru-RU" sz="2000" b="1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Сколько 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должно быть зайцев, чтобы погнаться за ними и </a:t>
            </a:r>
            <a:r>
              <a:rPr lang="ru-RU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ни </a:t>
            </a:r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одного </a:t>
            </a:r>
            <a:r>
              <a:rPr lang="ru-RU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</a:p>
          <a:p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не догнать?</a:t>
            </a:r>
          </a:p>
          <a:p>
            <a:r>
              <a:rPr lang="ru-RU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</a:t>
            </a:r>
            <a:r>
              <a:rPr lang="ru-RU" sz="20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(За двумя зайцами погонишься- ни одного не поймаешь)</a:t>
            </a:r>
            <a:endParaRPr lang="ru-RU" sz="2000" b="1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Сколько весёлых гуся жили у бабуси</a:t>
            </a:r>
            <a:r>
              <a:rPr lang="ru-RU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</a:p>
          <a:p>
            <a:r>
              <a:rPr lang="ru-RU" sz="20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                         </a:t>
            </a:r>
            <a:r>
              <a:rPr lang="ru-RU" sz="20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(Жили у бабуси два весёлых гуся)</a:t>
            </a:r>
            <a:endParaRPr lang="ru-RU" sz="2000" b="1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Сколько богатырей было в «Сказке о мёртвой царевне</a:t>
            </a:r>
            <a:r>
              <a:rPr lang="ru-RU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»?</a:t>
            </a:r>
          </a:p>
          <a:p>
            <a:r>
              <a:rPr lang="ru-RU" sz="20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                                                          (Семь богатырей)</a:t>
            </a:r>
            <a:endParaRPr lang="ru-RU" sz="2000" b="1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ru-RU" b="1" dirty="0">
              <a:solidFill>
                <a:schemeClr val="accent1">
                  <a:lumMod val="40000"/>
                  <a:lumOff val="6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534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89270"/>
            <a:ext cx="9188797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Прямоугольник 9"/>
          <p:cNvSpPr>
            <a:spLocks noChangeArrowheads="1"/>
          </p:cNvSpPr>
          <p:nvPr/>
        </p:nvSpPr>
        <p:spPr bwMode="auto">
          <a:xfrm>
            <a:off x="3750393" y="260648"/>
            <a:ext cx="1732803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3</a:t>
            </a:r>
            <a:endParaRPr lang="ru-RU" alt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27584" y="1205002"/>
            <a:ext cx="756084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Выполните задание</a:t>
            </a:r>
          </a:p>
          <a:p>
            <a:r>
              <a:rPr lang="ru-RU" sz="24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Выпишите в один столбик имена числительные, во второй – другие части речи. </a:t>
            </a:r>
          </a:p>
          <a:p>
            <a:r>
              <a:rPr lang="ru-RU" sz="24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Определите разряд числительных.</a:t>
            </a:r>
            <a:endParaRPr lang="ru-RU" sz="24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1560" y="2924944"/>
            <a:ext cx="747522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Утроить, пятерка, семидесятый, пятьсот, раздваиваться, столетний,  одиннадцать, двойник, тридцать седьмой, двойка, втроём, семь, двоится, сто, шестьдесят, сто двадцать пять.</a:t>
            </a:r>
            <a:endParaRPr lang="ru-RU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935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89270"/>
            <a:ext cx="9188797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14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Прямоугольник 9"/>
          <p:cNvSpPr>
            <a:spLocks noChangeArrowheads="1"/>
          </p:cNvSpPr>
          <p:nvPr/>
        </p:nvSpPr>
        <p:spPr bwMode="auto">
          <a:xfrm>
            <a:off x="3291071" y="260648"/>
            <a:ext cx="2651452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Проверьте себя</a:t>
            </a:r>
            <a:endParaRPr lang="ru-RU" alt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2447402"/>
              </p:ext>
            </p:extLst>
          </p:nvPr>
        </p:nvGraphicFramePr>
        <p:xfrm>
          <a:off x="552794" y="1556792"/>
          <a:ext cx="8128000" cy="38751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525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ЧИСЛИТЕЛЬНЫЕ</a:t>
                      </a:r>
                      <a:endParaRPr lang="ru-RU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СЛОВА ДРУГОЙ ЧАСТИ РЕЧИ</a:t>
                      </a:r>
                      <a:endParaRPr lang="ru-RU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5253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Семидесятый – </a:t>
                      </a:r>
                      <a:r>
                        <a:rPr lang="ru-RU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поряд</a:t>
                      </a:r>
                      <a: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., </a:t>
                      </a:r>
                      <a:r>
                        <a:rPr lang="ru-RU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слож</a:t>
                      </a:r>
                      <a: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  <a:endParaRPr lang="ru-RU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Утроить – глагол</a:t>
                      </a:r>
                      <a:endParaRPr lang="ru-RU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5253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Пятьсот – </a:t>
                      </a:r>
                      <a:r>
                        <a:rPr lang="ru-RU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колич</a:t>
                      </a:r>
                      <a: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., </a:t>
                      </a:r>
                      <a:r>
                        <a:rPr lang="ru-RU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слож</a:t>
                      </a:r>
                      <a: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  <a:endParaRPr lang="ru-RU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Пятёрка – сущ.</a:t>
                      </a:r>
                      <a:endParaRPr lang="ru-RU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5253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Семь – </a:t>
                      </a:r>
                      <a:r>
                        <a:rPr lang="ru-RU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колич</a:t>
                      </a:r>
                      <a: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., прост.</a:t>
                      </a:r>
                      <a:endParaRPr lang="ru-RU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Раздваиваться – глагол</a:t>
                      </a:r>
                      <a:endParaRPr lang="ru-RU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5253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Одиннадцать – </a:t>
                      </a:r>
                      <a:r>
                        <a:rPr lang="ru-RU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колич</a:t>
                      </a:r>
                      <a: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., прост.</a:t>
                      </a:r>
                      <a:endParaRPr lang="ru-RU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Столетний – прил.</a:t>
                      </a:r>
                      <a:endParaRPr lang="ru-RU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5253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Тридцать</a:t>
                      </a:r>
                      <a:r>
                        <a:rPr lang="ru-RU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седьмой – </a:t>
                      </a:r>
                      <a:r>
                        <a:rPr lang="ru-RU" baseline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поряд</a:t>
                      </a:r>
                      <a:r>
                        <a:rPr lang="ru-RU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 сост.</a:t>
                      </a:r>
                      <a:endParaRPr lang="ru-RU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Двойник – сущ.</a:t>
                      </a:r>
                      <a:endParaRPr lang="ru-RU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5253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Сто</a:t>
                      </a:r>
                      <a:r>
                        <a:rPr lang="ru-RU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– </a:t>
                      </a:r>
                      <a:r>
                        <a:rPr lang="ru-RU" baseline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колич</a:t>
                      </a:r>
                      <a:r>
                        <a:rPr lang="ru-RU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., прост.</a:t>
                      </a:r>
                      <a:endParaRPr lang="ru-RU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Двойка – сущ.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1193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Шестьдесят –</a:t>
                      </a:r>
                      <a:r>
                        <a:rPr lang="ru-RU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baseline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поряд</a:t>
                      </a:r>
                      <a:r>
                        <a:rPr lang="ru-RU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., </a:t>
                      </a:r>
                      <a:r>
                        <a:rPr lang="ru-RU" baseline="0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слож</a:t>
                      </a:r>
                      <a:r>
                        <a:rPr lang="ru-RU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  <a:endParaRPr lang="ru-RU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Втроём – нареч.</a:t>
                      </a:r>
                    </a:p>
                    <a:p>
                      <a:endParaRPr lang="ru-RU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83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Сто двадцать пять – </a:t>
                      </a:r>
                      <a:r>
                        <a:rPr lang="ru-RU" dirty="0" err="1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колич</a:t>
                      </a:r>
                      <a: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., сост.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Двоится - глагол</a:t>
                      </a:r>
                      <a:endParaRPr lang="ru-RU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5784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89270"/>
            <a:ext cx="9188797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Прямоугольник 9"/>
          <p:cNvSpPr>
            <a:spLocks noChangeArrowheads="1"/>
          </p:cNvSpPr>
          <p:nvPr/>
        </p:nvSpPr>
        <p:spPr bwMode="auto">
          <a:xfrm>
            <a:off x="3750393" y="260648"/>
            <a:ext cx="1732803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4</a:t>
            </a:r>
            <a:endParaRPr lang="ru-RU" alt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472" y="1052736"/>
            <a:ext cx="794961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i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 данным выражениям подберите </a:t>
            </a:r>
            <a:r>
              <a:rPr lang="ru-RU" sz="2400" b="1" i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подходящие </a:t>
            </a:r>
            <a:endParaRPr lang="ru-RU" sz="2400" b="1" i="1" dirty="0" smtClean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400" b="1" i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 смыслу </a:t>
            </a:r>
            <a:r>
              <a:rPr lang="ru-RU" sz="2400" b="1" i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пословицы и </a:t>
            </a:r>
            <a:r>
              <a:rPr lang="ru-RU" sz="2400" b="1" i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поговорки</a:t>
            </a:r>
            <a:endParaRPr lang="ru-RU" sz="2400" b="1" i="1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93755" y="2348880"/>
            <a:ext cx="808101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Если будешь </a:t>
            </a: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делать несколько дел сразу, ни одно не сделаешь.</a:t>
            </a:r>
          </a:p>
          <a:p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Прежде </a:t>
            </a: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чем что-либо сделать, всё тщательно взвесь, проверь несколько раз.</a:t>
            </a:r>
          </a:p>
          <a:p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В </a:t>
            </a: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жизни гораздо важнее хорошие друзья, чем деньги.</a:t>
            </a:r>
          </a:p>
        </p:txBody>
      </p:sp>
    </p:spTree>
    <p:extLst>
      <p:ext uri="{BB962C8B-B14F-4D97-AF65-F5344CB8AC3E}">
        <p14:creationId xmlns:p14="http://schemas.microsoft.com/office/powerpoint/2010/main" val="4211090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069" y="0"/>
            <a:ext cx="9188797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7" name="Прямоугольник 9"/>
          <p:cNvSpPr>
            <a:spLocks noChangeArrowheads="1"/>
          </p:cNvSpPr>
          <p:nvPr/>
        </p:nvSpPr>
        <p:spPr bwMode="auto">
          <a:xfrm>
            <a:off x="3291071" y="260648"/>
            <a:ext cx="2651452" cy="51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/>
            <a:r>
              <a:rPr lang="ru-RU" alt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Проверьте себя</a:t>
            </a:r>
            <a:endParaRPr lang="ru-RU" alt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51048" y="1988840"/>
            <a:ext cx="78867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За </a:t>
            </a:r>
            <a:r>
              <a:rPr lang="ru-RU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двумя</a:t>
            </a: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зайцами погонишься -  ни </a:t>
            </a:r>
            <a:r>
              <a:rPr lang="ru-RU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одного</a:t>
            </a: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не поймаешь.</a:t>
            </a:r>
          </a:p>
          <a:p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</a:t>
            </a:r>
            <a:r>
              <a:rPr lang="ru-RU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Семь</a:t>
            </a: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раз отмерь - </a:t>
            </a:r>
            <a:r>
              <a:rPr lang="ru-RU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один</a:t>
            </a: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раз отрежь.</a:t>
            </a:r>
          </a:p>
          <a:p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Не имей </a:t>
            </a:r>
            <a:r>
              <a:rPr lang="ru-RU" sz="28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сто </a:t>
            </a: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рублей, а имей </a:t>
            </a:r>
            <a:r>
              <a:rPr lang="ru-RU" sz="28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сто</a:t>
            </a:r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друзей.</a:t>
            </a:r>
          </a:p>
        </p:txBody>
      </p:sp>
    </p:spTree>
    <p:extLst>
      <p:ext uri="{BB962C8B-B14F-4D97-AF65-F5344CB8AC3E}">
        <p14:creationId xmlns:p14="http://schemas.microsoft.com/office/powerpoint/2010/main" val="1835761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53145" y="14320"/>
            <a:ext cx="9090855" cy="687778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3626277" y="339090"/>
            <a:ext cx="1962032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Задание 5</a:t>
            </a:r>
          </a:p>
        </p:txBody>
      </p:sp>
      <p:sp>
        <p:nvSpPr>
          <p:cNvPr id="9" name="Title 2">
            <a:extLst>
              <a:ext uri="{FF2B5EF4-FFF2-40B4-BE49-F238E27FC236}">
                <a16:creationId xmlns:a16="http://schemas.microsoft.com/office/drawing/2014/main" id="{97F04E29-5609-4CE2-8B1E-1EC14F8C1A61}"/>
              </a:ext>
            </a:extLst>
          </p:cNvPr>
          <p:cNvSpPr txBox="1">
            <a:spLocks/>
          </p:cNvSpPr>
          <p:nvPr/>
        </p:nvSpPr>
        <p:spPr>
          <a:xfrm>
            <a:off x="1259632" y="1340768"/>
            <a:ext cx="5185148" cy="68379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Лестница успеха</a:t>
            </a:r>
            <a:endParaRPr lang="en-ID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0CDCAD5-B73C-4F88-A978-9D2BF9BA8041}"/>
              </a:ext>
            </a:extLst>
          </p:cNvPr>
          <p:cNvSpPr txBox="1"/>
          <p:nvPr/>
        </p:nvSpPr>
        <p:spPr>
          <a:xfrm>
            <a:off x="1052333" y="2197263"/>
            <a:ext cx="3293982" cy="64633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kk-KZ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Оцени свою работу на уроке</a:t>
            </a:r>
            <a:endParaRPr lang="ru-RU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Rectangle: Rounded Corners 109">
            <a:extLst>
              <a:ext uri="{FF2B5EF4-FFF2-40B4-BE49-F238E27FC236}">
                <a16:creationId xmlns:a16="http://schemas.microsoft.com/office/drawing/2014/main" id="{CC97A56F-58E2-41C2-9FDF-EEFA291242CB}"/>
              </a:ext>
            </a:extLst>
          </p:cNvPr>
          <p:cNvSpPr/>
          <p:nvPr/>
        </p:nvSpPr>
        <p:spPr>
          <a:xfrm>
            <a:off x="1691680" y="3933056"/>
            <a:ext cx="1792072" cy="1429542"/>
          </a:xfrm>
          <a:prstGeom prst="roundRect">
            <a:avLst>
              <a:gd name="adj" fmla="val 10261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Rectangle: Rounded Corners 132">
            <a:extLst>
              <a:ext uri="{FF2B5EF4-FFF2-40B4-BE49-F238E27FC236}">
                <a16:creationId xmlns:a16="http://schemas.microsoft.com/office/drawing/2014/main" id="{8983B7E8-8CF5-4CC7-96B2-38EACF35BC44}"/>
              </a:ext>
            </a:extLst>
          </p:cNvPr>
          <p:cNvSpPr/>
          <p:nvPr/>
        </p:nvSpPr>
        <p:spPr>
          <a:xfrm>
            <a:off x="4026454" y="3359146"/>
            <a:ext cx="1852350" cy="1513121"/>
          </a:xfrm>
          <a:prstGeom prst="roundRect">
            <a:avLst>
              <a:gd name="adj" fmla="val 10261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Rectangle: Rounded Corners 144">
            <a:extLst>
              <a:ext uri="{FF2B5EF4-FFF2-40B4-BE49-F238E27FC236}">
                <a16:creationId xmlns:a16="http://schemas.microsoft.com/office/drawing/2014/main" id="{505C12C1-B787-4EB4-90F1-AF5C43FD1098}"/>
              </a:ext>
            </a:extLst>
          </p:cNvPr>
          <p:cNvSpPr/>
          <p:nvPr/>
        </p:nvSpPr>
        <p:spPr>
          <a:xfrm>
            <a:off x="6417707" y="2622749"/>
            <a:ext cx="1882805" cy="1467246"/>
          </a:xfrm>
          <a:prstGeom prst="roundRect">
            <a:avLst>
              <a:gd name="adj" fmla="val 10261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Rectangle 160">
            <a:extLst>
              <a:ext uri="{FF2B5EF4-FFF2-40B4-BE49-F238E27FC236}">
                <a16:creationId xmlns:a16="http://schemas.microsoft.com/office/drawing/2014/main" id="{647A93FD-4B2C-442D-A060-3E782B5D0C62}"/>
              </a:ext>
            </a:extLst>
          </p:cNvPr>
          <p:cNvSpPr/>
          <p:nvPr/>
        </p:nvSpPr>
        <p:spPr>
          <a:xfrm>
            <a:off x="1641272" y="4371475"/>
            <a:ext cx="1892888" cy="584775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знаю</a:t>
            </a:r>
            <a:endParaRPr lang="ru-RU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Rectangle 168">
            <a:extLst>
              <a:ext uri="{FF2B5EF4-FFF2-40B4-BE49-F238E27FC236}">
                <a16:creationId xmlns:a16="http://schemas.microsoft.com/office/drawing/2014/main" id="{0117F494-42B7-4496-9027-89F565562C1D}"/>
              </a:ext>
            </a:extLst>
          </p:cNvPr>
          <p:cNvSpPr/>
          <p:nvPr/>
        </p:nvSpPr>
        <p:spPr>
          <a:xfrm>
            <a:off x="4026454" y="3818771"/>
            <a:ext cx="1791314" cy="523220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понимаю</a:t>
            </a:r>
            <a:endParaRPr lang="ru-RU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Rectangle 172">
            <a:extLst>
              <a:ext uri="{FF2B5EF4-FFF2-40B4-BE49-F238E27FC236}">
                <a16:creationId xmlns:a16="http://schemas.microsoft.com/office/drawing/2014/main" id="{FEEA1D18-1CD6-44BB-BEE3-B8508B43AA20}"/>
              </a:ext>
            </a:extLst>
          </p:cNvPr>
          <p:cNvSpPr/>
          <p:nvPr/>
        </p:nvSpPr>
        <p:spPr>
          <a:xfrm>
            <a:off x="6809544" y="3093556"/>
            <a:ext cx="1218093" cy="523220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умею</a:t>
            </a:r>
            <a:endParaRPr lang="en-ID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321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19893"/>
            <a:ext cx="9235631" cy="671014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921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7C1ECFF6-D241-47FC-844B-9111A9D1D52A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9220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21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23" name="Прямоугольник 9"/>
          <p:cNvSpPr>
            <a:spLocks noChangeArrowheads="1"/>
          </p:cNvSpPr>
          <p:nvPr/>
        </p:nvSpPr>
        <p:spPr bwMode="auto">
          <a:xfrm>
            <a:off x="2704039" y="339090"/>
            <a:ext cx="3806511" cy="601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2050" algn="l"/>
                <a:tab pos="1744663" algn="l"/>
                <a:tab pos="2325688" algn="l"/>
                <a:tab pos="2908300" algn="l"/>
                <a:tab pos="3489325" algn="l"/>
                <a:tab pos="4070350" algn="l"/>
                <a:tab pos="4652963" algn="l"/>
                <a:tab pos="5233988" algn="l"/>
                <a:tab pos="5816600" algn="l"/>
                <a:tab pos="6397625" algn="l"/>
                <a:tab pos="6978650" algn="l"/>
                <a:tab pos="7561263" algn="l"/>
                <a:tab pos="8142288" algn="l"/>
                <a:tab pos="8724900" algn="l"/>
                <a:tab pos="9305925" algn="l"/>
              </a:tabLs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ctr">
              <a:lnSpc>
                <a:spcPct val="115000"/>
              </a:lnSpc>
            </a:pPr>
            <a:r>
              <a:rPr lang="ru-RU" alt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Примерные ответы</a:t>
            </a:r>
          </a:p>
        </p:txBody>
      </p:sp>
      <p:sp>
        <p:nvSpPr>
          <p:cNvPr id="9" name="Rectangle: Rounded Corners 109">
            <a:extLst>
              <a:ext uri="{FF2B5EF4-FFF2-40B4-BE49-F238E27FC236}">
                <a16:creationId xmlns:a16="http://schemas.microsoft.com/office/drawing/2014/main" id="{CC97A56F-58E2-41C2-9FDF-EEFA291242CB}"/>
              </a:ext>
            </a:extLst>
          </p:cNvPr>
          <p:cNvSpPr/>
          <p:nvPr/>
        </p:nvSpPr>
        <p:spPr>
          <a:xfrm>
            <a:off x="813124" y="3789040"/>
            <a:ext cx="2318715" cy="1944216"/>
          </a:xfrm>
          <a:prstGeom prst="roundRect">
            <a:avLst>
              <a:gd name="adj" fmla="val 10261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</a:t>
            </a:r>
            <a:r>
              <a:rPr lang="ru-RU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наю, что такое климат и чем он отличается от погоды.</a:t>
            </a:r>
            <a:endParaRPr lang="en-ID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Rectangle: Rounded Corners 132">
            <a:extLst>
              <a:ext uri="{FF2B5EF4-FFF2-40B4-BE49-F238E27FC236}">
                <a16:creationId xmlns:a16="http://schemas.microsoft.com/office/drawing/2014/main" id="{8983B7E8-8CF5-4CC7-96B2-38EACF35BC44}"/>
              </a:ext>
            </a:extLst>
          </p:cNvPr>
          <p:cNvSpPr/>
          <p:nvPr/>
        </p:nvSpPr>
        <p:spPr>
          <a:xfrm>
            <a:off x="3635896" y="2780928"/>
            <a:ext cx="2212390" cy="2448273"/>
          </a:xfrm>
          <a:prstGeom prst="roundRect">
            <a:avLst>
              <a:gd name="adj" fmla="val 10261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Понимаю синтаксическую роль числительных в предложении.</a:t>
            </a:r>
            <a:endParaRPr lang="en-ID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Rectangle: Rounded Corners 144">
            <a:extLst>
              <a:ext uri="{FF2B5EF4-FFF2-40B4-BE49-F238E27FC236}">
                <a16:creationId xmlns:a16="http://schemas.microsoft.com/office/drawing/2014/main" id="{505C12C1-B787-4EB4-90F1-AF5C43FD1098}"/>
              </a:ext>
            </a:extLst>
          </p:cNvPr>
          <p:cNvSpPr/>
          <p:nvPr/>
        </p:nvSpPr>
        <p:spPr>
          <a:xfrm>
            <a:off x="6417707" y="1916832"/>
            <a:ext cx="2257962" cy="2520279"/>
          </a:xfrm>
          <a:prstGeom prst="roundRect">
            <a:avLst>
              <a:gd name="adj" fmla="val 10261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</a:t>
            </a:r>
            <a:r>
              <a:rPr lang="ru-RU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мею различать количественные, порядковые, </a:t>
            </a:r>
            <a:r>
              <a:rPr lang="ru-RU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простые, сложные и </a:t>
            </a:r>
            <a:r>
              <a:rPr lang="ru-RU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составные числительные. </a:t>
            </a:r>
            <a:endParaRPr lang="ru-RU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678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1"/>
            <a:ext cx="9187440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12291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821A6F7-481E-498F-84C7-CBF5D40C926D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19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12292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93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Google Shape;574;p91"/>
          <p:cNvSpPr txBox="1"/>
          <p:nvPr/>
        </p:nvSpPr>
        <p:spPr>
          <a:xfrm>
            <a:off x="66517" y="944541"/>
            <a:ext cx="3800950" cy="977658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Барша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ғ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а </a:t>
            </a:r>
            <a:r>
              <a:rPr lang="ru" sz="25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қ</a:t>
            </a: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олжетімді, сапалы білім!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sp>
        <p:nvSpPr>
          <p:cNvPr id="10" name="Google Shape;575;p91"/>
          <p:cNvSpPr txBox="1"/>
          <p:nvPr/>
        </p:nvSpPr>
        <p:spPr>
          <a:xfrm>
            <a:off x="4570643" y="5084106"/>
            <a:ext cx="4380595" cy="1052529"/>
          </a:xfrm>
          <a:prstGeom prst="rect">
            <a:avLst/>
          </a:prstGeom>
          <a:noFill/>
          <a:ln>
            <a:noFill/>
          </a:ln>
        </p:spPr>
        <p:txBody>
          <a:bodyPr spcFirstLastPara="1" lIns="93712" tIns="93712" rIns="93712" bIns="93712" anchor="ctr"/>
          <a:lstStyle/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Качественное образование, </a:t>
            </a:r>
          </a:p>
          <a:p>
            <a:pPr algn="r">
              <a:defRPr/>
            </a:pPr>
            <a:r>
              <a:rPr lang="ru" sz="2100" b="1" dirty="0">
                <a:solidFill>
                  <a:srgbClr val="002060"/>
                </a:solidFill>
                <a:latin typeface="Century Gothic" panose="020B0502020202020204" pitchFamily="34" charset="0"/>
                <a:sym typeface="Comfortaa"/>
              </a:rPr>
              <a:t>доступное всем!</a:t>
            </a:r>
            <a:endParaRPr sz="2100" b="1" dirty="0">
              <a:solidFill>
                <a:srgbClr val="002060"/>
              </a:solidFill>
              <a:latin typeface="Century Gothic" panose="020B0502020202020204" pitchFamily="34" charset="0"/>
              <a:sym typeface="Comfortaa"/>
            </a:endParaRPr>
          </a:p>
        </p:txBody>
      </p:sp>
      <p:grpSp>
        <p:nvGrpSpPr>
          <p:cNvPr id="12297" name="Группа 1"/>
          <p:cNvGrpSpPr>
            <a:grpSpLocks/>
          </p:cNvGrpSpPr>
          <p:nvPr/>
        </p:nvGrpSpPr>
        <p:grpSpPr bwMode="auto">
          <a:xfrm>
            <a:off x="1631694" y="1470086"/>
            <a:ext cx="5888758" cy="4398737"/>
            <a:chOff x="1037227" y="1115985"/>
            <a:chExt cx="7369006" cy="5190811"/>
          </a:xfrm>
        </p:grpSpPr>
        <p:sp>
          <p:nvSpPr>
            <p:cNvPr id="12298" name="Freeform 39"/>
            <p:cNvSpPr>
              <a:spLocks/>
            </p:cNvSpPr>
            <p:nvPr/>
          </p:nvSpPr>
          <p:spPr bwMode="auto">
            <a:xfrm>
              <a:off x="2896244" y="2393834"/>
              <a:ext cx="3609482" cy="3912962"/>
            </a:xfrm>
            <a:custGeom>
              <a:avLst/>
              <a:gdLst>
                <a:gd name="T0" fmla="*/ 129202 w 4437063"/>
                <a:gd name="T1" fmla="*/ 14352 h 4810125"/>
                <a:gd name="T2" fmla="*/ 281174 w 4437063"/>
                <a:gd name="T3" fmla="*/ 26388 h 4810125"/>
                <a:gd name="T4" fmla="*/ 264200 w 4437063"/>
                <a:gd name="T5" fmla="*/ 122473 h 4810125"/>
                <a:gd name="T6" fmla="*/ 227076 w 4437063"/>
                <a:gd name="T7" fmla="*/ 220773 h 4810125"/>
                <a:gd name="T8" fmla="*/ 254830 w 4437063"/>
                <a:gd name="T9" fmla="*/ 284527 h 4810125"/>
                <a:gd name="T10" fmla="*/ 286817 w 4437063"/>
                <a:gd name="T11" fmla="*/ 265189 h 4810125"/>
                <a:gd name="T12" fmla="*/ 331697 w 4437063"/>
                <a:gd name="T13" fmla="*/ 166587 h 4810125"/>
                <a:gd name="T14" fmla="*/ 409975 w 4437063"/>
                <a:gd name="T15" fmla="*/ 107465 h 4810125"/>
                <a:gd name="T16" fmla="*/ 431030 w 4437063"/>
                <a:gd name="T17" fmla="*/ 29309 h 4810125"/>
                <a:gd name="T18" fmla="*/ 409925 w 4437063"/>
                <a:gd name="T19" fmla="*/ 119200 h 4810125"/>
                <a:gd name="T20" fmla="*/ 335878 w 4437063"/>
                <a:gd name="T21" fmla="*/ 178270 h 4810125"/>
                <a:gd name="T22" fmla="*/ 299712 w 4437063"/>
                <a:gd name="T23" fmla="*/ 271534 h 4810125"/>
                <a:gd name="T24" fmla="*/ 279361 w 4437063"/>
                <a:gd name="T25" fmla="*/ 328138 h 4810125"/>
                <a:gd name="T26" fmla="*/ 349125 w 4437063"/>
                <a:gd name="T27" fmla="*/ 222133 h 4810125"/>
                <a:gd name="T28" fmla="*/ 471429 w 4437063"/>
                <a:gd name="T29" fmla="*/ 205816 h 4810125"/>
                <a:gd name="T30" fmla="*/ 541747 w 4437063"/>
                <a:gd name="T31" fmla="*/ 146041 h 4810125"/>
                <a:gd name="T32" fmla="*/ 526081 w 4437063"/>
                <a:gd name="T33" fmla="*/ 174141 h 4810125"/>
                <a:gd name="T34" fmla="*/ 448711 w 4437063"/>
                <a:gd name="T35" fmla="*/ 222434 h 4810125"/>
                <a:gd name="T36" fmla="*/ 356178 w 4437063"/>
                <a:gd name="T37" fmla="*/ 239103 h 4810125"/>
                <a:gd name="T38" fmla="*/ 310643 w 4437063"/>
                <a:gd name="T39" fmla="*/ 345964 h 4810125"/>
                <a:gd name="T40" fmla="*/ 402772 w 4437063"/>
                <a:gd name="T41" fmla="*/ 301398 h 4810125"/>
                <a:gd name="T42" fmla="*/ 460397 w 4437063"/>
                <a:gd name="T43" fmla="*/ 267354 h 4810125"/>
                <a:gd name="T44" fmla="*/ 441910 w 4437063"/>
                <a:gd name="T45" fmla="*/ 275210 h 4810125"/>
                <a:gd name="T46" fmla="*/ 390885 w 4437063"/>
                <a:gd name="T47" fmla="*/ 322850 h 4810125"/>
                <a:gd name="T48" fmla="*/ 403945 w 4437063"/>
                <a:gd name="T49" fmla="*/ 349196 h 4810125"/>
                <a:gd name="T50" fmla="*/ 486597 w 4437063"/>
                <a:gd name="T51" fmla="*/ 348792 h 4810125"/>
                <a:gd name="T52" fmla="*/ 483525 w 4437063"/>
                <a:gd name="T53" fmla="*/ 349094 h 4810125"/>
                <a:gd name="T54" fmla="*/ 400269 w 4437063"/>
                <a:gd name="T55" fmla="*/ 354685 h 4810125"/>
                <a:gd name="T56" fmla="*/ 338699 w 4437063"/>
                <a:gd name="T57" fmla="*/ 351151 h 4810125"/>
                <a:gd name="T58" fmla="*/ 292357 w 4437063"/>
                <a:gd name="T59" fmla="*/ 415359 h 4810125"/>
                <a:gd name="T60" fmla="*/ 236848 w 4437063"/>
                <a:gd name="T61" fmla="*/ 535313 h 4810125"/>
                <a:gd name="T62" fmla="*/ 226219 w 4437063"/>
                <a:gd name="T63" fmla="*/ 399647 h 4810125"/>
                <a:gd name="T64" fmla="*/ 124317 w 4437063"/>
                <a:gd name="T65" fmla="*/ 323051 h 4810125"/>
                <a:gd name="T66" fmla="*/ 32087 w 4437063"/>
                <a:gd name="T67" fmla="*/ 306484 h 4810125"/>
                <a:gd name="T68" fmla="*/ 6246 w 4437063"/>
                <a:gd name="T69" fmla="*/ 263628 h 4810125"/>
                <a:gd name="T70" fmla="*/ 51430 w 4437063"/>
                <a:gd name="T71" fmla="*/ 303764 h 4810125"/>
                <a:gd name="T72" fmla="*/ 169148 w 4437063"/>
                <a:gd name="T73" fmla="*/ 328893 h 4810125"/>
                <a:gd name="T74" fmla="*/ 204660 w 4437063"/>
                <a:gd name="T75" fmla="*/ 335037 h 4810125"/>
                <a:gd name="T76" fmla="*/ 97771 w 4437063"/>
                <a:gd name="T77" fmla="*/ 272240 h 4810125"/>
                <a:gd name="T78" fmla="*/ 13702 w 4437063"/>
                <a:gd name="T79" fmla="*/ 252750 h 4810125"/>
                <a:gd name="T80" fmla="*/ 35311 w 4437063"/>
                <a:gd name="T81" fmla="*/ 260405 h 4810125"/>
                <a:gd name="T82" fmla="*/ 147085 w 4437063"/>
                <a:gd name="T83" fmla="*/ 273751 h 4810125"/>
                <a:gd name="T84" fmla="*/ 231055 w 4437063"/>
                <a:gd name="T85" fmla="*/ 314944 h 4810125"/>
                <a:gd name="T86" fmla="*/ 157260 w 4437063"/>
                <a:gd name="T87" fmla="*/ 233815 h 4810125"/>
                <a:gd name="T88" fmla="*/ 53445 w 4437063"/>
                <a:gd name="T89" fmla="*/ 215284 h 4810125"/>
                <a:gd name="T90" fmla="*/ 67347 w 4437063"/>
                <a:gd name="T91" fmla="*/ 204558 h 4810125"/>
                <a:gd name="T92" fmla="*/ 152828 w 4437063"/>
                <a:gd name="T93" fmla="*/ 213320 h 4810125"/>
                <a:gd name="T94" fmla="*/ 149503 w 4437063"/>
                <a:gd name="T95" fmla="*/ 160443 h 4810125"/>
                <a:gd name="T96" fmla="*/ 116812 w 4437063"/>
                <a:gd name="T97" fmla="*/ 92106 h 4810125"/>
                <a:gd name="T98" fmla="*/ 98225 w 4437063"/>
                <a:gd name="T99" fmla="*/ 53531 h 4810125"/>
                <a:gd name="T100" fmla="*/ 150360 w 4437063"/>
                <a:gd name="T101" fmla="*/ 118947 h 4810125"/>
                <a:gd name="T102" fmla="*/ 178467 w 4437063"/>
                <a:gd name="T103" fmla="*/ 218306 h 4810125"/>
                <a:gd name="T104" fmla="*/ 204459 w 4437063"/>
                <a:gd name="T105" fmla="*/ 214578 h 4810125"/>
                <a:gd name="T106" fmla="*/ 204559 w 4437063"/>
                <a:gd name="T107" fmla="*/ 112955 h 4810125"/>
                <a:gd name="T108" fmla="*/ 181086 w 4437063"/>
                <a:gd name="T109" fmla="*/ 39984 h 4810125"/>
                <a:gd name="T110" fmla="*/ 147538 w 4437063"/>
                <a:gd name="T111" fmla="*/ 16467 h 4810125"/>
                <a:gd name="T112" fmla="*/ 209194 w 4437063"/>
                <a:gd name="T113" fmla="*/ 65215 h 4810125"/>
                <a:gd name="T114" fmla="*/ 208388 w 4437063"/>
                <a:gd name="T115" fmla="*/ 143270 h 4810125"/>
                <a:gd name="T116" fmla="*/ 215642 w 4437063"/>
                <a:gd name="T117" fmla="*/ 185975 h 4810125"/>
                <a:gd name="T118" fmla="*/ 253318 w 4437063"/>
                <a:gd name="T119" fmla="*/ 117840 h 4810125"/>
                <a:gd name="T120" fmla="*/ 291048 w 4437063"/>
                <a:gd name="T121" fmla="*/ 10525 h 4810125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4437063"/>
                <a:gd name="T184" fmla="*/ 0 h 4810125"/>
                <a:gd name="T185" fmla="*/ 4437063 w 4437063"/>
                <a:gd name="T186" fmla="*/ 4810125 h 4810125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4437063" h="4810125">
                  <a:moveTo>
                    <a:pt x="4437063" y="1081703"/>
                  </a:moveTo>
                  <a:lnTo>
                    <a:pt x="4429592" y="1082685"/>
                  </a:lnTo>
                  <a:lnTo>
                    <a:pt x="4431507" y="1082099"/>
                  </a:lnTo>
                  <a:lnTo>
                    <a:pt x="4437063" y="1081703"/>
                  </a:lnTo>
                  <a:close/>
                  <a:moveTo>
                    <a:pt x="717614" y="207531"/>
                  </a:moveTo>
                  <a:lnTo>
                    <a:pt x="721403" y="232026"/>
                  </a:lnTo>
                  <a:lnTo>
                    <a:pt x="718408" y="217055"/>
                  </a:lnTo>
                  <a:lnTo>
                    <a:pt x="717614" y="207531"/>
                  </a:lnTo>
                  <a:close/>
                  <a:moveTo>
                    <a:pt x="1031570" y="111900"/>
                  </a:moveTo>
                  <a:lnTo>
                    <a:pt x="1043178" y="113447"/>
                  </a:lnTo>
                  <a:lnTo>
                    <a:pt x="1020457" y="113884"/>
                  </a:lnTo>
                  <a:lnTo>
                    <a:pt x="1016885" y="113884"/>
                  </a:lnTo>
                  <a:lnTo>
                    <a:pt x="1018075" y="113091"/>
                  </a:lnTo>
                  <a:lnTo>
                    <a:pt x="1031570" y="111900"/>
                  </a:lnTo>
                  <a:close/>
                  <a:moveTo>
                    <a:pt x="2559676" y="0"/>
                  </a:moveTo>
                  <a:lnTo>
                    <a:pt x="2574759" y="1190"/>
                  </a:lnTo>
                  <a:lnTo>
                    <a:pt x="2563248" y="1587"/>
                  </a:lnTo>
                  <a:lnTo>
                    <a:pt x="2494583" y="11904"/>
                  </a:lnTo>
                  <a:lnTo>
                    <a:pt x="2435443" y="27380"/>
                  </a:lnTo>
                  <a:lnTo>
                    <a:pt x="2404484" y="39681"/>
                  </a:lnTo>
                  <a:lnTo>
                    <a:pt x="2387020" y="47617"/>
                  </a:lnTo>
                  <a:lnTo>
                    <a:pt x="2351298" y="68648"/>
                  </a:lnTo>
                  <a:lnTo>
                    <a:pt x="2315576" y="95631"/>
                  </a:lnTo>
                  <a:lnTo>
                    <a:pt x="2279854" y="128169"/>
                  </a:lnTo>
                  <a:lnTo>
                    <a:pt x="2246514" y="165866"/>
                  </a:lnTo>
                  <a:lnTo>
                    <a:pt x="2215555" y="207928"/>
                  </a:lnTo>
                  <a:lnTo>
                    <a:pt x="2188962" y="253561"/>
                  </a:lnTo>
                  <a:lnTo>
                    <a:pt x="2167131" y="303559"/>
                  </a:lnTo>
                  <a:lnTo>
                    <a:pt x="2158399" y="329352"/>
                  </a:lnTo>
                  <a:lnTo>
                    <a:pt x="2151652" y="355144"/>
                  </a:lnTo>
                  <a:lnTo>
                    <a:pt x="2144111" y="411491"/>
                  </a:lnTo>
                  <a:lnTo>
                    <a:pt x="2140538" y="506726"/>
                  </a:lnTo>
                  <a:lnTo>
                    <a:pt x="2140935" y="610690"/>
                  </a:lnTo>
                  <a:lnTo>
                    <a:pt x="2139348" y="681719"/>
                  </a:lnTo>
                  <a:lnTo>
                    <a:pt x="2134982" y="751954"/>
                  </a:lnTo>
                  <a:lnTo>
                    <a:pt x="2124662" y="820999"/>
                  </a:lnTo>
                  <a:lnTo>
                    <a:pt x="2115930" y="853934"/>
                  </a:lnTo>
                  <a:lnTo>
                    <a:pt x="2104023" y="895996"/>
                  </a:lnTo>
                  <a:lnTo>
                    <a:pt x="2081796" y="965041"/>
                  </a:lnTo>
                  <a:lnTo>
                    <a:pt x="2060759" y="1020197"/>
                  </a:lnTo>
                  <a:lnTo>
                    <a:pt x="2039326" y="1067417"/>
                  </a:lnTo>
                  <a:lnTo>
                    <a:pt x="2003207" y="1132494"/>
                  </a:lnTo>
                  <a:lnTo>
                    <a:pt x="1941289" y="1237649"/>
                  </a:lnTo>
                  <a:lnTo>
                    <a:pt x="1900804" y="1312249"/>
                  </a:lnTo>
                  <a:lnTo>
                    <a:pt x="1880562" y="1349549"/>
                  </a:lnTo>
                  <a:lnTo>
                    <a:pt x="1847618" y="1420578"/>
                  </a:lnTo>
                  <a:lnTo>
                    <a:pt x="1822613" y="1485258"/>
                  </a:lnTo>
                  <a:lnTo>
                    <a:pt x="1804752" y="1544779"/>
                  </a:lnTo>
                  <a:lnTo>
                    <a:pt x="1792845" y="1599142"/>
                  </a:lnTo>
                  <a:lnTo>
                    <a:pt x="1787288" y="1649537"/>
                  </a:lnTo>
                  <a:lnTo>
                    <a:pt x="1786097" y="1696361"/>
                  </a:lnTo>
                  <a:lnTo>
                    <a:pt x="1789273" y="1739613"/>
                  </a:lnTo>
                  <a:lnTo>
                    <a:pt x="1796417" y="1780484"/>
                  </a:lnTo>
                  <a:lnTo>
                    <a:pt x="1806737" y="1819371"/>
                  </a:lnTo>
                  <a:lnTo>
                    <a:pt x="1826185" y="1874925"/>
                  </a:lnTo>
                  <a:lnTo>
                    <a:pt x="1856747" y="1946747"/>
                  </a:lnTo>
                  <a:lnTo>
                    <a:pt x="1888103" y="2020157"/>
                  </a:lnTo>
                  <a:lnTo>
                    <a:pt x="1901201" y="2059044"/>
                  </a:lnTo>
                  <a:lnTo>
                    <a:pt x="1907949" y="2078488"/>
                  </a:lnTo>
                  <a:lnTo>
                    <a:pt x="1922238" y="2113804"/>
                  </a:lnTo>
                  <a:lnTo>
                    <a:pt x="1937320" y="2146343"/>
                  </a:lnTo>
                  <a:lnTo>
                    <a:pt x="1953594" y="2175310"/>
                  </a:lnTo>
                  <a:lnTo>
                    <a:pt x="1971454" y="2200705"/>
                  </a:lnTo>
                  <a:lnTo>
                    <a:pt x="1989315" y="2222927"/>
                  </a:lnTo>
                  <a:lnTo>
                    <a:pt x="2007970" y="2241974"/>
                  </a:lnTo>
                  <a:lnTo>
                    <a:pt x="2026228" y="2257449"/>
                  </a:lnTo>
                  <a:lnTo>
                    <a:pt x="2045280" y="2269750"/>
                  </a:lnTo>
                  <a:lnTo>
                    <a:pt x="2063935" y="2278480"/>
                  </a:lnTo>
                  <a:lnTo>
                    <a:pt x="2082589" y="2283639"/>
                  </a:lnTo>
                  <a:lnTo>
                    <a:pt x="2100847" y="2285623"/>
                  </a:lnTo>
                  <a:lnTo>
                    <a:pt x="2117915" y="2284035"/>
                  </a:lnTo>
                  <a:lnTo>
                    <a:pt x="2134982" y="2278877"/>
                  </a:lnTo>
                  <a:lnTo>
                    <a:pt x="2150461" y="2270147"/>
                  </a:lnTo>
                  <a:lnTo>
                    <a:pt x="2165147" y="2258640"/>
                  </a:lnTo>
                  <a:lnTo>
                    <a:pt x="2171894" y="2250703"/>
                  </a:lnTo>
                  <a:lnTo>
                    <a:pt x="2195709" y="2221340"/>
                  </a:lnTo>
                  <a:lnTo>
                    <a:pt x="2227462" y="2170548"/>
                  </a:lnTo>
                  <a:lnTo>
                    <a:pt x="2260009" y="2089599"/>
                  </a:lnTo>
                  <a:lnTo>
                    <a:pt x="2286602" y="2008650"/>
                  </a:lnTo>
                  <a:lnTo>
                    <a:pt x="2305256" y="1951509"/>
                  </a:lnTo>
                  <a:lnTo>
                    <a:pt x="2330262" y="1866195"/>
                  </a:lnTo>
                  <a:lnTo>
                    <a:pt x="2352489" y="1790404"/>
                  </a:lnTo>
                  <a:lnTo>
                    <a:pt x="2385829" y="1696757"/>
                  </a:lnTo>
                  <a:lnTo>
                    <a:pt x="2412819" y="1632077"/>
                  </a:lnTo>
                  <a:lnTo>
                    <a:pt x="2440603" y="1566207"/>
                  </a:lnTo>
                  <a:lnTo>
                    <a:pt x="2475531" y="1492797"/>
                  </a:lnTo>
                  <a:lnTo>
                    <a:pt x="2497361" y="1453116"/>
                  </a:lnTo>
                  <a:lnTo>
                    <a:pt x="2519191" y="1418991"/>
                  </a:lnTo>
                  <a:lnTo>
                    <a:pt x="2542212" y="1388833"/>
                  </a:lnTo>
                  <a:lnTo>
                    <a:pt x="2581506" y="1344390"/>
                  </a:lnTo>
                  <a:lnTo>
                    <a:pt x="2613656" y="1312646"/>
                  </a:lnTo>
                  <a:lnTo>
                    <a:pt x="2635883" y="1291615"/>
                  </a:lnTo>
                  <a:lnTo>
                    <a:pt x="2682321" y="1254712"/>
                  </a:lnTo>
                  <a:lnTo>
                    <a:pt x="2730744" y="1221776"/>
                  </a:lnTo>
                  <a:lnTo>
                    <a:pt x="2781152" y="1191619"/>
                  </a:lnTo>
                  <a:lnTo>
                    <a:pt x="2858550" y="1148763"/>
                  </a:lnTo>
                  <a:lnTo>
                    <a:pt x="2939520" y="1102337"/>
                  </a:lnTo>
                  <a:lnTo>
                    <a:pt x="2993896" y="1066624"/>
                  </a:lnTo>
                  <a:lnTo>
                    <a:pt x="3021680" y="1047180"/>
                  </a:lnTo>
                  <a:lnTo>
                    <a:pt x="3049067" y="1026546"/>
                  </a:lnTo>
                  <a:lnTo>
                    <a:pt x="3100665" y="984485"/>
                  </a:lnTo>
                  <a:lnTo>
                    <a:pt x="3147898" y="940438"/>
                  </a:lnTo>
                  <a:lnTo>
                    <a:pt x="3191161" y="894012"/>
                  </a:lnTo>
                  <a:lnTo>
                    <a:pt x="3230455" y="846791"/>
                  </a:lnTo>
                  <a:lnTo>
                    <a:pt x="3266177" y="798381"/>
                  </a:lnTo>
                  <a:lnTo>
                    <a:pt x="3297930" y="748383"/>
                  </a:lnTo>
                  <a:lnTo>
                    <a:pt x="3325714" y="697591"/>
                  </a:lnTo>
                  <a:lnTo>
                    <a:pt x="3337621" y="671799"/>
                  </a:lnTo>
                  <a:lnTo>
                    <a:pt x="3343971" y="658307"/>
                  </a:lnTo>
                  <a:lnTo>
                    <a:pt x="3354291" y="628943"/>
                  </a:lnTo>
                  <a:lnTo>
                    <a:pt x="3366992" y="579739"/>
                  </a:lnTo>
                  <a:lnTo>
                    <a:pt x="3379693" y="506726"/>
                  </a:lnTo>
                  <a:lnTo>
                    <a:pt x="3388029" y="431729"/>
                  </a:lnTo>
                  <a:lnTo>
                    <a:pt x="3394379" y="326177"/>
                  </a:lnTo>
                  <a:lnTo>
                    <a:pt x="3395173" y="231737"/>
                  </a:lnTo>
                  <a:lnTo>
                    <a:pt x="3395173" y="221816"/>
                  </a:lnTo>
                  <a:lnTo>
                    <a:pt x="3396364" y="230943"/>
                  </a:lnTo>
                  <a:lnTo>
                    <a:pt x="3403905" y="321019"/>
                  </a:lnTo>
                  <a:lnTo>
                    <a:pt x="3407080" y="423396"/>
                  </a:lnTo>
                  <a:lnTo>
                    <a:pt x="3405493" y="497599"/>
                  </a:lnTo>
                  <a:lnTo>
                    <a:pt x="3399539" y="571009"/>
                  </a:lnTo>
                  <a:lnTo>
                    <a:pt x="3390013" y="622594"/>
                  </a:lnTo>
                  <a:lnTo>
                    <a:pt x="3382075" y="653942"/>
                  </a:lnTo>
                  <a:lnTo>
                    <a:pt x="3377312" y="668624"/>
                  </a:lnTo>
                  <a:lnTo>
                    <a:pt x="3366992" y="697194"/>
                  </a:lnTo>
                  <a:lnTo>
                    <a:pt x="3344765" y="749970"/>
                  </a:lnTo>
                  <a:lnTo>
                    <a:pt x="3320157" y="800365"/>
                  </a:lnTo>
                  <a:lnTo>
                    <a:pt x="3292770" y="848379"/>
                  </a:lnTo>
                  <a:lnTo>
                    <a:pt x="3263002" y="894012"/>
                  </a:lnTo>
                  <a:lnTo>
                    <a:pt x="3230058" y="939248"/>
                  </a:lnTo>
                  <a:lnTo>
                    <a:pt x="3193542" y="984088"/>
                  </a:lnTo>
                  <a:lnTo>
                    <a:pt x="3153454" y="1028927"/>
                  </a:lnTo>
                  <a:lnTo>
                    <a:pt x="3131227" y="1051942"/>
                  </a:lnTo>
                  <a:lnTo>
                    <a:pt x="3109397" y="1074163"/>
                  </a:lnTo>
                  <a:lnTo>
                    <a:pt x="3062959" y="1113051"/>
                  </a:lnTo>
                  <a:lnTo>
                    <a:pt x="3014933" y="1147176"/>
                  </a:lnTo>
                  <a:lnTo>
                    <a:pt x="2964128" y="1178921"/>
                  </a:lnTo>
                  <a:lnTo>
                    <a:pt x="2882761" y="1226935"/>
                  </a:lnTo>
                  <a:lnTo>
                    <a:pt x="2793456" y="1283679"/>
                  </a:lnTo>
                  <a:lnTo>
                    <a:pt x="2729554" y="1329709"/>
                  </a:lnTo>
                  <a:lnTo>
                    <a:pt x="2695816" y="1356295"/>
                  </a:lnTo>
                  <a:lnTo>
                    <a:pt x="2679146" y="1370580"/>
                  </a:lnTo>
                  <a:lnTo>
                    <a:pt x="2646599" y="1404706"/>
                  </a:lnTo>
                  <a:lnTo>
                    <a:pt x="2616434" y="1443990"/>
                  </a:lnTo>
                  <a:lnTo>
                    <a:pt x="2588650" y="1486845"/>
                  </a:lnTo>
                  <a:lnTo>
                    <a:pt x="2562454" y="1533272"/>
                  </a:lnTo>
                  <a:lnTo>
                    <a:pt x="2538243" y="1582079"/>
                  </a:lnTo>
                  <a:lnTo>
                    <a:pt x="2505299" y="1656283"/>
                  </a:lnTo>
                  <a:lnTo>
                    <a:pt x="2469974" y="1752311"/>
                  </a:lnTo>
                  <a:lnTo>
                    <a:pt x="2442587" y="1837228"/>
                  </a:lnTo>
                  <a:lnTo>
                    <a:pt x="2417185" y="1928891"/>
                  </a:lnTo>
                  <a:lnTo>
                    <a:pt x="2414407" y="1942779"/>
                  </a:lnTo>
                  <a:lnTo>
                    <a:pt x="2409247" y="1973730"/>
                  </a:lnTo>
                  <a:lnTo>
                    <a:pt x="2396546" y="2032061"/>
                  </a:lnTo>
                  <a:lnTo>
                    <a:pt x="2380669" y="2087218"/>
                  </a:lnTo>
                  <a:lnTo>
                    <a:pt x="2361618" y="2139597"/>
                  </a:lnTo>
                  <a:lnTo>
                    <a:pt x="2338994" y="2191182"/>
                  </a:lnTo>
                  <a:lnTo>
                    <a:pt x="2313195" y="2241974"/>
                  </a:lnTo>
                  <a:lnTo>
                    <a:pt x="2269534" y="2319352"/>
                  </a:lnTo>
                  <a:lnTo>
                    <a:pt x="2235797" y="2373714"/>
                  </a:lnTo>
                  <a:lnTo>
                    <a:pt x="2219127" y="2400301"/>
                  </a:lnTo>
                  <a:lnTo>
                    <a:pt x="2195709" y="2450299"/>
                  </a:lnTo>
                  <a:lnTo>
                    <a:pt x="2181817" y="2493551"/>
                  </a:lnTo>
                  <a:lnTo>
                    <a:pt x="2174673" y="2531248"/>
                  </a:lnTo>
                  <a:lnTo>
                    <a:pt x="2173482" y="2561405"/>
                  </a:lnTo>
                  <a:lnTo>
                    <a:pt x="2175070" y="2584420"/>
                  </a:lnTo>
                  <a:lnTo>
                    <a:pt x="2180230" y="2606642"/>
                  </a:lnTo>
                  <a:lnTo>
                    <a:pt x="2181817" y="2609419"/>
                  </a:lnTo>
                  <a:lnTo>
                    <a:pt x="2201266" y="2585611"/>
                  </a:lnTo>
                  <a:lnTo>
                    <a:pt x="2314385" y="2441172"/>
                  </a:lnTo>
                  <a:lnTo>
                    <a:pt x="2401706" y="2320542"/>
                  </a:lnTo>
                  <a:lnTo>
                    <a:pt x="2442190" y="2260624"/>
                  </a:lnTo>
                  <a:lnTo>
                    <a:pt x="2472356" y="2212610"/>
                  </a:lnTo>
                  <a:lnTo>
                    <a:pt x="2516016" y="2137613"/>
                  </a:lnTo>
                  <a:lnTo>
                    <a:pt x="2562454" y="2045156"/>
                  </a:lnTo>
                  <a:lnTo>
                    <a:pt x="2594207" y="1975714"/>
                  </a:lnTo>
                  <a:lnTo>
                    <a:pt x="2606115" y="1951509"/>
                  </a:lnTo>
                  <a:lnTo>
                    <a:pt x="2631914" y="1905082"/>
                  </a:lnTo>
                  <a:lnTo>
                    <a:pt x="2659697" y="1861433"/>
                  </a:lnTo>
                  <a:lnTo>
                    <a:pt x="2689466" y="1820165"/>
                  </a:lnTo>
                  <a:lnTo>
                    <a:pt x="2720425" y="1783262"/>
                  </a:lnTo>
                  <a:lnTo>
                    <a:pt x="2750987" y="1750327"/>
                  </a:lnTo>
                  <a:lnTo>
                    <a:pt x="2781549" y="1722153"/>
                  </a:lnTo>
                  <a:lnTo>
                    <a:pt x="2811317" y="1699535"/>
                  </a:lnTo>
                  <a:lnTo>
                    <a:pt x="2825209" y="1690805"/>
                  </a:lnTo>
                  <a:lnTo>
                    <a:pt x="2840292" y="1682869"/>
                  </a:lnTo>
                  <a:lnTo>
                    <a:pt x="2881968" y="1670568"/>
                  </a:lnTo>
                  <a:lnTo>
                    <a:pt x="2934757" y="1662235"/>
                  </a:lnTo>
                  <a:lnTo>
                    <a:pt x="2995087" y="1656680"/>
                  </a:lnTo>
                  <a:lnTo>
                    <a:pt x="3161393" y="1651521"/>
                  </a:lnTo>
                  <a:lnTo>
                    <a:pt x="3277291" y="1651521"/>
                  </a:lnTo>
                  <a:lnTo>
                    <a:pt x="3375724" y="1651124"/>
                  </a:lnTo>
                  <a:lnTo>
                    <a:pt x="3522184" y="1646363"/>
                  </a:lnTo>
                  <a:lnTo>
                    <a:pt x="3641257" y="1633665"/>
                  </a:lnTo>
                  <a:lnTo>
                    <a:pt x="3714686" y="1621760"/>
                  </a:lnTo>
                  <a:lnTo>
                    <a:pt x="3727784" y="1619776"/>
                  </a:lnTo>
                  <a:lnTo>
                    <a:pt x="3754774" y="1611840"/>
                  </a:lnTo>
                  <a:lnTo>
                    <a:pt x="3800022" y="1594380"/>
                  </a:lnTo>
                  <a:lnTo>
                    <a:pt x="3865909" y="1559461"/>
                  </a:lnTo>
                  <a:lnTo>
                    <a:pt x="3934971" y="1512241"/>
                  </a:lnTo>
                  <a:lnTo>
                    <a:pt x="3969899" y="1484464"/>
                  </a:lnTo>
                  <a:lnTo>
                    <a:pt x="3991333" y="1465814"/>
                  </a:lnTo>
                  <a:lnTo>
                    <a:pt x="4034199" y="1424149"/>
                  </a:lnTo>
                  <a:lnTo>
                    <a:pt x="4095323" y="1356692"/>
                  </a:lnTo>
                  <a:lnTo>
                    <a:pt x="4169149" y="1266219"/>
                  </a:lnTo>
                  <a:lnTo>
                    <a:pt x="4231067" y="1189238"/>
                  </a:lnTo>
                  <a:lnTo>
                    <a:pt x="4256469" y="1161858"/>
                  </a:lnTo>
                  <a:lnTo>
                    <a:pt x="4268773" y="1150747"/>
                  </a:lnTo>
                  <a:lnTo>
                    <a:pt x="4296953" y="1130510"/>
                  </a:lnTo>
                  <a:lnTo>
                    <a:pt x="4327119" y="1115035"/>
                  </a:lnTo>
                  <a:lnTo>
                    <a:pt x="4356887" y="1102733"/>
                  </a:lnTo>
                  <a:lnTo>
                    <a:pt x="4421981" y="1083687"/>
                  </a:lnTo>
                  <a:lnTo>
                    <a:pt x="4429592" y="1082685"/>
                  </a:lnTo>
                  <a:lnTo>
                    <a:pt x="4392609" y="1094004"/>
                  </a:lnTo>
                  <a:lnTo>
                    <a:pt x="4355299" y="1112257"/>
                  </a:lnTo>
                  <a:lnTo>
                    <a:pt x="4333469" y="1126145"/>
                  </a:lnTo>
                  <a:lnTo>
                    <a:pt x="4322356" y="1134081"/>
                  </a:lnTo>
                  <a:lnTo>
                    <a:pt x="4297747" y="1157890"/>
                  </a:lnTo>
                  <a:lnTo>
                    <a:pt x="4256469" y="1206698"/>
                  </a:lnTo>
                  <a:lnTo>
                    <a:pt x="4199314" y="1287250"/>
                  </a:lnTo>
                  <a:lnTo>
                    <a:pt x="4145334" y="1372167"/>
                  </a:lnTo>
                  <a:lnTo>
                    <a:pt x="4122313" y="1411054"/>
                  </a:lnTo>
                  <a:lnTo>
                    <a:pt x="4100086" y="1446371"/>
                  </a:lnTo>
                  <a:lnTo>
                    <a:pt x="4054838" y="1508273"/>
                  </a:lnTo>
                  <a:lnTo>
                    <a:pt x="4008400" y="1559461"/>
                  </a:lnTo>
                  <a:lnTo>
                    <a:pt x="3959580" y="1604698"/>
                  </a:lnTo>
                  <a:lnTo>
                    <a:pt x="3933781" y="1625332"/>
                  </a:lnTo>
                  <a:lnTo>
                    <a:pt x="3919889" y="1635649"/>
                  </a:lnTo>
                  <a:lnTo>
                    <a:pt x="3882976" y="1657076"/>
                  </a:lnTo>
                  <a:lnTo>
                    <a:pt x="3834950" y="1679298"/>
                  </a:lnTo>
                  <a:lnTo>
                    <a:pt x="3775810" y="1701122"/>
                  </a:lnTo>
                  <a:lnTo>
                    <a:pt x="3705954" y="1720963"/>
                  </a:lnTo>
                  <a:lnTo>
                    <a:pt x="3626175" y="1738819"/>
                  </a:lnTo>
                  <a:lnTo>
                    <a:pt x="3535679" y="1752707"/>
                  </a:lnTo>
                  <a:lnTo>
                    <a:pt x="3434864" y="1762231"/>
                  </a:lnTo>
                  <a:lnTo>
                    <a:pt x="3380487" y="1764215"/>
                  </a:lnTo>
                  <a:lnTo>
                    <a:pt x="3278084" y="1766596"/>
                  </a:lnTo>
                  <a:lnTo>
                    <a:pt x="3137975" y="1765802"/>
                  </a:lnTo>
                  <a:lnTo>
                    <a:pt x="3064546" y="1767786"/>
                  </a:lnTo>
                  <a:lnTo>
                    <a:pt x="3020886" y="1773342"/>
                  </a:lnTo>
                  <a:lnTo>
                    <a:pt x="2976432" y="1784452"/>
                  </a:lnTo>
                  <a:lnTo>
                    <a:pt x="2927612" y="1801118"/>
                  </a:lnTo>
                  <a:lnTo>
                    <a:pt x="2898638" y="1813419"/>
                  </a:lnTo>
                  <a:lnTo>
                    <a:pt x="2884349" y="1820165"/>
                  </a:lnTo>
                  <a:lnTo>
                    <a:pt x="2856565" y="1837625"/>
                  </a:lnTo>
                  <a:lnTo>
                    <a:pt x="2830766" y="1858656"/>
                  </a:lnTo>
                  <a:lnTo>
                    <a:pt x="2806554" y="1884051"/>
                  </a:lnTo>
                  <a:lnTo>
                    <a:pt x="2773214" y="1926113"/>
                  </a:lnTo>
                  <a:lnTo>
                    <a:pt x="2732729" y="1991984"/>
                  </a:lnTo>
                  <a:lnTo>
                    <a:pt x="2678749" y="2099916"/>
                  </a:lnTo>
                  <a:lnTo>
                    <a:pt x="2628738" y="2210229"/>
                  </a:lnTo>
                  <a:lnTo>
                    <a:pt x="2596192" y="2278480"/>
                  </a:lnTo>
                  <a:lnTo>
                    <a:pt x="2579522" y="2309828"/>
                  </a:lnTo>
                  <a:lnTo>
                    <a:pt x="2532686" y="2393158"/>
                  </a:lnTo>
                  <a:lnTo>
                    <a:pt x="2461639" y="2515772"/>
                  </a:lnTo>
                  <a:lnTo>
                    <a:pt x="2401706" y="2610213"/>
                  </a:lnTo>
                  <a:lnTo>
                    <a:pt x="2335025" y="2709019"/>
                  </a:lnTo>
                  <a:lnTo>
                    <a:pt x="2291364" y="2771318"/>
                  </a:lnTo>
                  <a:lnTo>
                    <a:pt x="2312004" y="2766953"/>
                  </a:lnTo>
                  <a:lnTo>
                    <a:pt x="2447747" y="2726082"/>
                  </a:lnTo>
                  <a:lnTo>
                    <a:pt x="2540227" y="2690369"/>
                  </a:lnTo>
                  <a:lnTo>
                    <a:pt x="2607305" y="2660608"/>
                  </a:lnTo>
                  <a:lnTo>
                    <a:pt x="2641440" y="2643545"/>
                  </a:lnTo>
                  <a:lnTo>
                    <a:pt x="2681131" y="2624101"/>
                  </a:lnTo>
                  <a:lnTo>
                    <a:pt x="2752178" y="2591563"/>
                  </a:lnTo>
                  <a:lnTo>
                    <a:pt x="2842673" y="2554263"/>
                  </a:lnTo>
                  <a:lnTo>
                    <a:pt x="2941107" y="2516566"/>
                  </a:lnTo>
                  <a:lnTo>
                    <a:pt x="3006201" y="2487996"/>
                  </a:lnTo>
                  <a:lnTo>
                    <a:pt x="3049067" y="2465377"/>
                  </a:lnTo>
                  <a:lnTo>
                    <a:pt x="3070500" y="2451886"/>
                  </a:lnTo>
                  <a:lnTo>
                    <a:pt x="3096696" y="2435220"/>
                  </a:lnTo>
                  <a:lnTo>
                    <a:pt x="3139563" y="2403872"/>
                  </a:lnTo>
                  <a:lnTo>
                    <a:pt x="3173697" y="2374905"/>
                  </a:lnTo>
                  <a:lnTo>
                    <a:pt x="3199893" y="2347922"/>
                  </a:lnTo>
                  <a:lnTo>
                    <a:pt x="3231249" y="2309431"/>
                  </a:lnTo>
                  <a:lnTo>
                    <a:pt x="3266574" y="2263005"/>
                  </a:lnTo>
                  <a:lnTo>
                    <a:pt x="3287213" y="2241180"/>
                  </a:lnTo>
                  <a:lnTo>
                    <a:pt x="3298724" y="2229673"/>
                  </a:lnTo>
                  <a:lnTo>
                    <a:pt x="3324920" y="2207054"/>
                  </a:lnTo>
                  <a:lnTo>
                    <a:pt x="3356276" y="2184833"/>
                  </a:lnTo>
                  <a:lnTo>
                    <a:pt x="3391998" y="2163802"/>
                  </a:lnTo>
                  <a:lnTo>
                    <a:pt x="3433276" y="2144755"/>
                  </a:lnTo>
                  <a:lnTo>
                    <a:pt x="3481303" y="2128883"/>
                  </a:lnTo>
                  <a:lnTo>
                    <a:pt x="3534489" y="2116582"/>
                  </a:lnTo>
                  <a:lnTo>
                    <a:pt x="3594819" y="2108249"/>
                  </a:lnTo>
                  <a:lnTo>
                    <a:pt x="3627763" y="2106662"/>
                  </a:lnTo>
                  <a:lnTo>
                    <a:pt x="3658722" y="2105868"/>
                  </a:lnTo>
                  <a:lnTo>
                    <a:pt x="3713098" y="2107852"/>
                  </a:lnTo>
                  <a:lnTo>
                    <a:pt x="3757949" y="2113011"/>
                  </a:lnTo>
                  <a:lnTo>
                    <a:pt x="3794068" y="2120550"/>
                  </a:lnTo>
                  <a:lnTo>
                    <a:pt x="3834156" y="2132851"/>
                  </a:lnTo>
                  <a:lnTo>
                    <a:pt x="3859955" y="2145946"/>
                  </a:lnTo>
                  <a:lnTo>
                    <a:pt x="3861940" y="2147533"/>
                  </a:lnTo>
                  <a:lnTo>
                    <a:pt x="3853208" y="2146343"/>
                  </a:lnTo>
                  <a:lnTo>
                    <a:pt x="3765490" y="2141184"/>
                  </a:lnTo>
                  <a:lnTo>
                    <a:pt x="3667454" y="2141184"/>
                  </a:lnTo>
                  <a:lnTo>
                    <a:pt x="3597597" y="2145946"/>
                  </a:lnTo>
                  <a:lnTo>
                    <a:pt x="3528932" y="2156263"/>
                  </a:lnTo>
                  <a:lnTo>
                    <a:pt x="3482096" y="2168564"/>
                  </a:lnTo>
                  <a:lnTo>
                    <a:pt x="3453916" y="2178881"/>
                  </a:lnTo>
                  <a:lnTo>
                    <a:pt x="3441215" y="2185627"/>
                  </a:lnTo>
                  <a:lnTo>
                    <a:pt x="3417003" y="2198325"/>
                  </a:lnTo>
                  <a:lnTo>
                    <a:pt x="3376121" y="2228482"/>
                  </a:lnTo>
                  <a:lnTo>
                    <a:pt x="3342781" y="2261417"/>
                  </a:lnTo>
                  <a:lnTo>
                    <a:pt x="3313806" y="2296337"/>
                  </a:lnTo>
                  <a:lnTo>
                    <a:pt x="3276894" y="2351096"/>
                  </a:lnTo>
                  <a:lnTo>
                    <a:pt x="3240775" y="2403872"/>
                  </a:lnTo>
                  <a:lnTo>
                    <a:pt x="3213785" y="2436807"/>
                  </a:lnTo>
                  <a:lnTo>
                    <a:pt x="3198702" y="2451886"/>
                  </a:lnTo>
                  <a:lnTo>
                    <a:pt x="3180047" y="2469346"/>
                  </a:lnTo>
                  <a:lnTo>
                    <a:pt x="3141150" y="2501090"/>
                  </a:lnTo>
                  <a:lnTo>
                    <a:pt x="3080026" y="2543946"/>
                  </a:lnTo>
                  <a:lnTo>
                    <a:pt x="2949839" y="2618943"/>
                  </a:lnTo>
                  <a:lnTo>
                    <a:pt x="2888932" y="2652474"/>
                  </a:lnTo>
                  <a:lnTo>
                    <a:pt x="2891235" y="2657078"/>
                  </a:lnTo>
                  <a:lnTo>
                    <a:pt x="2896791" y="2664619"/>
                  </a:lnTo>
                  <a:lnTo>
                    <a:pt x="2915047" y="2681685"/>
                  </a:lnTo>
                  <a:lnTo>
                    <a:pt x="2940447" y="2697957"/>
                  </a:lnTo>
                  <a:lnTo>
                    <a:pt x="2973388" y="2713435"/>
                  </a:lnTo>
                  <a:lnTo>
                    <a:pt x="2992438" y="2720182"/>
                  </a:lnTo>
                  <a:lnTo>
                    <a:pt x="3012678" y="2725738"/>
                  </a:lnTo>
                  <a:lnTo>
                    <a:pt x="3056731" y="2736057"/>
                  </a:lnTo>
                  <a:lnTo>
                    <a:pt x="3105150" y="2744391"/>
                  </a:lnTo>
                  <a:lnTo>
                    <a:pt x="3156347" y="2749550"/>
                  </a:lnTo>
                  <a:lnTo>
                    <a:pt x="3182938" y="2751535"/>
                  </a:lnTo>
                  <a:lnTo>
                    <a:pt x="3209528" y="2752725"/>
                  </a:lnTo>
                  <a:lnTo>
                    <a:pt x="3264694" y="2751535"/>
                  </a:lnTo>
                  <a:lnTo>
                    <a:pt x="3292872" y="2749154"/>
                  </a:lnTo>
                  <a:lnTo>
                    <a:pt x="3350022" y="2744788"/>
                  </a:lnTo>
                  <a:lnTo>
                    <a:pt x="3408363" y="2737644"/>
                  </a:lnTo>
                  <a:lnTo>
                    <a:pt x="3465910" y="2730897"/>
                  </a:lnTo>
                  <a:lnTo>
                    <a:pt x="3581003" y="2719388"/>
                  </a:lnTo>
                  <a:lnTo>
                    <a:pt x="3636566" y="2716610"/>
                  </a:lnTo>
                  <a:lnTo>
                    <a:pt x="3664347" y="2715419"/>
                  </a:lnTo>
                  <a:lnTo>
                    <a:pt x="3717528" y="2718594"/>
                  </a:lnTo>
                  <a:lnTo>
                    <a:pt x="3767931" y="2726928"/>
                  </a:lnTo>
                  <a:lnTo>
                    <a:pt x="3813572" y="2739628"/>
                  </a:lnTo>
                  <a:lnTo>
                    <a:pt x="3834210" y="2748360"/>
                  </a:lnTo>
                  <a:lnTo>
                    <a:pt x="3854053" y="2757885"/>
                  </a:lnTo>
                  <a:lnTo>
                    <a:pt x="3888581" y="2777729"/>
                  </a:lnTo>
                  <a:lnTo>
                    <a:pt x="3931047" y="2808685"/>
                  </a:lnTo>
                  <a:lnTo>
                    <a:pt x="3952081" y="2826147"/>
                  </a:lnTo>
                  <a:lnTo>
                    <a:pt x="3984228" y="2855516"/>
                  </a:lnTo>
                  <a:lnTo>
                    <a:pt x="3990975" y="2862263"/>
                  </a:lnTo>
                  <a:lnTo>
                    <a:pt x="3983831" y="2855913"/>
                  </a:lnTo>
                  <a:lnTo>
                    <a:pt x="3949700" y="2828132"/>
                  </a:lnTo>
                  <a:lnTo>
                    <a:pt x="3928269" y="2811860"/>
                  </a:lnTo>
                  <a:lnTo>
                    <a:pt x="3885010" y="2783682"/>
                  </a:lnTo>
                  <a:lnTo>
                    <a:pt x="3850085" y="2765425"/>
                  </a:lnTo>
                  <a:lnTo>
                    <a:pt x="3830638" y="2757885"/>
                  </a:lnTo>
                  <a:lnTo>
                    <a:pt x="3810000" y="2750741"/>
                  </a:lnTo>
                  <a:lnTo>
                    <a:pt x="3765153" y="2740422"/>
                  </a:lnTo>
                  <a:lnTo>
                    <a:pt x="3716338" y="2734469"/>
                  </a:lnTo>
                  <a:lnTo>
                    <a:pt x="3664347" y="2734469"/>
                  </a:lnTo>
                  <a:lnTo>
                    <a:pt x="3637756" y="2737247"/>
                  </a:lnTo>
                  <a:lnTo>
                    <a:pt x="3582988" y="2742407"/>
                  </a:lnTo>
                  <a:lnTo>
                    <a:pt x="3469878" y="2759869"/>
                  </a:lnTo>
                  <a:lnTo>
                    <a:pt x="3412331" y="2769791"/>
                  </a:lnTo>
                  <a:lnTo>
                    <a:pt x="3354785" y="2779316"/>
                  </a:lnTo>
                  <a:lnTo>
                    <a:pt x="3296444" y="2786460"/>
                  </a:lnTo>
                  <a:lnTo>
                    <a:pt x="3267869" y="2790825"/>
                  </a:lnTo>
                  <a:lnTo>
                    <a:pt x="3210322" y="2795191"/>
                  </a:lnTo>
                  <a:lnTo>
                    <a:pt x="3181747" y="2794794"/>
                  </a:lnTo>
                  <a:lnTo>
                    <a:pt x="3153966" y="2794794"/>
                  </a:lnTo>
                  <a:lnTo>
                    <a:pt x="3099991" y="2791619"/>
                  </a:lnTo>
                  <a:lnTo>
                    <a:pt x="3048794" y="2786063"/>
                  </a:lnTo>
                  <a:lnTo>
                    <a:pt x="3000375" y="2777332"/>
                  </a:lnTo>
                  <a:lnTo>
                    <a:pt x="2977753" y="2771775"/>
                  </a:lnTo>
                  <a:lnTo>
                    <a:pt x="2955528" y="2765425"/>
                  </a:lnTo>
                  <a:lnTo>
                    <a:pt x="2915047" y="2749154"/>
                  </a:lnTo>
                  <a:lnTo>
                    <a:pt x="2880122" y="2728913"/>
                  </a:lnTo>
                  <a:lnTo>
                    <a:pt x="2851547" y="2705497"/>
                  </a:lnTo>
                  <a:lnTo>
                    <a:pt x="2841228" y="2692003"/>
                  </a:lnTo>
                  <a:lnTo>
                    <a:pt x="2834672" y="2681871"/>
                  </a:lnTo>
                  <a:lnTo>
                    <a:pt x="2809730" y="2695130"/>
                  </a:lnTo>
                  <a:lnTo>
                    <a:pt x="2726378" y="2736399"/>
                  </a:lnTo>
                  <a:lnTo>
                    <a:pt x="2668826" y="2766953"/>
                  </a:lnTo>
                  <a:lnTo>
                    <a:pt x="2609687" y="2804253"/>
                  </a:lnTo>
                  <a:lnTo>
                    <a:pt x="2550150" y="2849092"/>
                  </a:lnTo>
                  <a:lnTo>
                    <a:pt x="2506490" y="2889567"/>
                  </a:lnTo>
                  <a:lnTo>
                    <a:pt x="2477516" y="2920518"/>
                  </a:lnTo>
                  <a:lnTo>
                    <a:pt x="2448541" y="2954247"/>
                  </a:lnTo>
                  <a:lnTo>
                    <a:pt x="2421551" y="2991944"/>
                  </a:lnTo>
                  <a:lnTo>
                    <a:pt x="2407659" y="3011784"/>
                  </a:lnTo>
                  <a:lnTo>
                    <a:pt x="2393767" y="3034006"/>
                  </a:lnTo>
                  <a:lnTo>
                    <a:pt x="2368762" y="3079242"/>
                  </a:lnTo>
                  <a:lnTo>
                    <a:pt x="2347726" y="3126066"/>
                  </a:lnTo>
                  <a:lnTo>
                    <a:pt x="2329865" y="3174079"/>
                  </a:lnTo>
                  <a:lnTo>
                    <a:pt x="2315576" y="3222887"/>
                  </a:lnTo>
                  <a:lnTo>
                    <a:pt x="2303669" y="3272885"/>
                  </a:lnTo>
                  <a:lnTo>
                    <a:pt x="2290571" y="3348676"/>
                  </a:lnTo>
                  <a:lnTo>
                    <a:pt x="2281839" y="3452243"/>
                  </a:lnTo>
                  <a:lnTo>
                    <a:pt x="2279457" y="3557794"/>
                  </a:lnTo>
                  <a:lnTo>
                    <a:pt x="2284220" y="3716915"/>
                  </a:lnTo>
                  <a:lnTo>
                    <a:pt x="2289777" y="3822466"/>
                  </a:lnTo>
                  <a:lnTo>
                    <a:pt x="2293349" y="3878416"/>
                  </a:lnTo>
                  <a:lnTo>
                    <a:pt x="2307241" y="4016903"/>
                  </a:lnTo>
                  <a:lnTo>
                    <a:pt x="2337406" y="4258163"/>
                  </a:lnTo>
                  <a:lnTo>
                    <a:pt x="2407659" y="4721637"/>
                  </a:lnTo>
                  <a:lnTo>
                    <a:pt x="2422345" y="4810125"/>
                  </a:lnTo>
                  <a:lnTo>
                    <a:pt x="1739262" y="4810125"/>
                  </a:lnTo>
                  <a:lnTo>
                    <a:pt x="1857144" y="4274432"/>
                  </a:lnTo>
                  <a:lnTo>
                    <a:pt x="1866273" y="4218085"/>
                  </a:lnTo>
                  <a:lnTo>
                    <a:pt x="1908346" y="3914129"/>
                  </a:lnTo>
                  <a:lnTo>
                    <a:pt x="1926604" y="3748263"/>
                  </a:lnTo>
                  <a:lnTo>
                    <a:pt x="1934145" y="3649060"/>
                  </a:lnTo>
                  <a:lnTo>
                    <a:pt x="1935733" y="3606602"/>
                  </a:lnTo>
                  <a:lnTo>
                    <a:pt x="1936923" y="3565730"/>
                  </a:lnTo>
                  <a:lnTo>
                    <a:pt x="1933351" y="3491924"/>
                  </a:lnTo>
                  <a:lnTo>
                    <a:pt x="1923825" y="3424863"/>
                  </a:lnTo>
                  <a:lnTo>
                    <a:pt x="1909933" y="3365342"/>
                  </a:lnTo>
                  <a:lnTo>
                    <a:pt x="1891675" y="3312169"/>
                  </a:lnTo>
                  <a:lnTo>
                    <a:pt x="1869448" y="3264552"/>
                  </a:lnTo>
                  <a:lnTo>
                    <a:pt x="1843252" y="3222490"/>
                  </a:lnTo>
                  <a:lnTo>
                    <a:pt x="1814278" y="3184397"/>
                  </a:lnTo>
                  <a:lnTo>
                    <a:pt x="1782525" y="3149080"/>
                  </a:lnTo>
                  <a:lnTo>
                    <a:pt x="1749185" y="3117733"/>
                  </a:lnTo>
                  <a:lnTo>
                    <a:pt x="1695602" y="3074877"/>
                  </a:lnTo>
                  <a:lnTo>
                    <a:pt x="1621776" y="3021705"/>
                  </a:lnTo>
                  <a:lnTo>
                    <a:pt x="1548348" y="2968929"/>
                  </a:lnTo>
                  <a:lnTo>
                    <a:pt x="1513420" y="2940359"/>
                  </a:lnTo>
                  <a:lnTo>
                    <a:pt x="1448723" y="2884409"/>
                  </a:lnTo>
                  <a:lnTo>
                    <a:pt x="1346320" y="2793936"/>
                  </a:lnTo>
                  <a:lnTo>
                    <a:pt x="1275273" y="2733224"/>
                  </a:lnTo>
                  <a:lnTo>
                    <a:pt x="1200654" y="2674496"/>
                  </a:lnTo>
                  <a:lnTo>
                    <a:pt x="1123654" y="2620927"/>
                  </a:lnTo>
                  <a:lnTo>
                    <a:pt x="1062926" y="2585611"/>
                  </a:lnTo>
                  <a:lnTo>
                    <a:pt x="1021648" y="2563786"/>
                  </a:lnTo>
                  <a:lnTo>
                    <a:pt x="979575" y="2545533"/>
                  </a:lnTo>
                  <a:lnTo>
                    <a:pt x="935518" y="2529661"/>
                  </a:lnTo>
                  <a:lnTo>
                    <a:pt x="914085" y="2522915"/>
                  </a:lnTo>
                  <a:lnTo>
                    <a:pt x="871218" y="2511011"/>
                  </a:lnTo>
                  <a:lnTo>
                    <a:pt x="797790" y="2495932"/>
                  </a:lnTo>
                  <a:lnTo>
                    <a:pt x="735475" y="2489583"/>
                  </a:lnTo>
                  <a:lnTo>
                    <a:pt x="679908" y="2487996"/>
                  </a:lnTo>
                  <a:lnTo>
                    <a:pt x="601716" y="2488789"/>
                  </a:lnTo>
                  <a:lnTo>
                    <a:pt x="514793" y="2484821"/>
                  </a:lnTo>
                  <a:lnTo>
                    <a:pt x="446127" y="2474504"/>
                  </a:lnTo>
                  <a:lnTo>
                    <a:pt x="406436" y="2465377"/>
                  </a:lnTo>
                  <a:lnTo>
                    <a:pt x="369920" y="2455854"/>
                  </a:lnTo>
                  <a:lnTo>
                    <a:pt x="306415" y="2436410"/>
                  </a:lnTo>
                  <a:lnTo>
                    <a:pt x="252832" y="2414983"/>
                  </a:lnTo>
                  <a:lnTo>
                    <a:pt x="207584" y="2390777"/>
                  </a:lnTo>
                  <a:lnTo>
                    <a:pt x="170274" y="2364588"/>
                  </a:lnTo>
                  <a:lnTo>
                    <a:pt x="138125" y="2335224"/>
                  </a:lnTo>
                  <a:lnTo>
                    <a:pt x="111135" y="2303082"/>
                  </a:lnTo>
                  <a:lnTo>
                    <a:pt x="86923" y="2268163"/>
                  </a:lnTo>
                  <a:lnTo>
                    <a:pt x="75413" y="2249116"/>
                  </a:lnTo>
                  <a:lnTo>
                    <a:pt x="66681" y="2233244"/>
                  </a:lnTo>
                  <a:lnTo>
                    <a:pt x="53980" y="2201896"/>
                  </a:lnTo>
                  <a:lnTo>
                    <a:pt x="46835" y="2171738"/>
                  </a:lnTo>
                  <a:lnTo>
                    <a:pt x="43660" y="2143962"/>
                  </a:lnTo>
                  <a:lnTo>
                    <a:pt x="44057" y="2108646"/>
                  </a:lnTo>
                  <a:lnTo>
                    <a:pt x="48423" y="2080472"/>
                  </a:lnTo>
                  <a:lnTo>
                    <a:pt x="49217" y="2077298"/>
                  </a:lnTo>
                  <a:lnTo>
                    <a:pt x="50408" y="2091186"/>
                  </a:lnTo>
                  <a:lnTo>
                    <a:pt x="65093" y="2153088"/>
                  </a:lnTo>
                  <a:lnTo>
                    <a:pt x="75016" y="2180865"/>
                  </a:lnTo>
                  <a:lnTo>
                    <a:pt x="87717" y="2208642"/>
                  </a:lnTo>
                  <a:lnTo>
                    <a:pt x="104784" y="2234434"/>
                  </a:lnTo>
                  <a:lnTo>
                    <a:pt x="114707" y="2245545"/>
                  </a:lnTo>
                  <a:lnTo>
                    <a:pt x="124233" y="2255862"/>
                  </a:lnTo>
                  <a:lnTo>
                    <a:pt x="151620" y="2278877"/>
                  </a:lnTo>
                  <a:lnTo>
                    <a:pt x="186548" y="2304273"/>
                  </a:lnTo>
                  <a:lnTo>
                    <a:pt x="229811" y="2329272"/>
                  </a:lnTo>
                  <a:lnTo>
                    <a:pt x="280616" y="2354271"/>
                  </a:lnTo>
                  <a:lnTo>
                    <a:pt x="339358" y="2375698"/>
                  </a:lnTo>
                  <a:lnTo>
                    <a:pt x="405245" y="2393555"/>
                  </a:lnTo>
                  <a:lnTo>
                    <a:pt x="478277" y="2406253"/>
                  </a:lnTo>
                  <a:lnTo>
                    <a:pt x="517571" y="2409824"/>
                  </a:lnTo>
                  <a:lnTo>
                    <a:pt x="553293" y="2411411"/>
                  </a:lnTo>
                  <a:lnTo>
                    <a:pt x="658077" y="2410618"/>
                  </a:lnTo>
                  <a:lnTo>
                    <a:pt x="789058" y="2412205"/>
                  </a:lnTo>
                  <a:lnTo>
                    <a:pt x="895430" y="2420538"/>
                  </a:lnTo>
                  <a:lnTo>
                    <a:pt x="967271" y="2430061"/>
                  </a:lnTo>
                  <a:lnTo>
                    <a:pt x="1002596" y="2437601"/>
                  </a:lnTo>
                  <a:lnTo>
                    <a:pt x="1037524" y="2445537"/>
                  </a:lnTo>
                  <a:lnTo>
                    <a:pt x="1109762" y="2470536"/>
                  </a:lnTo>
                  <a:lnTo>
                    <a:pt x="1183190" y="2503471"/>
                  </a:lnTo>
                  <a:lnTo>
                    <a:pt x="1257809" y="2544343"/>
                  </a:lnTo>
                  <a:lnTo>
                    <a:pt x="1332825" y="2591563"/>
                  </a:lnTo>
                  <a:lnTo>
                    <a:pt x="1407842" y="2643545"/>
                  </a:lnTo>
                  <a:lnTo>
                    <a:pt x="1482461" y="2700289"/>
                  </a:lnTo>
                  <a:lnTo>
                    <a:pt x="1555492" y="2759414"/>
                  </a:lnTo>
                  <a:lnTo>
                    <a:pt x="1592008" y="2789571"/>
                  </a:lnTo>
                  <a:lnTo>
                    <a:pt x="1626936" y="2818935"/>
                  </a:lnTo>
                  <a:lnTo>
                    <a:pt x="1687267" y="2866552"/>
                  </a:lnTo>
                  <a:lnTo>
                    <a:pt x="1758710" y="2917344"/>
                  </a:lnTo>
                  <a:lnTo>
                    <a:pt x="1818644" y="2951866"/>
                  </a:lnTo>
                  <a:lnTo>
                    <a:pt x="1845237" y="2962580"/>
                  </a:lnTo>
                  <a:lnTo>
                    <a:pt x="1847221" y="2962977"/>
                  </a:lnTo>
                  <a:lnTo>
                    <a:pt x="1789669" y="2876869"/>
                  </a:lnTo>
                  <a:lnTo>
                    <a:pt x="1692426" y="2740367"/>
                  </a:lnTo>
                  <a:lnTo>
                    <a:pt x="1612647" y="2639974"/>
                  </a:lnTo>
                  <a:lnTo>
                    <a:pt x="1547951" y="2568548"/>
                  </a:lnTo>
                  <a:lnTo>
                    <a:pt x="1494368" y="2518550"/>
                  </a:lnTo>
                  <a:lnTo>
                    <a:pt x="1448723" y="2483234"/>
                  </a:lnTo>
                  <a:lnTo>
                    <a:pt x="1407445" y="2454267"/>
                  </a:lnTo>
                  <a:lnTo>
                    <a:pt x="1367357" y="2425300"/>
                  </a:lnTo>
                  <a:lnTo>
                    <a:pt x="1346320" y="2408237"/>
                  </a:lnTo>
                  <a:lnTo>
                    <a:pt x="1326078" y="2391571"/>
                  </a:lnTo>
                  <a:lnTo>
                    <a:pt x="1260191" y="2349509"/>
                  </a:lnTo>
                  <a:lnTo>
                    <a:pt x="1169695" y="2299511"/>
                  </a:lnTo>
                  <a:lnTo>
                    <a:pt x="1059751" y="2247529"/>
                  </a:lnTo>
                  <a:lnTo>
                    <a:pt x="936312" y="2197134"/>
                  </a:lnTo>
                  <a:lnTo>
                    <a:pt x="837481" y="2164199"/>
                  </a:lnTo>
                  <a:lnTo>
                    <a:pt x="770403" y="2145152"/>
                  </a:lnTo>
                  <a:lnTo>
                    <a:pt x="703325" y="2129280"/>
                  </a:lnTo>
                  <a:lnTo>
                    <a:pt x="636644" y="2117375"/>
                  </a:lnTo>
                  <a:lnTo>
                    <a:pt x="570757" y="2109836"/>
                  </a:lnTo>
                  <a:lnTo>
                    <a:pt x="507648" y="2107455"/>
                  </a:lnTo>
                  <a:lnTo>
                    <a:pt x="476689" y="2108249"/>
                  </a:lnTo>
                  <a:lnTo>
                    <a:pt x="401673" y="2111820"/>
                  </a:lnTo>
                  <a:lnTo>
                    <a:pt x="315147" y="2111027"/>
                  </a:lnTo>
                  <a:lnTo>
                    <a:pt x="268311" y="2105074"/>
                  </a:lnTo>
                  <a:lnTo>
                    <a:pt x="227826" y="2093964"/>
                  </a:lnTo>
                  <a:lnTo>
                    <a:pt x="192501" y="2075710"/>
                  </a:lnTo>
                  <a:lnTo>
                    <a:pt x="158367" y="2049521"/>
                  </a:lnTo>
                  <a:lnTo>
                    <a:pt x="125423" y="2013808"/>
                  </a:lnTo>
                  <a:lnTo>
                    <a:pt x="107959" y="1991587"/>
                  </a:lnTo>
                  <a:lnTo>
                    <a:pt x="77794" y="1949922"/>
                  </a:lnTo>
                  <a:lnTo>
                    <a:pt x="35325" y="1884051"/>
                  </a:lnTo>
                  <a:lnTo>
                    <a:pt x="3175" y="1822149"/>
                  </a:lnTo>
                  <a:lnTo>
                    <a:pt x="0" y="1814610"/>
                  </a:lnTo>
                  <a:lnTo>
                    <a:pt x="11907" y="1832069"/>
                  </a:lnTo>
                  <a:lnTo>
                    <a:pt x="82160" y="1926113"/>
                  </a:lnTo>
                  <a:lnTo>
                    <a:pt x="127408" y="1976111"/>
                  </a:lnTo>
                  <a:lnTo>
                    <a:pt x="158367" y="2005475"/>
                  </a:lnTo>
                  <a:lnTo>
                    <a:pt x="173847" y="2017776"/>
                  </a:lnTo>
                  <a:lnTo>
                    <a:pt x="188135" y="2028093"/>
                  </a:lnTo>
                  <a:lnTo>
                    <a:pt x="217904" y="2041982"/>
                  </a:lnTo>
                  <a:lnTo>
                    <a:pt x="248069" y="2049521"/>
                  </a:lnTo>
                  <a:lnTo>
                    <a:pt x="278234" y="2051902"/>
                  </a:lnTo>
                  <a:lnTo>
                    <a:pt x="323879" y="2047537"/>
                  </a:lnTo>
                  <a:lnTo>
                    <a:pt x="388972" y="2035633"/>
                  </a:lnTo>
                  <a:lnTo>
                    <a:pt x="422709" y="2030474"/>
                  </a:lnTo>
                  <a:lnTo>
                    <a:pt x="461210" y="2026109"/>
                  </a:lnTo>
                  <a:lnTo>
                    <a:pt x="538607" y="2021348"/>
                  </a:lnTo>
                  <a:lnTo>
                    <a:pt x="613623" y="2021744"/>
                  </a:lnTo>
                  <a:lnTo>
                    <a:pt x="687846" y="2026903"/>
                  </a:lnTo>
                  <a:lnTo>
                    <a:pt x="759290" y="2036426"/>
                  </a:lnTo>
                  <a:lnTo>
                    <a:pt x="829146" y="2048727"/>
                  </a:lnTo>
                  <a:lnTo>
                    <a:pt x="896224" y="2064600"/>
                  </a:lnTo>
                  <a:lnTo>
                    <a:pt x="960523" y="2082456"/>
                  </a:lnTo>
                  <a:lnTo>
                    <a:pt x="1051019" y="2113011"/>
                  </a:lnTo>
                  <a:lnTo>
                    <a:pt x="1158979" y="2157056"/>
                  </a:lnTo>
                  <a:lnTo>
                    <a:pt x="1250665" y="2200705"/>
                  </a:lnTo>
                  <a:lnTo>
                    <a:pt x="1323696" y="2239990"/>
                  </a:lnTo>
                  <a:lnTo>
                    <a:pt x="1351480" y="2255465"/>
                  </a:lnTo>
                  <a:lnTo>
                    <a:pt x="1442770" y="2307844"/>
                  </a:lnTo>
                  <a:lnTo>
                    <a:pt x="1529296" y="2358636"/>
                  </a:lnTo>
                  <a:lnTo>
                    <a:pt x="1599946" y="2405459"/>
                  </a:lnTo>
                  <a:lnTo>
                    <a:pt x="1650751" y="2440378"/>
                  </a:lnTo>
                  <a:lnTo>
                    <a:pt x="1705921" y="2479266"/>
                  </a:lnTo>
                  <a:lnTo>
                    <a:pt x="1795226" y="2545533"/>
                  </a:lnTo>
                  <a:lnTo>
                    <a:pt x="1880562" y="2614578"/>
                  </a:lnTo>
                  <a:lnTo>
                    <a:pt x="1891675" y="2624101"/>
                  </a:lnTo>
                  <a:lnTo>
                    <a:pt x="1879768" y="2601086"/>
                  </a:lnTo>
                  <a:lnTo>
                    <a:pt x="1820628" y="2481647"/>
                  </a:lnTo>
                  <a:lnTo>
                    <a:pt x="1783319" y="2402285"/>
                  </a:lnTo>
                  <a:lnTo>
                    <a:pt x="1772205" y="2374111"/>
                  </a:lnTo>
                  <a:lnTo>
                    <a:pt x="1760695" y="2341970"/>
                  </a:lnTo>
                  <a:lnTo>
                    <a:pt x="1734102" y="2245148"/>
                  </a:lnTo>
                  <a:lnTo>
                    <a:pt x="1697189" y="2097932"/>
                  </a:lnTo>
                  <a:lnTo>
                    <a:pt x="1690442" y="2069361"/>
                  </a:lnTo>
                  <a:lnTo>
                    <a:pt x="1655514" y="2056664"/>
                  </a:lnTo>
                  <a:lnTo>
                    <a:pt x="1499131" y="1991587"/>
                  </a:lnTo>
                  <a:lnTo>
                    <a:pt x="1428878" y="1958652"/>
                  </a:lnTo>
                  <a:lnTo>
                    <a:pt x="1359418" y="1922145"/>
                  </a:lnTo>
                  <a:lnTo>
                    <a:pt x="1295119" y="1882861"/>
                  </a:lnTo>
                  <a:lnTo>
                    <a:pt x="1267335" y="1863021"/>
                  </a:lnTo>
                  <a:lnTo>
                    <a:pt x="1239155" y="1842386"/>
                  </a:lnTo>
                  <a:lnTo>
                    <a:pt x="1167314" y="1801118"/>
                  </a:lnTo>
                  <a:lnTo>
                    <a:pt x="1081184" y="1761834"/>
                  </a:lnTo>
                  <a:lnTo>
                    <a:pt x="986719" y="1724931"/>
                  </a:lnTo>
                  <a:lnTo>
                    <a:pt x="887492" y="1693186"/>
                  </a:lnTo>
                  <a:lnTo>
                    <a:pt x="787867" y="1668584"/>
                  </a:lnTo>
                  <a:lnTo>
                    <a:pt x="693799" y="1652711"/>
                  </a:lnTo>
                  <a:lnTo>
                    <a:pt x="630294" y="1647950"/>
                  </a:lnTo>
                  <a:lnTo>
                    <a:pt x="591000" y="1648347"/>
                  </a:lnTo>
                  <a:lnTo>
                    <a:pt x="573536" y="1649934"/>
                  </a:lnTo>
                  <a:lnTo>
                    <a:pt x="556071" y="1651918"/>
                  </a:lnTo>
                  <a:lnTo>
                    <a:pt x="522731" y="1658267"/>
                  </a:lnTo>
                  <a:lnTo>
                    <a:pt x="476292" y="1672155"/>
                  </a:lnTo>
                  <a:lnTo>
                    <a:pt x="421122" y="1696361"/>
                  </a:lnTo>
                  <a:lnTo>
                    <a:pt x="373890" y="1724534"/>
                  </a:lnTo>
                  <a:lnTo>
                    <a:pt x="335786" y="1753501"/>
                  </a:lnTo>
                  <a:lnTo>
                    <a:pt x="306415" y="1779691"/>
                  </a:lnTo>
                  <a:lnTo>
                    <a:pt x="278631" y="1809054"/>
                  </a:lnTo>
                  <a:lnTo>
                    <a:pt x="275059" y="1813419"/>
                  </a:lnTo>
                  <a:lnTo>
                    <a:pt x="285378" y="1799134"/>
                  </a:lnTo>
                  <a:lnTo>
                    <a:pt x="349281" y="1722947"/>
                  </a:lnTo>
                  <a:lnTo>
                    <a:pt x="389766" y="1684456"/>
                  </a:lnTo>
                  <a:lnTo>
                    <a:pt x="418343" y="1662235"/>
                  </a:lnTo>
                  <a:lnTo>
                    <a:pt x="432632" y="1653505"/>
                  </a:lnTo>
                  <a:lnTo>
                    <a:pt x="458828" y="1639220"/>
                  </a:lnTo>
                  <a:lnTo>
                    <a:pt x="500504" y="1621760"/>
                  </a:lnTo>
                  <a:lnTo>
                    <a:pt x="530669" y="1611840"/>
                  </a:lnTo>
                  <a:lnTo>
                    <a:pt x="563613" y="1604301"/>
                  </a:lnTo>
                  <a:lnTo>
                    <a:pt x="600129" y="1598745"/>
                  </a:lnTo>
                  <a:lnTo>
                    <a:pt x="662840" y="1592793"/>
                  </a:lnTo>
                  <a:lnTo>
                    <a:pt x="712454" y="1592396"/>
                  </a:lnTo>
                  <a:lnTo>
                    <a:pt x="764053" y="1592793"/>
                  </a:lnTo>
                  <a:lnTo>
                    <a:pt x="865662" y="1599539"/>
                  </a:lnTo>
                  <a:lnTo>
                    <a:pt x="943853" y="1611443"/>
                  </a:lnTo>
                  <a:lnTo>
                    <a:pt x="997833" y="1622951"/>
                  </a:lnTo>
                  <a:lnTo>
                    <a:pt x="1054591" y="1637236"/>
                  </a:lnTo>
                  <a:lnTo>
                    <a:pt x="1113731" y="1655886"/>
                  </a:lnTo>
                  <a:lnTo>
                    <a:pt x="1145087" y="1665806"/>
                  </a:lnTo>
                  <a:lnTo>
                    <a:pt x="1174061" y="1675726"/>
                  </a:lnTo>
                  <a:lnTo>
                    <a:pt x="1204226" y="1680885"/>
                  </a:lnTo>
                  <a:lnTo>
                    <a:pt x="1218118" y="1680488"/>
                  </a:lnTo>
                  <a:lnTo>
                    <a:pt x="1228041" y="1676123"/>
                  </a:lnTo>
                  <a:lnTo>
                    <a:pt x="1233201" y="1669774"/>
                  </a:lnTo>
                  <a:lnTo>
                    <a:pt x="1234392" y="1659854"/>
                  </a:lnTo>
                  <a:lnTo>
                    <a:pt x="1233598" y="1647950"/>
                  </a:lnTo>
                  <a:lnTo>
                    <a:pt x="1221294" y="1610253"/>
                  </a:lnTo>
                  <a:lnTo>
                    <a:pt x="1195891" y="1552715"/>
                  </a:lnTo>
                  <a:lnTo>
                    <a:pt x="1181206" y="1512638"/>
                  </a:lnTo>
                  <a:lnTo>
                    <a:pt x="1176046" y="1493194"/>
                  </a:lnTo>
                  <a:lnTo>
                    <a:pt x="1172870" y="1475734"/>
                  </a:lnTo>
                  <a:lnTo>
                    <a:pt x="1171283" y="1432879"/>
                  </a:lnTo>
                  <a:lnTo>
                    <a:pt x="1174061" y="1354311"/>
                  </a:lnTo>
                  <a:lnTo>
                    <a:pt x="1178030" y="1264235"/>
                  </a:lnTo>
                  <a:lnTo>
                    <a:pt x="1178030" y="1202729"/>
                  </a:lnTo>
                  <a:lnTo>
                    <a:pt x="1173267" y="1142811"/>
                  </a:lnTo>
                  <a:lnTo>
                    <a:pt x="1162948" y="1086861"/>
                  </a:lnTo>
                  <a:lnTo>
                    <a:pt x="1155010" y="1061068"/>
                  </a:lnTo>
                  <a:lnTo>
                    <a:pt x="1136752" y="1013451"/>
                  </a:lnTo>
                  <a:lnTo>
                    <a:pt x="1109762" y="953137"/>
                  </a:lnTo>
                  <a:lnTo>
                    <a:pt x="1089519" y="916630"/>
                  </a:lnTo>
                  <a:lnTo>
                    <a:pt x="1066895" y="881314"/>
                  </a:lnTo>
                  <a:lnTo>
                    <a:pt x="1039112" y="845998"/>
                  </a:lnTo>
                  <a:lnTo>
                    <a:pt x="1006168" y="809095"/>
                  </a:lnTo>
                  <a:lnTo>
                    <a:pt x="966477" y="769414"/>
                  </a:lnTo>
                  <a:lnTo>
                    <a:pt x="943456" y="747589"/>
                  </a:lnTo>
                  <a:lnTo>
                    <a:pt x="920435" y="725765"/>
                  </a:lnTo>
                  <a:lnTo>
                    <a:pt x="880744" y="684497"/>
                  </a:lnTo>
                  <a:lnTo>
                    <a:pt x="848595" y="645609"/>
                  </a:lnTo>
                  <a:lnTo>
                    <a:pt x="823192" y="606325"/>
                  </a:lnTo>
                  <a:lnTo>
                    <a:pt x="801759" y="565850"/>
                  </a:lnTo>
                  <a:lnTo>
                    <a:pt x="785089" y="522598"/>
                  </a:lnTo>
                  <a:lnTo>
                    <a:pt x="770403" y="475378"/>
                  </a:lnTo>
                  <a:lnTo>
                    <a:pt x="758099" y="422205"/>
                  </a:lnTo>
                  <a:lnTo>
                    <a:pt x="752145" y="393238"/>
                  </a:lnTo>
                  <a:lnTo>
                    <a:pt x="723568" y="246022"/>
                  </a:lnTo>
                  <a:lnTo>
                    <a:pt x="721403" y="232026"/>
                  </a:lnTo>
                  <a:lnTo>
                    <a:pt x="731903" y="284512"/>
                  </a:lnTo>
                  <a:lnTo>
                    <a:pt x="748970" y="348399"/>
                  </a:lnTo>
                  <a:lnTo>
                    <a:pt x="773975" y="421808"/>
                  </a:lnTo>
                  <a:lnTo>
                    <a:pt x="798981" y="480139"/>
                  </a:lnTo>
                  <a:lnTo>
                    <a:pt x="818429" y="519027"/>
                  </a:lnTo>
                  <a:lnTo>
                    <a:pt x="840656" y="557121"/>
                  </a:lnTo>
                  <a:lnTo>
                    <a:pt x="865662" y="593627"/>
                  </a:lnTo>
                  <a:lnTo>
                    <a:pt x="893445" y="628546"/>
                  </a:lnTo>
                  <a:lnTo>
                    <a:pt x="924801" y="659894"/>
                  </a:lnTo>
                  <a:lnTo>
                    <a:pt x="941869" y="674973"/>
                  </a:lnTo>
                  <a:lnTo>
                    <a:pt x="1004977" y="726162"/>
                  </a:lnTo>
                  <a:lnTo>
                    <a:pt x="1075230" y="786477"/>
                  </a:lnTo>
                  <a:lnTo>
                    <a:pt x="1111746" y="821793"/>
                  </a:lnTo>
                  <a:lnTo>
                    <a:pt x="1141118" y="857109"/>
                  </a:lnTo>
                  <a:lnTo>
                    <a:pt x="1165329" y="894409"/>
                  </a:lnTo>
                  <a:lnTo>
                    <a:pt x="1184778" y="937264"/>
                  </a:lnTo>
                  <a:lnTo>
                    <a:pt x="1202242" y="988056"/>
                  </a:lnTo>
                  <a:lnTo>
                    <a:pt x="1210577" y="1018610"/>
                  </a:lnTo>
                  <a:lnTo>
                    <a:pt x="1225660" y="1078528"/>
                  </a:lnTo>
                  <a:lnTo>
                    <a:pt x="1249871" y="1181302"/>
                  </a:lnTo>
                  <a:lnTo>
                    <a:pt x="1266144" y="1272568"/>
                  </a:lnTo>
                  <a:lnTo>
                    <a:pt x="1276861" y="1364231"/>
                  </a:lnTo>
                  <a:lnTo>
                    <a:pt x="1280830" y="1413832"/>
                  </a:lnTo>
                  <a:lnTo>
                    <a:pt x="1283609" y="1440022"/>
                  </a:lnTo>
                  <a:lnTo>
                    <a:pt x="1295913" y="1496369"/>
                  </a:lnTo>
                  <a:lnTo>
                    <a:pt x="1315758" y="1553906"/>
                  </a:lnTo>
                  <a:lnTo>
                    <a:pt x="1341557" y="1611840"/>
                  </a:lnTo>
                  <a:lnTo>
                    <a:pt x="1372516" y="1668187"/>
                  </a:lnTo>
                  <a:lnTo>
                    <a:pt x="1406254" y="1720169"/>
                  </a:lnTo>
                  <a:lnTo>
                    <a:pt x="1442770" y="1765802"/>
                  </a:lnTo>
                  <a:lnTo>
                    <a:pt x="1480079" y="1803896"/>
                  </a:lnTo>
                  <a:lnTo>
                    <a:pt x="1498337" y="1818181"/>
                  </a:lnTo>
                  <a:lnTo>
                    <a:pt x="1516595" y="1831673"/>
                  </a:lnTo>
                  <a:lnTo>
                    <a:pt x="1549935" y="1851116"/>
                  </a:lnTo>
                  <a:lnTo>
                    <a:pt x="1578910" y="1863814"/>
                  </a:lnTo>
                  <a:lnTo>
                    <a:pt x="1603518" y="1871354"/>
                  </a:lnTo>
                  <a:lnTo>
                    <a:pt x="1632890" y="1875322"/>
                  </a:lnTo>
                  <a:lnTo>
                    <a:pt x="1653926" y="1873338"/>
                  </a:lnTo>
                  <a:lnTo>
                    <a:pt x="1655911" y="1872544"/>
                  </a:lnTo>
                  <a:lnTo>
                    <a:pt x="1653529" y="1856275"/>
                  </a:lnTo>
                  <a:lnTo>
                    <a:pt x="1633287" y="1764215"/>
                  </a:lnTo>
                  <a:lnTo>
                    <a:pt x="1611060" y="1690805"/>
                  </a:lnTo>
                  <a:lnTo>
                    <a:pt x="1596771" y="1656283"/>
                  </a:lnTo>
                  <a:lnTo>
                    <a:pt x="1582482" y="1623744"/>
                  </a:lnTo>
                  <a:lnTo>
                    <a:pt x="1556286" y="1563033"/>
                  </a:lnTo>
                  <a:lnTo>
                    <a:pt x="1532868" y="1497956"/>
                  </a:lnTo>
                  <a:lnTo>
                    <a:pt x="1513817" y="1418197"/>
                  </a:lnTo>
                  <a:lnTo>
                    <a:pt x="1506275" y="1369389"/>
                  </a:lnTo>
                  <a:lnTo>
                    <a:pt x="1503100" y="1343597"/>
                  </a:lnTo>
                  <a:lnTo>
                    <a:pt x="1503100" y="1293202"/>
                  </a:lnTo>
                  <a:lnTo>
                    <a:pt x="1510244" y="1242014"/>
                  </a:lnTo>
                  <a:lnTo>
                    <a:pt x="1522549" y="1189238"/>
                  </a:lnTo>
                  <a:lnTo>
                    <a:pt x="1547951" y="1104321"/>
                  </a:lnTo>
                  <a:lnTo>
                    <a:pt x="1590023" y="970596"/>
                  </a:lnTo>
                  <a:lnTo>
                    <a:pt x="1611854" y="890044"/>
                  </a:lnTo>
                  <a:lnTo>
                    <a:pt x="1617410" y="865045"/>
                  </a:lnTo>
                  <a:lnTo>
                    <a:pt x="1624555" y="814650"/>
                  </a:lnTo>
                  <a:lnTo>
                    <a:pt x="1626936" y="765049"/>
                  </a:lnTo>
                  <a:lnTo>
                    <a:pt x="1624555" y="714654"/>
                  </a:lnTo>
                  <a:lnTo>
                    <a:pt x="1617807" y="664656"/>
                  </a:lnTo>
                  <a:lnTo>
                    <a:pt x="1607091" y="615848"/>
                  </a:lnTo>
                  <a:lnTo>
                    <a:pt x="1591611" y="567438"/>
                  </a:lnTo>
                  <a:lnTo>
                    <a:pt x="1572559" y="520614"/>
                  </a:lnTo>
                  <a:lnTo>
                    <a:pt x="1549935" y="475378"/>
                  </a:lnTo>
                  <a:lnTo>
                    <a:pt x="1523739" y="431729"/>
                  </a:lnTo>
                  <a:lnTo>
                    <a:pt x="1494368" y="390064"/>
                  </a:lnTo>
                  <a:lnTo>
                    <a:pt x="1461821" y="350780"/>
                  </a:lnTo>
                  <a:lnTo>
                    <a:pt x="1426893" y="315067"/>
                  </a:lnTo>
                  <a:lnTo>
                    <a:pt x="1389584" y="280941"/>
                  </a:lnTo>
                  <a:lnTo>
                    <a:pt x="1349496" y="250387"/>
                  </a:lnTo>
                  <a:lnTo>
                    <a:pt x="1306629" y="223800"/>
                  </a:lnTo>
                  <a:lnTo>
                    <a:pt x="1285196" y="211896"/>
                  </a:lnTo>
                  <a:lnTo>
                    <a:pt x="1242330" y="190468"/>
                  </a:lnTo>
                  <a:lnTo>
                    <a:pt x="1171680" y="157136"/>
                  </a:lnTo>
                  <a:lnTo>
                    <a:pt x="1117700" y="134915"/>
                  </a:lnTo>
                  <a:lnTo>
                    <a:pt x="1077612" y="121027"/>
                  </a:lnTo>
                  <a:lnTo>
                    <a:pt x="1049431" y="114281"/>
                  </a:lnTo>
                  <a:lnTo>
                    <a:pt x="1043178" y="113447"/>
                  </a:lnTo>
                  <a:lnTo>
                    <a:pt x="1061736" y="113091"/>
                  </a:lnTo>
                  <a:lnTo>
                    <a:pt x="1116906" y="119836"/>
                  </a:lnTo>
                  <a:lnTo>
                    <a:pt x="1162551" y="129757"/>
                  </a:lnTo>
                  <a:lnTo>
                    <a:pt x="1214943" y="145232"/>
                  </a:lnTo>
                  <a:lnTo>
                    <a:pt x="1273289" y="167850"/>
                  </a:lnTo>
                  <a:lnTo>
                    <a:pt x="1304645" y="182532"/>
                  </a:lnTo>
                  <a:lnTo>
                    <a:pt x="1336795" y="199198"/>
                  </a:lnTo>
                  <a:lnTo>
                    <a:pt x="1395140" y="232133"/>
                  </a:lnTo>
                  <a:lnTo>
                    <a:pt x="1445151" y="265862"/>
                  </a:lnTo>
                  <a:lnTo>
                    <a:pt x="1489208" y="301575"/>
                  </a:lnTo>
                  <a:lnTo>
                    <a:pt x="1527312" y="338478"/>
                  </a:lnTo>
                  <a:lnTo>
                    <a:pt x="1561843" y="378159"/>
                  </a:lnTo>
                  <a:lnTo>
                    <a:pt x="1592802" y="421015"/>
                  </a:lnTo>
                  <a:lnTo>
                    <a:pt x="1621776" y="467045"/>
                  </a:lnTo>
                  <a:lnTo>
                    <a:pt x="1636462" y="492440"/>
                  </a:lnTo>
                  <a:lnTo>
                    <a:pt x="1648369" y="513868"/>
                  </a:lnTo>
                  <a:lnTo>
                    <a:pt x="1669406" y="555930"/>
                  </a:lnTo>
                  <a:lnTo>
                    <a:pt x="1685679" y="596802"/>
                  </a:lnTo>
                  <a:lnTo>
                    <a:pt x="1699174" y="637276"/>
                  </a:lnTo>
                  <a:lnTo>
                    <a:pt x="1708303" y="678941"/>
                  </a:lnTo>
                  <a:lnTo>
                    <a:pt x="1714653" y="722193"/>
                  </a:lnTo>
                  <a:lnTo>
                    <a:pt x="1717035" y="768620"/>
                  </a:lnTo>
                  <a:lnTo>
                    <a:pt x="1716638" y="819015"/>
                  </a:lnTo>
                  <a:lnTo>
                    <a:pt x="1714653" y="845601"/>
                  </a:lnTo>
                  <a:lnTo>
                    <a:pt x="1712669" y="872584"/>
                  </a:lnTo>
                  <a:lnTo>
                    <a:pt x="1705921" y="918614"/>
                  </a:lnTo>
                  <a:lnTo>
                    <a:pt x="1690442" y="977342"/>
                  </a:lnTo>
                  <a:lnTo>
                    <a:pt x="1663452" y="1055116"/>
                  </a:lnTo>
                  <a:lnTo>
                    <a:pt x="1642019" y="1128923"/>
                  </a:lnTo>
                  <a:lnTo>
                    <a:pt x="1628127" y="1191619"/>
                  </a:lnTo>
                  <a:lnTo>
                    <a:pt x="1621379" y="1228919"/>
                  </a:lnTo>
                  <a:lnTo>
                    <a:pt x="1615823" y="1267013"/>
                  </a:lnTo>
                  <a:lnTo>
                    <a:pt x="1613838" y="1331693"/>
                  </a:lnTo>
                  <a:lnTo>
                    <a:pt x="1620586" y="1384071"/>
                  </a:lnTo>
                  <a:lnTo>
                    <a:pt x="1630111" y="1415023"/>
                  </a:lnTo>
                  <a:lnTo>
                    <a:pt x="1638050" y="1432085"/>
                  </a:lnTo>
                  <a:lnTo>
                    <a:pt x="1647179" y="1445180"/>
                  </a:lnTo>
                  <a:lnTo>
                    <a:pt x="1657101" y="1455497"/>
                  </a:lnTo>
                  <a:lnTo>
                    <a:pt x="1667421" y="1462640"/>
                  </a:lnTo>
                  <a:lnTo>
                    <a:pt x="1678138" y="1467005"/>
                  </a:lnTo>
                  <a:lnTo>
                    <a:pt x="1688854" y="1467401"/>
                  </a:lnTo>
                  <a:lnTo>
                    <a:pt x="1699174" y="1465417"/>
                  </a:lnTo>
                  <a:lnTo>
                    <a:pt x="1709494" y="1459068"/>
                  </a:lnTo>
                  <a:lnTo>
                    <a:pt x="1718622" y="1450339"/>
                  </a:lnTo>
                  <a:lnTo>
                    <a:pt x="1722988" y="1444386"/>
                  </a:lnTo>
                  <a:lnTo>
                    <a:pt x="1732117" y="1426927"/>
                  </a:lnTo>
                  <a:lnTo>
                    <a:pt x="1755535" y="1366612"/>
                  </a:lnTo>
                  <a:lnTo>
                    <a:pt x="1785700" y="1301932"/>
                  </a:lnTo>
                  <a:lnTo>
                    <a:pt x="1808324" y="1258680"/>
                  </a:lnTo>
                  <a:lnTo>
                    <a:pt x="1832933" y="1213840"/>
                  </a:lnTo>
                  <a:lnTo>
                    <a:pt x="1880562" y="1135669"/>
                  </a:lnTo>
                  <a:lnTo>
                    <a:pt x="1926604" y="1064640"/>
                  </a:lnTo>
                  <a:lnTo>
                    <a:pt x="1968279" y="991230"/>
                  </a:lnTo>
                  <a:lnTo>
                    <a:pt x="1986537" y="951153"/>
                  </a:lnTo>
                  <a:lnTo>
                    <a:pt x="1996063" y="928534"/>
                  </a:lnTo>
                  <a:lnTo>
                    <a:pt x="2011939" y="873378"/>
                  </a:lnTo>
                  <a:lnTo>
                    <a:pt x="2032579" y="776160"/>
                  </a:lnTo>
                  <a:lnTo>
                    <a:pt x="2063538" y="567438"/>
                  </a:lnTo>
                  <a:lnTo>
                    <a:pt x="2078223" y="472600"/>
                  </a:lnTo>
                  <a:lnTo>
                    <a:pt x="2086162" y="435697"/>
                  </a:lnTo>
                  <a:lnTo>
                    <a:pt x="2104023" y="361493"/>
                  </a:lnTo>
                  <a:lnTo>
                    <a:pt x="2127837" y="291655"/>
                  </a:lnTo>
                  <a:lnTo>
                    <a:pt x="2149270" y="244038"/>
                  </a:lnTo>
                  <a:lnTo>
                    <a:pt x="2166338" y="215071"/>
                  </a:lnTo>
                  <a:lnTo>
                    <a:pt x="2175863" y="201579"/>
                  </a:lnTo>
                  <a:lnTo>
                    <a:pt x="2199678" y="171025"/>
                  </a:lnTo>
                  <a:lnTo>
                    <a:pt x="2246117" y="121424"/>
                  </a:lnTo>
                  <a:lnTo>
                    <a:pt x="2293349" y="82933"/>
                  </a:lnTo>
                  <a:lnTo>
                    <a:pt x="2343360" y="51585"/>
                  </a:lnTo>
                  <a:lnTo>
                    <a:pt x="2369953" y="37300"/>
                  </a:lnTo>
                  <a:lnTo>
                    <a:pt x="2386623" y="29364"/>
                  </a:lnTo>
                  <a:lnTo>
                    <a:pt x="2420757" y="17063"/>
                  </a:lnTo>
                  <a:lnTo>
                    <a:pt x="2472753" y="5952"/>
                  </a:lnTo>
                  <a:lnTo>
                    <a:pt x="2559676" y="0"/>
                  </a:lnTo>
                  <a:close/>
                </a:path>
              </a:pathLst>
            </a:custGeom>
            <a:solidFill>
              <a:srgbClr val="894C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299" name="Group 4"/>
            <p:cNvGrpSpPr>
              <a:grpSpLocks/>
            </p:cNvGrpSpPr>
            <p:nvPr/>
          </p:nvGrpSpPr>
          <p:grpSpPr bwMode="auto">
            <a:xfrm>
              <a:off x="1037227" y="3549476"/>
              <a:ext cx="2266898" cy="2266813"/>
              <a:chOff x="628650" y="3772478"/>
              <a:chExt cx="2266898" cy="2266813"/>
            </a:xfrm>
          </p:grpSpPr>
          <p:sp>
            <p:nvSpPr>
              <p:cNvPr id="64" name="Oval 1"/>
              <p:cNvSpPr/>
              <p:nvPr/>
            </p:nvSpPr>
            <p:spPr>
              <a:xfrm>
                <a:off x="628650" y="3772478"/>
                <a:ext cx="2266898" cy="2266813"/>
              </a:xfrm>
              <a:prstGeom prst="ellipse">
                <a:avLst/>
              </a:prstGeom>
              <a:solidFill>
                <a:srgbClr val="2B9DAB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5" name="Oval 40"/>
              <p:cNvSpPr/>
              <p:nvPr/>
            </p:nvSpPr>
            <p:spPr>
              <a:xfrm>
                <a:off x="885488" y="4047098"/>
                <a:ext cx="1775224" cy="171757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Заманауи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технология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0" name="Group 43"/>
            <p:cNvGrpSpPr>
              <a:grpSpLocks/>
            </p:cNvGrpSpPr>
            <p:nvPr/>
          </p:nvGrpSpPr>
          <p:grpSpPr bwMode="auto">
            <a:xfrm>
              <a:off x="6293318" y="3100241"/>
              <a:ext cx="2087515" cy="2087437"/>
              <a:chOff x="628933" y="3772481"/>
              <a:chExt cx="2267091" cy="2267006"/>
            </a:xfrm>
          </p:grpSpPr>
          <p:sp>
            <p:nvSpPr>
              <p:cNvPr id="62" name="Oval 44"/>
              <p:cNvSpPr/>
              <p:nvPr/>
            </p:nvSpPr>
            <p:spPr>
              <a:xfrm>
                <a:off x="628933" y="3772481"/>
                <a:ext cx="2267091" cy="2267006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3" name="Oval 45"/>
              <p:cNvSpPr/>
              <p:nvPr/>
            </p:nvSpPr>
            <p:spPr>
              <a:xfrm>
                <a:off x="903055" y="4046591"/>
                <a:ext cx="1696564" cy="1718786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Білімді</a:t>
                </a:r>
                <a:r>
                  <a:rPr lang="ru-RU" sz="16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бағалау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1" name="Group 46"/>
            <p:cNvGrpSpPr>
              <a:grpSpLocks/>
            </p:cNvGrpSpPr>
            <p:nvPr/>
          </p:nvGrpSpPr>
          <p:grpSpPr bwMode="auto">
            <a:xfrm>
              <a:off x="1742061" y="1787457"/>
              <a:ext cx="1750972" cy="1749319"/>
              <a:chOff x="837334" y="3772728"/>
              <a:chExt cx="2269035" cy="2266893"/>
            </a:xfrm>
          </p:grpSpPr>
          <p:sp>
            <p:nvSpPr>
              <p:cNvPr id="60" name="Oval 47"/>
              <p:cNvSpPr/>
              <p:nvPr/>
            </p:nvSpPr>
            <p:spPr>
              <a:xfrm>
                <a:off x="837334" y="3772728"/>
                <a:ext cx="2269035" cy="2266893"/>
              </a:xfrm>
              <a:prstGeom prst="ellipse">
                <a:avLst/>
              </a:prstGeom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1" name="Oval 48"/>
              <p:cNvSpPr/>
              <p:nvPr/>
            </p:nvSpPr>
            <p:spPr>
              <a:xfrm>
                <a:off x="1129449" y="4046318"/>
                <a:ext cx="1719777" cy="1719713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Қол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жетімді</a:t>
                </a:r>
                <a:endParaRPr lang="ru-RU" sz="14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2" name="Group 49"/>
            <p:cNvGrpSpPr>
              <a:grpSpLocks/>
            </p:cNvGrpSpPr>
            <p:nvPr/>
          </p:nvGrpSpPr>
          <p:grpSpPr bwMode="auto">
            <a:xfrm>
              <a:off x="4892841" y="1247817"/>
              <a:ext cx="1749860" cy="1749860"/>
              <a:chOff x="628650" y="3771900"/>
              <a:chExt cx="2267594" cy="2267594"/>
            </a:xfrm>
          </p:grpSpPr>
          <p:sp>
            <p:nvSpPr>
              <p:cNvPr id="58" name="Oval 50"/>
              <p:cNvSpPr/>
              <p:nvPr/>
            </p:nvSpPr>
            <p:spPr>
              <a:xfrm>
                <a:off x="629084" y="3771800"/>
                <a:ext cx="2266978" cy="2266893"/>
              </a:xfrm>
              <a:prstGeom prst="ellipse">
                <a:avLst/>
              </a:prstGeom>
              <a:solidFill>
                <a:srgbClr val="20768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9" name="Oval 62"/>
              <p:cNvSpPr/>
              <p:nvPr/>
            </p:nvSpPr>
            <p:spPr>
              <a:xfrm>
                <a:off x="902686" y="4045390"/>
                <a:ext cx="1719777" cy="171971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Цифрлы</a:t>
                </a:r>
                <a:r>
                  <a:rPr lang="ru-RU" sz="11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аза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қ</a:t>
                </a:r>
                <a:r>
                  <a:rPr lang="ru-RU" sz="11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стан</a:t>
                </a:r>
                <a:endParaRPr lang="ru-RU" sz="16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3" name="Group 63"/>
            <p:cNvGrpSpPr>
              <a:grpSpLocks/>
            </p:cNvGrpSpPr>
            <p:nvPr/>
          </p:nvGrpSpPr>
          <p:grpSpPr bwMode="auto">
            <a:xfrm>
              <a:off x="6749511" y="1772278"/>
              <a:ext cx="1656722" cy="1656722"/>
              <a:chOff x="628650" y="3771900"/>
              <a:chExt cx="2267594" cy="2267594"/>
            </a:xfrm>
          </p:grpSpPr>
          <p:sp>
            <p:nvSpPr>
              <p:cNvPr id="56" name="Oval 64"/>
              <p:cNvSpPr/>
              <p:nvPr/>
            </p:nvSpPr>
            <p:spPr>
              <a:xfrm>
                <a:off x="627842" y="3770949"/>
                <a:ext cx="2268402" cy="2268317"/>
              </a:xfrm>
              <a:prstGeom prst="ellipse">
                <a:avLst/>
              </a:prstGeom>
              <a:solidFill>
                <a:srgbClr val="AB282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Oval 65"/>
              <p:cNvSpPr/>
              <p:nvPr/>
            </p:nvSpPr>
            <p:spPr>
              <a:xfrm>
                <a:off x="901615" y="4044711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Дербес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оқыту</a:t>
                </a:r>
                <a:endParaRPr lang="ru-RU" sz="21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4" name="Group 66"/>
            <p:cNvGrpSpPr>
              <a:grpSpLocks/>
            </p:cNvGrpSpPr>
            <p:nvPr/>
          </p:nvGrpSpPr>
          <p:grpSpPr bwMode="auto">
            <a:xfrm>
              <a:off x="3636322" y="1565473"/>
              <a:ext cx="1656722" cy="1656722"/>
              <a:chOff x="628650" y="3771900"/>
              <a:chExt cx="2267594" cy="2267594"/>
            </a:xfrm>
          </p:grpSpPr>
          <p:sp>
            <p:nvSpPr>
              <p:cNvPr id="54" name="Oval 67"/>
              <p:cNvSpPr/>
              <p:nvPr/>
            </p:nvSpPr>
            <p:spPr>
              <a:xfrm>
                <a:off x="628078" y="3771555"/>
                <a:ext cx="2268402" cy="2268317"/>
              </a:xfrm>
              <a:prstGeom prst="ellipse">
                <a:avLst/>
              </a:prstGeom>
              <a:solidFill>
                <a:srgbClr val="B25501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5" name="Oval 68"/>
              <p:cNvSpPr/>
              <p:nvPr/>
            </p:nvSpPr>
            <p:spPr>
              <a:xfrm>
                <a:off x="901850" y="4045317"/>
                <a:ext cx="1720856" cy="172079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>
                <a:normAutofit/>
              </a:bodyPr>
              <a:lstStyle/>
              <a:p>
                <a:pPr algn="ctr">
                  <a:defRPr/>
                </a:pP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Н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ә</a:t>
                </a:r>
                <a:r>
                  <a:rPr lang="ru-RU" sz="12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тижелі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5" name="Group 69"/>
            <p:cNvGrpSpPr>
              <a:grpSpLocks/>
            </p:cNvGrpSpPr>
            <p:nvPr/>
          </p:nvGrpSpPr>
          <p:grpSpPr bwMode="auto">
            <a:xfrm>
              <a:off x="5493194" y="3048282"/>
              <a:ext cx="1388120" cy="1388120"/>
              <a:chOff x="628650" y="3771900"/>
              <a:chExt cx="2267594" cy="2267594"/>
            </a:xfrm>
          </p:grpSpPr>
          <p:sp>
            <p:nvSpPr>
              <p:cNvPr id="52" name="Oval 70"/>
              <p:cNvSpPr/>
              <p:nvPr/>
            </p:nvSpPr>
            <p:spPr>
              <a:xfrm>
                <a:off x="628720" y="3771204"/>
                <a:ext cx="2266488" cy="2268996"/>
              </a:xfrm>
              <a:prstGeom prst="ellipse">
                <a:avLst/>
              </a:prstGeom>
              <a:solidFill>
                <a:srgbClr val="AECA0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3" name="Oval 71"/>
              <p:cNvSpPr/>
              <p:nvPr/>
            </p:nvSpPr>
            <p:spPr>
              <a:xfrm>
                <a:off x="903603" y="4046077"/>
                <a:ext cx="1716722" cy="1719250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6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Тиімді</a:t>
                </a:r>
                <a:endParaRPr lang="ru-RU" sz="25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  <p:grpSp>
          <p:nvGrpSpPr>
            <p:cNvPr id="12306" name="Group 72"/>
            <p:cNvGrpSpPr>
              <a:grpSpLocks/>
            </p:cNvGrpSpPr>
            <p:nvPr/>
          </p:nvGrpSpPr>
          <p:grpSpPr bwMode="auto">
            <a:xfrm>
              <a:off x="2546358" y="1115985"/>
              <a:ext cx="1216571" cy="1216571"/>
              <a:chOff x="979546" y="3771900"/>
              <a:chExt cx="2267594" cy="2267594"/>
            </a:xfrm>
          </p:grpSpPr>
          <p:sp>
            <p:nvSpPr>
              <p:cNvPr id="50" name="Oval 73"/>
              <p:cNvSpPr/>
              <p:nvPr/>
            </p:nvSpPr>
            <p:spPr>
              <a:xfrm>
                <a:off x="980564" y="3771900"/>
                <a:ext cx="2266524" cy="2266438"/>
              </a:xfrm>
              <a:prstGeom prst="ellipse">
                <a:avLst/>
              </a:prstGeom>
              <a:solidFill>
                <a:srgbClr val="E4363F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1" name="Oval 74"/>
              <p:cNvSpPr/>
              <p:nvPr/>
            </p:nvSpPr>
            <p:spPr>
              <a:xfrm>
                <a:off x="1255743" y="4047069"/>
                <a:ext cx="1716167" cy="1716102"/>
              </a:xfrm>
              <a:prstGeom prst="ellipse">
                <a:avLst/>
              </a:prstGeom>
              <a:solidFill>
                <a:schemeClr val="bg1"/>
              </a:solidFill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/>
              <a:p>
                <a:pPr algn="ctr">
                  <a:defRPr/>
                </a:pP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Үш</a:t>
                </a:r>
                <a:r>
                  <a:rPr lang="ru-RU" sz="14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тілді</a:t>
                </a:r>
                <a:endParaRPr lang="ru-RU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9014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Прямоугольник 15"/>
          <p:cNvSpPr/>
          <p:nvPr/>
        </p:nvSpPr>
        <p:spPr>
          <a:xfrm>
            <a:off x="848433" y="1844824"/>
            <a:ext cx="75177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endParaRPr lang="ru-RU" sz="2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144">
            <a:extLst>
              <a:ext uri="{FF2B5EF4-FFF2-40B4-BE49-F238E27FC236}">
                <a16:creationId xmlns:a16="http://schemas.microsoft.com/office/drawing/2014/main" id="{CD91E988-7A18-4398-B6F1-77F363DEF83B}"/>
              </a:ext>
            </a:extLst>
          </p:cNvPr>
          <p:cNvSpPr/>
          <p:nvPr/>
        </p:nvSpPr>
        <p:spPr>
          <a:xfrm>
            <a:off x="414800" y="2075656"/>
            <a:ext cx="800653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Узнаете, что такое климат и чем он отличается от погоды;</a:t>
            </a:r>
          </a:p>
          <a:p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познакомитесь с разрядами 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</a:t>
            </a:r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ислительных, </a:t>
            </a:r>
          </a:p>
          <a:p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научитесь различать простые, сложные 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 составные </a:t>
            </a:r>
            <a:endParaRPr lang="ru-RU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числительные </a:t>
            </a:r>
            <a:r>
              <a:rPr lang="ru-RU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 правильно употреблять их в речи</a:t>
            </a:r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ru-RU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16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2239" y="-99887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3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Прямоугольник 10"/>
          <p:cNvSpPr/>
          <p:nvPr/>
        </p:nvSpPr>
        <p:spPr>
          <a:xfrm>
            <a:off x="690031" y="1340768"/>
            <a:ext cx="7705431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400" b="1" i="1" dirty="0" smtClean="0">
              <a:solidFill>
                <a:srgbClr val="00B0F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2400" b="1" i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Климат</a:t>
            </a:r>
            <a:r>
              <a:rPr lang="ru-RU" sz="24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это многолетний </a:t>
            </a:r>
          </a:p>
          <a:p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закономерно повторяющийся </a:t>
            </a:r>
          </a:p>
          <a:p>
            <a:r>
              <a:rPr lang="ru-RU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режим погоды.</a:t>
            </a:r>
          </a:p>
          <a:p>
            <a:endParaRPr lang="ru-RU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ru-RU" sz="2000" b="1" i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Погода</a:t>
            </a:r>
            <a:r>
              <a:rPr lang="ru-RU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– текущее состояние </a:t>
            </a:r>
          </a:p>
          <a:p>
            <a:pPr algn="just"/>
            <a:r>
              <a:rPr lang="ru-RU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атмосферы в данной местности </a:t>
            </a:r>
          </a:p>
          <a:p>
            <a:pPr algn="just"/>
            <a:r>
              <a:rPr lang="ru-RU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определённый отрезок времени.</a:t>
            </a:r>
          </a:p>
          <a:p>
            <a:pPr algn="just"/>
            <a:r>
              <a:rPr lang="ru-RU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Климат постоянен для каждой </a:t>
            </a:r>
          </a:p>
          <a:p>
            <a:pPr algn="just"/>
            <a:r>
              <a:rPr lang="ru-RU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определённой местности. Погода </a:t>
            </a:r>
          </a:p>
          <a:p>
            <a:pPr algn="just"/>
            <a:r>
              <a:rPr lang="ru-RU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же непостоянна, она может </a:t>
            </a:r>
          </a:p>
          <a:p>
            <a:pPr algn="just"/>
            <a:r>
              <a:rPr lang="ru-RU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меняться в течение дня.</a:t>
            </a:r>
          </a:p>
          <a:p>
            <a:pPr algn="just"/>
            <a:endParaRPr lang="ru-RU" sz="2800" dirty="0"/>
          </a:p>
        </p:txBody>
      </p:sp>
      <p:pic>
        <p:nvPicPr>
          <p:cNvPr id="12" name="Picture 2" descr="C:\Users\Lenovo\Desktop\клим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98" y="1484783"/>
            <a:ext cx="2753718" cy="1860887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C:\Users\Lenovo\Desktop\погода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0262" y="3540137"/>
            <a:ext cx="3288688" cy="2375006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187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5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076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Rectangle 144">
            <a:extLst>
              <a:ext uri="{FF2B5EF4-FFF2-40B4-BE49-F238E27FC236}">
                <a16:creationId xmlns:a16="http://schemas.microsoft.com/office/drawing/2014/main" id="{CD91E988-7A18-4398-B6F1-77F363DEF83B}"/>
              </a:ext>
            </a:extLst>
          </p:cNvPr>
          <p:cNvSpPr/>
          <p:nvPr/>
        </p:nvSpPr>
        <p:spPr>
          <a:xfrm>
            <a:off x="-68086" y="2506198"/>
            <a:ext cx="1847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ID" sz="2800" b="1" dirty="0">
              <a:solidFill>
                <a:schemeClr val="accent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Rectangle 144">
            <a:extLst>
              <a:ext uri="{FF2B5EF4-FFF2-40B4-BE49-F238E27FC236}">
                <a16:creationId xmlns:a16="http://schemas.microsoft.com/office/drawing/2014/main" id="{CD91E988-7A18-4398-B6F1-77F363DEF83B}"/>
              </a:ext>
            </a:extLst>
          </p:cNvPr>
          <p:cNvSpPr/>
          <p:nvPr/>
        </p:nvSpPr>
        <p:spPr>
          <a:xfrm>
            <a:off x="611560" y="213263"/>
            <a:ext cx="703588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Территория Казахстана находится очень далеко от океана и открыта для ветров с запада и севера. Из-за этого основными свойствами климата Казахстана являются его резкая </a:t>
            </a:r>
            <a:r>
              <a:rPr lang="ru-RU" sz="16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континентальность</a:t>
            </a:r>
            <a:r>
              <a:rPr lang="ru-RU" sz="16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и неравномерное распределение природных осадков.</a:t>
            </a:r>
          </a:p>
          <a:p>
            <a:r>
              <a:rPr lang="ru-RU" sz="16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Зима в Казахстане холодная и продолжительная на севере и умеренно мягкая на юге.</a:t>
            </a:r>
          </a:p>
          <a:p>
            <a:r>
              <a:rPr lang="ru-RU" sz="16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</a:t>
            </a:r>
            <a:r>
              <a:rPr lang="ru-RU" sz="16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Т</a:t>
            </a:r>
            <a:r>
              <a:rPr lang="ru-RU" sz="16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емпература января колеблется от – 36</a:t>
            </a:r>
            <a:r>
              <a:rPr lang="en-US" sz="16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º</a:t>
            </a:r>
            <a:r>
              <a:rPr lang="ru-RU" sz="16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С на севере до – 1</a:t>
            </a:r>
            <a:r>
              <a:rPr lang="en-US" sz="16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º</a:t>
            </a:r>
            <a:r>
              <a:rPr lang="ru-RU" sz="16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С на юге.</a:t>
            </a:r>
          </a:p>
          <a:p>
            <a:r>
              <a:rPr lang="ru-RU" sz="16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Лето – сухое. На севере – тёплое, в центре – очень тёплое, на юге – жаркое.</a:t>
            </a:r>
          </a:p>
          <a:p>
            <a:pPr algn="just"/>
            <a:r>
              <a:rPr lang="ru-RU" sz="16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Почти для всей территории Казахстана характерны сильные ветры, в ряде регионов свыше 40 м/с.</a:t>
            </a:r>
            <a:endParaRPr lang="ru-RU" sz="16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Picture 3" descr="C:\Users\Lenovo\Desktop\лето - копия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774" y="3197218"/>
            <a:ext cx="1922986" cy="234456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C:\Users\Lenovo\Desktop\мм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9649" y="3214881"/>
            <a:ext cx="1946756" cy="235362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5" descr="C:\Users\Lenovo\Desktop\зима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405" y="3188159"/>
            <a:ext cx="1946756" cy="235362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6" descr="C:\Users\Lenovo\Desktop\весна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8556" y="3214881"/>
            <a:ext cx="1907704" cy="236574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6345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0"/>
            <a:ext cx="9144000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5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Rectangle 683">
            <a:extLst>
              <a:ext uri="{FF2B5EF4-FFF2-40B4-BE49-F238E27FC236}">
                <a16:creationId xmlns:a16="http://schemas.microsoft.com/office/drawing/2014/main" id="{6945F279-C67A-4EE8-9C3E-E808868EFE3D}"/>
              </a:ext>
            </a:extLst>
          </p:cNvPr>
          <p:cNvSpPr/>
          <p:nvPr/>
        </p:nvSpPr>
        <p:spPr>
          <a:xfrm>
            <a:off x="457472" y="1151879"/>
            <a:ext cx="6202760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</a:t>
            </a:r>
            <a:r>
              <a:rPr lang="ru-RU" sz="26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Атмосфера Земли разделена на слои. Нижний слой, … километров в высоту, – тропосфера. В этом слое формируется погода. </a:t>
            </a:r>
            <a:r>
              <a:rPr lang="ru-RU" sz="26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</a:t>
            </a:r>
            <a:r>
              <a:rPr lang="ru-RU" sz="26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лой атмосферы, высотой от … до … километров, – стратосфера. Между … и … километрами, в середине стратосферы, находится озон, который защищает нас от наиболее активных солнечных лучей – ультрафиолетовых. Без него мы не выдержали бы солнечного света.</a:t>
            </a:r>
          </a:p>
          <a:p>
            <a:r>
              <a:rPr lang="ru-RU" sz="28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            </a:t>
            </a:r>
            <a:r>
              <a:rPr lang="ru-RU" sz="20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(Из энциклопедии «</a:t>
            </a:r>
            <a:r>
              <a:rPr lang="ru-RU" sz="2000" i="1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Чудо­книга</a:t>
            </a:r>
            <a:r>
              <a:rPr lang="ru-RU" sz="20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»)</a:t>
            </a:r>
            <a:endParaRPr lang="en-ID" sz="20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3419872" y="444913"/>
            <a:ext cx="1586929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1 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2" descr="C:\Users\Lenovo\Desktop\ййй.jpe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9876" y="1196752"/>
            <a:ext cx="1854889" cy="2494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02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0" y="-33116"/>
            <a:ext cx="9178249" cy="689111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4099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61FA3044-2C8E-4526-B602-FDC2B473943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6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4100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02" name="Прямоугольник 9"/>
          <p:cNvSpPr>
            <a:spLocks noChangeArrowheads="1"/>
          </p:cNvSpPr>
          <p:nvPr/>
        </p:nvSpPr>
        <p:spPr bwMode="auto">
          <a:xfrm>
            <a:off x="3419872" y="444913"/>
            <a:ext cx="2374709" cy="45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Проверьте себя 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83569" y="1052736"/>
            <a:ext cx="5760640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/>
              <a:t>     </a:t>
            </a:r>
            <a:r>
              <a:rPr lang="ru-RU" sz="25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Атмосфера </a:t>
            </a:r>
            <a:r>
              <a:rPr lang="ru-RU" sz="25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Земли разделена на слои. Нижний слой, </a:t>
            </a:r>
            <a:r>
              <a:rPr lang="ru-RU" sz="2500" b="1" u="sng" dirty="0">
                <a:solidFill>
                  <a:srgbClr val="00B0F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16</a:t>
            </a:r>
            <a:r>
              <a:rPr lang="ru-RU" sz="2500" b="1" dirty="0">
                <a:solidFill>
                  <a:srgbClr val="00B0F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километров в высоту, – тропосфера. В этом слое формируется погода. С</a:t>
            </a:r>
            <a:r>
              <a:rPr lang="ru-RU" sz="25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лой </a:t>
            </a:r>
            <a:r>
              <a:rPr lang="ru-RU" sz="25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атмосферы, высотой от </a:t>
            </a:r>
            <a:r>
              <a:rPr lang="ru-RU" sz="2500" b="1" u="sng" dirty="0" smtClean="0">
                <a:solidFill>
                  <a:srgbClr val="00B0F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16</a:t>
            </a:r>
            <a:r>
              <a:rPr lang="ru-RU" sz="25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5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до </a:t>
            </a:r>
            <a:r>
              <a:rPr lang="ru-RU" sz="2500" b="1" u="sng" dirty="0">
                <a:solidFill>
                  <a:srgbClr val="00B0F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48</a:t>
            </a:r>
            <a:r>
              <a:rPr lang="ru-RU" sz="2500" b="1" dirty="0">
                <a:solidFill>
                  <a:srgbClr val="00B0F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ru-RU" sz="25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километров, – стратосфера. Между </a:t>
            </a:r>
            <a:r>
              <a:rPr lang="ru-RU" sz="2500" b="1" u="sng" dirty="0">
                <a:solidFill>
                  <a:srgbClr val="00B0F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20</a:t>
            </a:r>
            <a:r>
              <a:rPr lang="ru-RU" sz="25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и </a:t>
            </a:r>
            <a:r>
              <a:rPr lang="ru-RU" sz="2500" b="1" u="sng" dirty="0">
                <a:solidFill>
                  <a:srgbClr val="00B0F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25</a:t>
            </a:r>
            <a:r>
              <a:rPr lang="ru-RU" sz="25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километрами, в середине стратосферы, находится озон, который защищает нас от наиболее активных солнечных лучей – ультрафиолетовых. Без него мы не выдержали бы солнечного света</a:t>
            </a:r>
            <a:r>
              <a:rPr lang="ru-RU" sz="25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</a:t>
            </a:r>
          </a:p>
          <a:p>
            <a:endParaRPr lang="ru-RU" sz="25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r>
              <a:rPr lang="ru-RU" sz="2000" i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                            (</a:t>
            </a:r>
            <a:r>
              <a:rPr lang="ru-RU" sz="2000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Из энциклопедии «</a:t>
            </a:r>
            <a:r>
              <a:rPr lang="ru-RU" sz="2000" i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Чудо­книга</a:t>
            </a:r>
            <a:r>
              <a:rPr lang="ru-RU" sz="2000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»)</a:t>
            </a:r>
            <a:endParaRPr lang="en-ID" sz="20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Picture 2" descr="C:\Users\Lenovo\Desktop\ццц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268760"/>
            <a:ext cx="2452102" cy="3039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853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44797" y="0"/>
            <a:ext cx="9188797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7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" name="Прямоугольник 8"/>
          <p:cNvSpPr/>
          <p:nvPr/>
        </p:nvSpPr>
        <p:spPr>
          <a:xfrm>
            <a:off x="457472" y="980728"/>
            <a:ext cx="78589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Имя числительное (</a:t>
            </a:r>
            <a:r>
              <a:rPr lang="kk-KZ" b="1" i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сан есім</a:t>
            </a:r>
            <a:r>
              <a:rPr lang="ru-RU" b="1" i="1" dirty="0" smtClean="0">
                <a:solidFill>
                  <a:srgbClr val="00B0F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– </a:t>
            </a:r>
            <a:r>
              <a:rPr lang="ru-RU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это самостоятельная часть речи, которая обозначает количество предметов, число и порядок предметов при счёте.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619672" y="1988840"/>
            <a:ext cx="5321364" cy="834330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ИМЯ  ЧИСЛИТЕЛЬНОЕ</a:t>
            </a: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СКОЛЬКО? КОТОРЫЙ?</a:t>
            </a:r>
            <a:endParaRPr lang="ru-RU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11560" y="3123738"/>
            <a:ext cx="3124670" cy="856381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КОЛИЧЕСТВЕННЫЕ</a:t>
            </a:r>
          </a:p>
          <a:p>
            <a:pPr algn="ctr"/>
            <a:r>
              <a:rPr lang="kk-KZ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(есептік)</a:t>
            </a:r>
            <a:endParaRPr lang="ru-RU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СКОЛЬКО?</a:t>
            </a:r>
            <a:endParaRPr lang="ru-RU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422642" y="3134821"/>
            <a:ext cx="3097530" cy="856381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ПОРЯДКОВЫЕ</a:t>
            </a:r>
          </a:p>
          <a:p>
            <a:pPr algn="ctr"/>
            <a:r>
              <a:rPr lang="kk-KZ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(реттік)</a:t>
            </a:r>
            <a:endParaRPr lang="ru-RU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КОТОРЫЙ?</a:t>
            </a:r>
            <a:endParaRPr lang="ru-RU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17387" y="4365104"/>
            <a:ext cx="3124670" cy="873933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В сутках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двадцать четыре 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часа</a:t>
            </a:r>
            <a:endParaRPr lang="ru-RU" sz="20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422642" y="4365104"/>
            <a:ext cx="3097530" cy="873932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Сегодня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шестнадцатое </a:t>
            </a:r>
            <a:r>
              <a:rPr lang="ru-RU" sz="20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ноября</a:t>
            </a:r>
            <a:endParaRPr lang="ru-RU" sz="20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5" name="Прямая со стрелкой 14"/>
          <p:cNvCxnSpPr/>
          <p:nvPr/>
        </p:nvCxnSpPr>
        <p:spPr>
          <a:xfrm>
            <a:off x="5971407" y="3980119"/>
            <a:ext cx="0" cy="388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2155520" y="3980119"/>
            <a:ext cx="0" cy="388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5148064" y="2823170"/>
            <a:ext cx="400217" cy="388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H="1">
            <a:off x="2555776" y="2823170"/>
            <a:ext cx="432048" cy="38862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809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16056" y="28906"/>
            <a:ext cx="9233390" cy="66981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8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Овал 10"/>
          <p:cNvSpPr/>
          <p:nvPr/>
        </p:nvSpPr>
        <p:spPr>
          <a:xfrm>
            <a:off x="2241285" y="1135254"/>
            <a:ext cx="4732020" cy="66294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ЧИСЛИТЕЛЬНЫЕ</a:t>
            </a: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329204" y="2334649"/>
            <a:ext cx="2366010" cy="73291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ПРОСТЫЕ</a:t>
            </a: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3158355" y="2774572"/>
            <a:ext cx="2366010" cy="73291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СЛОЖНЫЕ</a:t>
            </a: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6131412" y="2352697"/>
            <a:ext cx="2366010" cy="73291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СОСТАВНЫЕ</a:t>
            </a:r>
            <a:endParaRPr lang="ru-RU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71600" y="3645024"/>
            <a:ext cx="10711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три</a:t>
            </a:r>
          </a:p>
          <a:p>
            <a:pPr algn="ctr"/>
            <a:r>
              <a:rPr lang="ru-RU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шестой</a:t>
            </a:r>
            <a:endParaRPr lang="ru-RU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642290" y="4077072"/>
            <a:ext cx="13981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пятьдесят</a:t>
            </a:r>
          </a:p>
          <a:p>
            <a:pPr algn="ctr"/>
            <a:r>
              <a:rPr lang="ru-RU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шестьсот</a:t>
            </a:r>
            <a:endParaRPr lang="ru-RU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250665" y="3732500"/>
            <a:ext cx="21275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двадцать пятый</a:t>
            </a:r>
          </a:p>
          <a:p>
            <a:pPr algn="ctr"/>
            <a:r>
              <a:rPr lang="ru-RU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сто семь</a:t>
            </a:r>
          </a:p>
        </p:txBody>
      </p:sp>
      <p:cxnSp>
        <p:nvCxnSpPr>
          <p:cNvPr id="19" name="Прямая со стрелкой 18"/>
          <p:cNvCxnSpPr/>
          <p:nvPr/>
        </p:nvCxnSpPr>
        <p:spPr>
          <a:xfrm flipH="1">
            <a:off x="1763688" y="1297375"/>
            <a:ext cx="2106840" cy="10372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4469183" y="1783807"/>
            <a:ext cx="0" cy="9763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endCxn id="14" idx="0"/>
          </p:cNvCxnSpPr>
          <p:nvPr/>
        </p:nvCxnSpPr>
        <p:spPr>
          <a:xfrm>
            <a:off x="6250666" y="1466724"/>
            <a:ext cx="1063751" cy="8859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endCxn id="15" idx="0"/>
          </p:cNvCxnSpPr>
          <p:nvPr/>
        </p:nvCxnSpPr>
        <p:spPr>
          <a:xfrm flipH="1">
            <a:off x="1507164" y="3067560"/>
            <a:ext cx="5046" cy="5774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 flipH="1">
            <a:off x="7314417" y="3023440"/>
            <a:ext cx="8240" cy="7090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stCxn id="13" idx="4"/>
            <a:endCxn id="16" idx="0"/>
          </p:cNvCxnSpPr>
          <p:nvPr/>
        </p:nvCxnSpPr>
        <p:spPr>
          <a:xfrm>
            <a:off x="4341360" y="3507483"/>
            <a:ext cx="0" cy="5695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624754" y="5044258"/>
            <a:ext cx="787266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Числительные от одиннадцати до девятнадцати образовались:</a:t>
            </a:r>
          </a:p>
          <a:p>
            <a:endParaRPr lang="ru-RU" b="1" dirty="0" smtClean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  ОДИН – НА + ДЕСЯТЬ (ДЦАТЬ)</a:t>
            </a:r>
            <a:endParaRPr lang="ru-RU" b="1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557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Типография\Desktop\Безымянный.png"/>
          <p:cNvPicPr>
            <a:picLocks noChangeAspect="1" noChangeArrowheads="1"/>
          </p:cNvPicPr>
          <p:nvPr/>
        </p:nvPicPr>
        <p:blipFill rotWithShape="1">
          <a:blip r:embed="rId3"/>
          <a:srcRect l="11757" r="11484"/>
          <a:stretch/>
        </p:blipFill>
        <p:spPr bwMode="auto">
          <a:xfrm>
            <a:off x="-28507" y="-89270"/>
            <a:ext cx="9188797" cy="672985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</p:pic>
      <p:sp>
        <p:nvSpPr>
          <p:cNvPr id="5123" name="Google Shape;123;p4"/>
          <p:cNvSpPr>
            <a:spLocks noGrp="1"/>
          </p:cNvSpPr>
          <p:nvPr>
            <p:ph type="sldNum" sz="quarter" idx="12"/>
          </p:nvPr>
        </p:nvSpPr>
        <p:spPr>
          <a:xfrm>
            <a:off x="6996464" y="6043046"/>
            <a:ext cx="2056586" cy="36428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9432" tIns="39704" rIns="79432" bIns="39704"/>
          <a:lstStyle>
            <a:lvl1pPr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651196" indent="-250460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001840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402575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1803311" indent="-200368"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204047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604783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005519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406254" indent="-200368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rgbClr val="000000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buSzPts val="1100"/>
            </a:pPr>
            <a:fld id="{A5A27743-B97B-463B-B9D8-F7E71ABACDB7}" type="slidenum">
              <a:rPr lang="ru-RU" altLang="ru-RU" sz="1200" b="1">
                <a:solidFill>
                  <a:srgbClr val="002060"/>
                </a:solidFill>
              </a:rPr>
              <a:pPr>
                <a:buSzPts val="1100"/>
              </a:pPr>
              <a:t>9</a:t>
            </a:fld>
            <a:endParaRPr lang="ru-RU" altLang="ru-RU" sz="1200" b="1">
              <a:solidFill>
                <a:srgbClr val="002060"/>
              </a:solidFill>
            </a:endParaRPr>
          </a:p>
        </p:txBody>
      </p:sp>
      <p:cxnSp>
        <p:nvCxnSpPr>
          <p:cNvPr id="5124" name="Google Shape;124;p4"/>
          <p:cNvCxnSpPr>
            <a:cxnSpLocks noChangeShapeType="1"/>
          </p:cNvCxnSpPr>
          <p:nvPr/>
        </p:nvCxnSpPr>
        <p:spPr bwMode="auto">
          <a:xfrm>
            <a:off x="300004" y="6510996"/>
            <a:ext cx="8614582" cy="0"/>
          </a:xfrm>
          <a:prstGeom prst="straightConnector1">
            <a:avLst/>
          </a:prstGeom>
          <a:noFill/>
          <a:ln w="38100">
            <a:solidFill>
              <a:srgbClr val="00206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125" name="Google Shape;125;p4"/>
          <p:cNvCxnSpPr>
            <a:cxnSpLocks noChangeShapeType="1"/>
          </p:cNvCxnSpPr>
          <p:nvPr/>
        </p:nvCxnSpPr>
        <p:spPr bwMode="auto">
          <a:xfrm rot="10800000" flipH="1">
            <a:off x="457472" y="6640582"/>
            <a:ext cx="8317293" cy="0"/>
          </a:xfrm>
          <a:prstGeom prst="straightConnector1">
            <a:avLst/>
          </a:prstGeom>
          <a:noFill/>
          <a:ln w="38100">
            <a:solidFill>
              <a:srgbClr val="00B05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Прямоугольник 7"/>
          <p:cNvSpPr/>
          <p:nvPr/>
        </p:nvSpPr>
        <p:spPr>
          <a:xfrm>
            <a:off x="300004" y="574060"/>
            <a:ext cx="7891044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200" b="1" i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2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Синтаксическая </a:t>
            </a:r>
            <a:r>
              <a:rPr lang="ru-RU" sz="2200" b="1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роль числительных в предложении разнообразна</a:t>
            </a:r>
            <a:r>
              <a:rPr lang="ru-RU" sz="2200" b="1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Среда – </a:t>
            </a:r>
            <a:r>
              <a:rPr lang="ru-RU" sz="2800" u="wavy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третий</a:t>
            </a:r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день недели.</a:t>
            </a:r>
          </a:p>
          <a:p>
            <a:endParaRPr lang="ru-RU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2800" u="sng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Три</a:t>
            </a:r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нечётное число</a:t>
            </a:r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endParaRPr lang="ru-RU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Занятия </a:t>
            </a:r>
            <a:r>
              <a:rPr lang="ru-RU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школе начинаются </a:t>
            </a:r>
            <a:r>
              <a:rPr lang="ru-RU" sz="2800" u="dotDash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</a:t>
            </a:r>
            <a:r>
              <a:rPr lang="ru-RU" sz="2800" u="dotDash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восемь</a:t>
            </a:r>
            <a:r>
              <a:rPr lang="ru-RU" sz="2800" u="dotDash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часов</a:t>
            </a:r>
            <a:r>
              <a:rPr lang="ru-RU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endParaRPr lang="ru-RU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Существительные, обозначающие количество, в сочетании с числительными являются одним членом предложения и представляют собой </a:t>
            </a:r>
            <a:r>
              <a:rPr lang="ru-RU" sz="20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неделимое словосочетание </a:t>
            </a:r>
          </a:p>
          <a:p>
            <a:pPr algn="ctr"/>
            <a:endParaRPr lang="ru-RU" sz="2000" b="1" dirty="0" smtClean="0">
              <a:solidFill>
                <a:schemeClr val="accent1">
                  <a:lumMod val="60000"/>
                  <a:lumOff val="40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ru-RU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r>
              <a:rPr lang="ru-RU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       Жили-были на свете </a:t>
            </a:r>
            <a:r>
              <a:rPr lang="ru-RU" sz="2000" b="1" u="sng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три медведя</a:t>
            </a:r>
            <a:r>
              <a:rPr lang="ru-RU" sz="20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35380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907</TotalTime>
  <Words>1056</Words>
  <Application>Microsoft Office PowerPoint</Application>
  <PresentationFormat>Экран (4:3)</PresentationFormat>
  <Paragraphs>173</Paragraphs>
  <Slides>19</Slides>
  <Notes>19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6" baseType="lpstr">
      <vt:lpstr>Arial</vt:lpstr>
      <vt:lpstr>Calibri</vt:lpstr>
      <vt:lpstr>Century Gothic</vt:lpstr>
      <vt:lpstr>Comfortaa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Бахыт</dc:creator>
  <cp:lastModifiedBy>Данагул</cp:lastModifiedBy>
  <cp:revision>44</cp:revision>
  <dcterms:created xsi:type="dcterms:W3CDTF">2020-07-18T05:19:20Z</dcterms:created>
  <dcterms:modified xsi:type="dcterms:W3CDTF">2024-12-08T13:21:42Z</dcterms:modified>
</cp:coreProperties>
</file>