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6" r:id="rId2"/>
    <p:sldId id="257" r:id="rId3"/>
    <p:sldId id="258" r:id="rId4"/>
    <p:sldId id="260" r:id="rId5"/>
    <p:sldId id="268" r:id="rId6"/>
    <p:sldId id="262" r:id="rId7"/>
    <p:sldId id="263" r:id="rId8"/>
    <p:sldId id="272" r:id="rId9"/>
    <p:sldId id="265" r:id="rId10"/>
    <p:sldId id="271" r:id="rId11"/>
    <p:sldId id="273"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94660"/>
  </p:normalViewPr>
  <p:slideViewPr>
    <p:cSldViewPr>
      <p:cViewPr varScale="1">
        <p:scale>
          <a:sx n="65" d="100"/>
          <a:sy n="65" d="100"/>
        </p:scale>
        <p:origin x="1296"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CBE115-EFC2-4BEB-AA47-CA01B43C6347}" type="datetimeFigureOut">
              <a:rPr lang="ru-RU" smtClean="0"/>
              <a:t>31.03.2021</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6654C9-71A0-4CBC-ACDC-79D74E100420}" type="slidenum">
              <a:rPr lang="ru-RU" smtClean="0"/>
              <a:t>‹#›</a:t>
            </a:fld>
            <a:endParaRPr lang="ru-RU"/>
          </a:p>
        </p:txBody>
      </p:sp>
    </p:spTree>
    <p:extLst>
      <p:ext uri="{BB962C8B-B14F-4D97-AF65-F5344CB8AC3E}">
        <p14:creationId xmlns:p14="http://schemas.microsoft.com/office/powerpoint/2010/main" val="1669384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9297485-7041-403B-BE0F-3EC3BD65F45E}" type="datetimeFigureOut">
              <a:rPr lang="ru-RU" smtClean="0"/>
              <a:t>31.03.2021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9297485-7041-403B-BE0F-3EC3BD65F45E}" type="datetimeFigureOut">
              <a:rPr lang="ru-RU" smtClean="0"/>
              <a:t>31.03.2021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9297485-7041-403B-BE0F-3EC3BD65F45E}" type="datetimeFigureOut">
              <a:rPr lang="ru-RU" smtClean="0"/>
              <a:t>31.03.2021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9E87BD-96B7-4B23-83D7-7A5AF10B0E27}"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9297485-7041-403B-BE0F-3EC3BD65F45E}" type="datetimeFigureOut">
              <a:rPr lang="ru-RU" smtClean="0"/>
              <a:t>31.03.2021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9E87BD-96B7-4B23-83D7-7A5AF10B0E27}"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9297485-7041-403B-BE0F-3EC3BD65F45E}" type="datetimeFigureOut">
              <a:rPr lang="ru-RU" smtClean="0"/>
              <a:t>31.03.2021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C9297485-7041-403B-BE0F-3EC3BD65F45E}" type="datetimeFigureOut">
              <a:rPr lang="ru-RU" smtClean="0"/>
              <a:t>31.03.2021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79E87BD-96B7-4B23-83D7-7A5AF10B0E27}"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9297485-7041-403B-BE0F-3EC3BD65F45E}" type="datetimeFigureOut">
              <a:rPr lang="ru-RU" smtClean="0"/>
              <a:t>31.03.2021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C9297485-7041-403B-BE0F-3EC3BD65F45E}" type="datetimeFigureOut">
              <a:rPr lang="ru-RU" smtClean="0"/>
              <a:t>31.03.2021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C9297485-7041-403B-BE0F-3EC3BD65F45E}" type="datetimeFigureOut">
              <a:rPr lang="ru-RU" smtClean="0"/>
              <a:t>31.03.2021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9297485-7041-403B-BE0F-3EC3BD65F45E}" type="datetimeFigureOut">
              <a:rPr lang="ru-RU" smtClean="0"/>
              <a:t>31.03.2021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79E87BD-96B7-4B23-83D7-7A5AF10B0E27}"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9297485-7041-403B-BE0F-3EC3BD65F45E}" type="datetimeFigureOut">
              <a:rPr lang="ru-RU" smtClean="0"/>
              <a:t>31.03.2021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79E87BD-96B7-4B23-83D7-7A5AF10B0E27}"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C9297485-7041-403B-BE0F-3EC3BD65F45E}" type="datetimeFigureOut">
              <a:rPr lang="ru-RU" smtClean="0"/>
              <a:t>31.03.2021</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79E87BD-96B7-4B23-83D7-7A5AF10B0E27}"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youtu.be/OqdO-Q94X0g"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404664"/>
            <a:ext cx="8687269" cy="2664296"/>
          </a:xfrm>
        </p:spPr>
        <p:txBody>
          <a:bodyPr>
            <a:normAutofit fontScale="90000"/>
          </a:bodyPr>
          <a:lstStyle/>
          <a:p>
            <a:r>
              <a:rPr lang="kk-KZ" sz="3200" b="1" dirty="0" smtClean="0">
                <a:solidFill>
                  <a:srgbClr val="002060"/>
                </a:solidFill>
                <a:latin typeface="Times New Roman" panose="02020603050405020304" pitchFamily="18" charset="0"/>
                <a:cs typeface="Times New Roman" panose="02020603050405020304" pitchFamily="18" charset="0"/>
              </a:rPr>
              <a:t/>
            </a:r>
            <a:br>
              <a:rPr lang="kk-KZ" sz="3200" b="1" dirty="0" smtClean="0">
                <a:solidFill>
                  <a:srgbClr val="002060"/>
                </a:solidFill>
                <a:latin typeface="Times New Roman" panose="02020603050405020304" pitchFamily="18" charset="0"/>
                <a:cs typeface="Times New Roman" panose="02020603050405020304" pitchFamily="18" charset="0"/>
              </a:rPr>
            </a:br>
            <a:r>
              <a:rPr lang="kk-KZ" sz="3200" b="1" dirty="0">
                <a:solidFill>
                  <a:srgbClr val="002060"/>
                </a:solidFill>
                <a:latin typeface="Times New Roman" panose="02020603050405020304" pitchFamily="18" charset="0"/>
                <a:cs typeface="Times New Roman" panose="02020603050405020304" pitchFamily="18" charset="0"/>
              </a:rPr>
              <a:t/>
            </a:r>
            <a:br>
              <a:rPr lang="kk-KZ" sz="3200" b="1" dirty="0">
                <a:solidFill>
                  <a:srgbClr val="002060"/>
                </a:solidFill>
                <a:latin typeface="Times New Roman" panose="02020603050405020304" pitchFamily="18" charset="0"/>
                <a:cs typeface="Times New Roman" panose="02020603050405020304" pitchFamily="18" charset="0"/>
              </a:rPr>
            </a:br>
            <a:r>
              <a:rPr lang="kk-KZ" sz="3600" b="1" dirty="0" smtClean="0">
                <a:solidFill>
                  <a:srgbClr val="002060"/>
                </a:solidFill>
                <a:latin typeface="Times New Roman" panose="02020603050405020304" pitchFamily="18" charset="0"/>
                <a:cs typeface="Times New Roman" panose="02020603050405020304" pitchFamily="18" charset="0"/>
              </a:rPr>
              <a:t>Қазақ әдебиеті </a:t>
            </a:r>
            <a:r>
              <a:rPr lang="kk-KZ" sz="3600" b="1" dirty="0">
                <a:solidFill>
                  <a:srgbClr val="002060"/>
                </a:solidFill>
                <a:latin typeface="Times New Roman" panose="02020603050405020304" pitchFamily="18" charset="0"/>
                <a:cs typeface="Times New Roman" panose="02020603050405020304" pitchFamily="18" charset="0"/>
              </a:rPr>
              <a:t>6-сынып </a:t>
            </a:r>
            <a:r>
              <a:rPr lang="kk-KZ" sz="3600" b="1" dirty="0" smtClean="0">
                <a:solidFill>
                  <a:srgbClr val="002060"/>
                </a:solidFill>
                <a:latin typeface="Times New Roman" panose="02020603050405020304" pitchFamily="18" charset="0"/>
                <a:cs typeface="Times New Roman" panose="02020603050405020304" pitchFamily="18" charset="0"/>
              </a:rPr>
              <a:t/>
            </a:r>
            <a:br>
              <a:rPr lang="kk-KZ" sz="3600" b="1" dirty="0" smtClean="0">
                <a:solidFill>
                  <a:srgbClr val="002060"/>
                </a:solidFill>
                <a:latin typeface="Times New Roman" panose="02020603050405020304" pitchFamily="18" charset="0"/>
                <a:cs typeface="Times New Roman" panose="02020603050405020304" pitchFamily="18" charset="0"/>
              </a:rPr>
            </a:br>
            <a:r>
              <a:rPr lang="kk-KZ" sz="3600" b="1" dirty="0" smtClean="0">
                <a:solidFill>
                  <a:srgbClr val="FF0000"/>
                </a:solidFill>
                <a:latin typeface="Times New Roman" panose="02020603050405020304" pitchFamily="18" charset="0"/>
                <a:cs typeface="Times New Roman" panose="02020603050405020304" pitchFamily="18" charset="0"/>
              </a:rPr>
              <a:t>Бөлім</a:t>
            </a:r>
            <a:r>
              <a:rPr lang="kk-KZ" sz="3600" b="1" dirty="0">
                <a:solidFill>
                  <a:srgbClr val="FF0000"/>
                </a:solidFill>
                <a:latin typeface="Times New Roman" panose="02020603050405020304" pitchFamily="18" charset="0"/>
                <a:cs typeface="Times New Roman" panose="02020603050405020304" pitchFamily="18" charset="0"/>
              </a:rPr>
              <a:t>: </a:t>
            </a:r>
            <a:br>
              <a:rPr lang="kk-KZ" sz="3600" b="1" dirty="0">
                <a:solidFill>
                  <a:srgbClr val="FF0000"/>
                </a:solidFill>
                <a:latin typeface="Times New Roman" panose="02020603050405020304" pitchFamily="18" charset="0"/>
                <a:cs typeface="Times New Roman" panose="02020603050405020304" pitchFamily="18" charset="0"/>
              </a:rPr>
            </a:br>
            <a:r>
              <a:rPr lang="kk-KZ" sz="3600" b="1" dirty="0" smtClean="0">
                <a:solidFill>
                  <a:srgbClr val="FF0000"/>
                </a:solidFill>
                <a:latin typeface="Times New Roman" panose="02020603050405020304" pitchFamily="18" charset="0"/>
                <a:cs typeface="Times New Roman" panose="02020603050405020304" pitchFamily="18" charset="0"/>
              </a:rPr>
              <a:t>«</a:t>
            </a:r>
            <a:r>
              <a:rPr lang="kk-KZ" b="1" dirty="0">
                <a:solidFill>
                  <a:srgbClr val="FF0000"/>
                </a:solidFill>
                <a:latin typeface="Times New Roman" panose="02020603050405020304" pitchFamily="18" charset="0"/>
                <a:cs typeface="Times New Roman" panose="02020603050405020304" pitchFamily="18" charset="0"/>
              </a:rPr>
              <a:t>Тәуелсіздік – қасиет тұнған </a:t>
            </a:r>
            <a:r>
              <a:rPr lang="kk-KZ" b="1" dirty="0" smtClean="0">
                <a:solidFill>
                  <a:srgbClr val="FF0000"/>
                </a:solidFill>
                <a:latin typeface="Times New Roman" panose="02020603050405020304" pitchFamily="18" charset="0"/>
                <a:cs typeface="Times New Roman" panose="02020603050405020304" pitchFamily="18" charset="0"/>
              </a:rPr>
              <a:t>ұлы ұғым</a:t>
            </a:r>
            <a:r>
              <a:rPr lang="kk-KZ" sz="3600" b="1" dirty="0" smtClean="0">
                <a:solidFill>
                  <a:srgbClr val="FF0000"/>
                </a:solidFill>
                <a:latin typeface="Times New Roman" panose="02020603050405020304" pitchFamily="18" charset="0"/>
                <a:cs typeface="Times New Roman" panose="02020603050405020304" pitchFamily="18" charset="0"/>
              </a:rPr>
              <a:t>»</a:t>
            </a:r>
            <a:br>
              <a:rPr lang="kk-KZ" sz="3600" b="1" dirty="0" smtClean="0">
                <a:solidFill>
                  <a:srgbClr val="FF0000"/>
                </a:solidFill>
                <a:latin typeface="Times New Roman" panose="02020603050405020304" pitchFamily="18" charset="0"/>
                <a:cs typeface="Times New Roman" panose="02020603050405020304" pitchFamily="18" charset="0"/>
              </a:rPr>
            </a:br>
            <a:endParaRPr lang="ru-RU" sz="3600" b="1" dirty="0">
              <a:solidFill>
                <a:srgbClr val="FF0000"/>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251519" y="2708920"/>
            <a:ext cx="8687269" cy="3600400"/>
          </a:xfrm>
        </p:spPr>
        <p:txBody>
          <a:bodyPr>
            <a:normAutofit lnSpcReduction="10000"/>
          </a:bodyPr>
          <a:lstStyle/>
          <a:p>
            <a:r>
              <a:rPr lang="ru-RU" sz="4000" b="1" dirty="0" err="1">
                <a:solidFill>
                  <a:srgbClr val="002060"/>
                </a:solidFill>
                <a:latin typeface="Times New Roman" panose="02020603050405020304" pitchFamily="18" charset="0"/>
                <a:cs typeface="Times New Roman" panose="02020603050405020304" pitchFamily="18" charset="0"/>
              </a:rPr>
              <a:t>Сабақтың</a:t>
            </a:r>
            <a:r>
              <a:rPr lang="ru-RU" sz="4000" b="1" dirty="0">
                <a:solidFill>
                  <a:srgbClr val="002060"/>
                </a:solidFill>
                <a:latin typeface="Times New Roman" panose="02020603050405020304" pitchFamily="18" charset="0"/>
                <a:cs typeface="Times New Roman" panose="02020603050405020304" pitchFamily="18" charset="0"/>
              </a:rPr>
              <a:t> </a:t>
            </a:r>
            <a:r>
              <a:rPr lang="ru-RU" sz="4000" b="1" dirty="0" err="1">
                <a:solidFill>
                  <a:srgbClr val="002060"/>
                </a:solidFill>
                <a:latin typeface="Times New Roman" panose="02020603050405020304" pitchFamily="18" charset="0"/>
                <a:cs typeface="Times New Roman" panose="02020603050405020304" pitchFamily="18" charset="0"/>
              </a:rPr>
              <a:t>тақырыбы</a:t>
            </a:r>
            <a:r>
              <a:rPr lang="ru-RU" sz="4000" b="1" dirty="0" smtClean="0">
                <a:solidFill>
                  <a:srgbClr val="002060"/>
                </a:solidFill>
                <a:latin typeface="Times New Roman" panose="02020603050405020304" pitchFamily="18" charset="0"/>
                <a:cs typeface="Times New Roman" panose="02020603050405020304" pitchFamily="18" charset="0"/>
              </a:rPr>
              <a:t>:</a:t>
            </a:r>
          </a:p>
          <a:p>
            <a:r>
              <a:rPr lang="kk-KZ" sz="4800" b="1" dirty="0">
                <a:solidFill>
                  <a:srgbClr val="FF0000"/>
                </a:solidFill>
                <a:latin typeface="Times New Roman" panose="02020603050405020304" pitchFamily="18" charset="0"/>
                <a:cs typeface="Times New Roman" panose="02020603050405020304" pitchFamily="18" charset="0"/>
              </a:rPr>
              <a:t>Асқар Алтай «Прописка</a:t>
            </a:r>
            <a:r>
              <a:rPr lang="kk-KZ" sz="4800" b="1" dirty="0" smtClean="0">
                <a:solidFill>
                  <a:srgbClr val="FF0000"/>
                </a:solidFill>
                <a:latin typeface="Times New Roman" panose="02020603050405020304" pitchFamily="18" charset="0"/>
                <a:cs typeface="Times New Roman" panose="02020603050405020304" pitchFamily="18" charset="0"/>
              </a:rPr>
              <a:t>» әңгімесі. </a:t>
            </a:r>
            <a:r>
              <a:rPr lang="kk-KZ" sz="4800" b="1" dirty="0">
                <a:solidFill>
                  <a:srgbClr val="FF0000"/>
                </a:solidFill>
                <a:latin typeface="Times New Roman" panose="02020603050405020304" pitchFamily="18" charset="0"/>
                <a:cs typeface="Times New Roman" panose="02020603050405020304" pitchFamily="18" charset="0"/>
              </a:rPr>
              <a:t>Шығарманың көркемдік </a:t>
            </a:r>
            <a:r>
              <a:rPr lang="kk-KZ" sz="4800" b="1" dirty="0" smtClean="0">
                <a:solidFill>
                  <a:srgbClr val="FF0000"/>
                </a:solidFill>
                <a:latin typeface="Times New Roman" panose="02020603050405020304" pitchFamily="18" charset="0"/>
                <a:cs typeface="Times New Roman" panose="02020603050405020304" pitchFamily="18" charset="0"/>
              </a:rPr>
              <a:t>əлемі </a:t>
            </a:r>
          </a:p>
          <a:p>
            <a:r>
              <a:rPr lang="kk-KZ" sz="3200" b="1" dirty="0" smtClean="0">
                <a:solidFill>
                  <a:schemeClr val="tx2"/>
                </a:solidFill>
                <a:latin typeface="Times New Roman" panose="02020603050405020304" pitchFamily="18" charset="0"/>
                <a:cs typeface="Times New Roman" panose="02020603050405020304" pitchFamily="18" charset="0"/>
              </a:rPr>
              <a:t>7-сабақ</a:t>
            </a:r>
            <a:endParaRPr lang="ru-RU" sz="4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3053763"/>
      </p:ext>
    </p:extLst>
  </p:cSld>
  <p:clrMapOvr>
    <a:masterClrMapping/>
  </p:clrMapOvr>
  <mc:AlternateContent xmlns:mc="http://schemas.openxmlformats.org/markup-compatibility/2006" xmlns:p14="http://schemas.microsoft.com/office/powerpoint/2010/main">
    <mc:Choice Requires="p14">
      <p:transition spd="slow" p14:dur="2000" advTm="15045"/>
    </mc:Choice>
    <mc:Fallback xmlns="">
      <p:transition spd="slow" advTm="15045"/>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20688"/>
            <a:ext cx="8229600" cy="1224136"/>
          </a:xfrm>
        </p:spPr>
        <p:txBody>
          <a:bodyPr>
            <a:normAutofit/>
          </a:bodyPr>
          <a:lstStyle/>
          <a:p>
            <a:r>
              <a:rPr lang="kk-KZ" sz="4000" b="1" dirty="0" smtClean="0">
                <a:solidFill>
                  <a:srgbClr val="FF0000"/>
                </a:solidFill>
                <a:latin typeface="Times New Roman" panose="02020603050405020304" pitchFamily="18" charset="0"/>
                <a:cs typeface="Times New Roman" panose="02020603050405020304" pitchFamily="18" charset="0"/>
              </a:rPr>
              <a:t>ҚОРЫТЫНДЫ</a:t>
            </a:r>
            <a:endParaRPr lang="ru-RU" sz="4000" dirty="0">
              <a:solidFill>
                <a:srgbClr val="C00000"/>
              </a:solidFill>
            </a:endParaRPr>
          </a:p>
        </p:txBody>
      </p:sp>
      <p:sp>
        <p:nvSpPr>
          <p:cNvPr id="3" name="Прямоугольник 2"/>
          <p:cNvSpPr/>
          <p:nvPr/>
        </p:nvSpPr>
        <p:spPr>
          <a:xfrm>
            <a:off x="215516" y="1556792"/>
            <a:ext cx="8712968" cy="477054"/>
          </a:xfrm>
          <a:prstGeom prst="rect">
            <a:avLst/>
          </a:prstGeom>
        </p:spPr>
        <p:txBody>
          <a:bodyPr wrap="square">
            <a:spAutoFit/>
          </a:bodyPr>
          <a:lstStyle/>
          <a:p>
            <a:pPr algn="just"/>
            <a:r>
              <a:rPr lang="ru-RU" sz="2500" dirty="0">
                <a:solidFill>
                  <a:srgbClr val="002060"/>
                </a:solidFill>
                <a:latin typeface="Times New Roman" panose="02020603050405020304" pitchFamily="18" charset="0"/>
                <a:cs typeface="Times New Roman" panose="02020603050405020304" pitchFamily="18" charset="0"/>
              </a:rPr>
              <a:t> </a:t>
            </a:r>
            <a:endParaRPr lang="ru-RU" sz="2000" b="1" dirty="0">
              <a:solidFill>
                <a:srgbClr val="002060"/>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491613" y="2204864"/>
            <a:ext cx="8280920" cy="3293209"/>
          </a:xfrm>
          <a:prstGeom prst="rect">
            <a:avLst/>
          </a:prstGeom>
        </p:spPr>
        <p:txBody>
          <a:bodyPr wrap="square">
            <a:spAutoFit/>
          </a:bodyPr>
          <a:lstStyle/>
          <a:p>
            <a:r>
              <a:rPr lang="kk-KZ" sz="3600" dirty="0" smtClean="0">
                <a:solidFill>
                  <a:srgbClr val="C00000"/>
                </a:solidFill>
                <a:latin typeface="Times New Roman" panose="02020603050405020304" pitchFamily="18" charset="0"/>
                <a:cs typeface="Times New Roman" panose="02020603050405020304" pitchFamily="18" charset="0"/>
              </a:rPr>
              <a:t>«</a:t>
            </a:r>
            <a:r>
              <a:rPr lang="kk-KZ" sz="3600" dirty="0">
                <a:solidFill>
                  <a:srgbClr val="C00000"/>
                </a:solidFill>
                <a:latin typeface="Times New Roman" panose="02020603050405020304" pitchFamily="18" charset="0"/>
                <a:cs typeface="Times New Roman" panose="02020603050405020304" pitchFamily="18" charset="0"/>
              </a:rPr>
              <a:t>Прописка» әңгімесіндегі көтерілген мәселені біліп, әлеуметтік рөлі туралы сыни хабарлама жаздық. Шығарманың көркемдік əлеміне талдау жасадық. </a:t>
            </a:r>
            <a:endParaRPr lang="ru-RU" sz="3600" dirty="0">
              <a:solidFill>
                <a:srgbClr val="C00000"/>
              </a:solidFill>
              <a:latin typeface="Times New Roman" panose="02020603050405020304" pitchFamily="18" charset="0"/>
              <a:cs typeface="Times New Roman" panose="02020603050405020304" pitchFamily="18" charset="0"/>
            </a:endParaRPr>
          </a:p>
          <a:p>
            <a:r>
              <a:rPr lang="kk-KZ" sz="3600" b="1" dirty="0">
                <a:solidFill>
                  <a:srgbClr val="C00000"/>
                </a:solidFill>
                <a:latin typeface="Times New Roman" panose="02020603050405020304" pitchFamily="18" charset="0"/>
                <a:cs typeface="Times New Roman" panose="02020603050405020304" pitchFamily="18" charset="0"/>
              </a:rPr>
              <a:t> </a:t>
            </a:r>
            <a:endParaRPr lang="ru-RU" sz="3600" dirty="0">
              <a:solidFill>
                <a:srgbClr val="C00000"/>
              </a:solidFill>
              <a:latin typeface="Times New Roman" panose="02020603050405020304" pitchFamily="18" charset="0"/>
              <a:cs typeface="Times New Roman" panose="02020603050405020304" pitchFamily="18" charset="0"/>
            </a:endParaRPr>
          </a:p>
          <a:p>
            <a:endParaRPr lang="kk-KZ" sz="2800" b="1" u="sng" dirty="0" smtClean="0">
              <a:solidFill>
                <a:srgbClr val="0000FF"/>
              </a:solidFill>
              <a:latin typeface="Times New Roman" panose="02020603050405020304" pitchFamily="18" charset="0"/>
              <a:ea typeface="Calibri" panose="020F0502020204030204" pitchFamily="34" charset="0"/>
              <a:cs typeface="Times New Roman" panose="02020603050405020304" pitchFamily="18" charset="0"/>
              <a:hlinkClick r:id="rId2"/>
            </a:endParaRPr>
          </a:p>
        </p:txBody>
      </p:sp>
    </p:spTree>
    <p:extLst>
      <p:ext uri="{BB962C8B-B14F-4D97-AF65-F5344CB8AC3E}">
        <p14:creationId xmlns:p14="http://schemas.microsoft.com/office/powerpoint/2010/main" val="3575293102"/>
      </p:ext>
    </p:extLst>
  </p:cSld>
  <p:clrMapOvr>
    <a:masterClrMapping/>
  </p:clrMapOvr>
  <mc:AlternateContent xmlns:mc="http://schemas.openxmlformats.org/markup-compatibility/2006" xmlns:p14="http://schemas.microsoft.com/office/powerpoint/2010/main">
    <mc:Choice Requires="p14">
      <p:transition spd="slow" p14:dur="2000" advTm="81671"/>
    </mc:Choice>
    <mc:Fallback xmlns="">
      <p:transition spd="slow" advTm="81671"/>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1196" y="908720"/>
            <a:ext cx="8229600" cy="1800200"/>
          </a:xfrm>
        </p:spPr>
        <p:txBody>
          <a:bodyPr/>
          <a:lstStyle/>
          <a:p>
            <a:r>
              <a:rPr lang="kk-KZ" b="1" dirty="0" smtClean="0">
                <a:solidFill>
                  <a:srgbClr val="FF0000"/>
                </a:solidFill>
                <a:latin typeface="Times New Roman" panose="02020603050405020304" pitchFamily="18" charset="0"/>
                <a:cs typeface="Times New Roman" panose="02020603050405020304" pitchFamily="18" charset="0"/>
              </a:rPr>
              <a:t>ОҚУ ТАПСЫРМАСЫ</a:t>
            </a:r>
            <a:endParaRPr lang="ru-RU" b="1" dirty="0">
              <a:solidFill>
                <a:srgbClr val="FF0000"/>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251520" y="2967335"/>
            <a:ext cx="8568952" cy="1754326"/>
          </a:xfrm>
          <a:prstGeom prst="rect">
            <a:avLst/>
          </a:prstGeom>
        </p:spPr>
        <p:txBody>
          <a:bodyPr wrap="square">
            <a:spAutoFit/>
          </a:bodyPr>
          <a:lstStyle/>
          <a:p>
            <a:pPr algn="just"/>
            <a:r>
              <a:rPr lang="kk-KZ" sz="3600" b="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Шығармадағы негізгі кейіпкер Архатқа хат </a:t>
            </a:r>
            <a:r>
              <a:rPr lang="kk-KZ" sz="3600" b="1" dirty="0" smtClean="0">
                <a:solidFill>
                  <a:schemeClr val="tx2"/>
                </a:solidFill>
                <a:latin typeface="Times New Roman" panose="02020603050405020304" pitchFamily="18" charset="0"/>
                <a:ea typeface="Calibri" panose="020F0502020204030204" pitchFamily="34" charset="0"/>
                <a:cs typeface="Times New Roman" panose="02020603050405020304" pitchFamily="18" charset="0"/>
              </a:rPr>
              <a:t>жазасыздар. </a:t>
            </a:r>
            <a:r>
              <a:rPr lang="kk-KZ" sz="3600" b="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«Прописка» әңгімесін хрестоматиядан толық оқып келесіздер.</a:t>
            </a:r>
            <a:endParaRPr lang="ru-RU" sz="3600" dirty="0">
              <a:solidFill>
                <a:schemeClr val="tx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5392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916832"/>
            <a:ext cx="8352928" cy="3816424"/>
          </a:xfrm>
        </p:spPr>
        <p:txBody>
          <a:bodyPr>
            <a:noAutofit/>
          </a:bodyPr>
          <a:lstStyle/>
          <a:p>
            <a:r>
              <a:rPr lang="kk-KZ" b="1" dirty="0">
                <a:solidFill>
                  <a:schemeClr val="tx2"/>
                </a:solidFill>
                <a:latin typeface="Times New Roman" panose="02020603050405020304" pitchFamily="18" charset="0"/>
                <a:cs typeface="Times New Roman" panose="02020603050405020304" pitchFamily="18" charset="0"/>
              </a:rPr>
              <a:t>Б/С4.  Шығармада көтерілген мәселенің әлеуметтік рөлі туралы сыни хабарлама </a:t>
            </a:r>
            <a:r>
              <a:rPr lang="kk-KZ" b="1" dirty="0" smtClean="0">
                <a:solidFill>
                  <a:schemeClr val="tx2"/>
                </a:solidFill>
                <a:latin typeface="Times New Roman" panose="02020603050405020304" pitchFamily="18" charset="0"/>
                <a:cs typeface="Times New Roman" panose="02020603050405020304" pitchFamily="18" charset="0"/>
              </a:rPr>
              <a:t>жасау</a:t>
            </a:r>
            <a:endParaRPr lang="ru-RU" b="1" dirty="0">
              <a:solidFill>
                <a:schemeClr val="tx2"/>
              </a:solidFill>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1115616" y="404664"/>
            <a:ext cx="6705766" cy="1224135"/>
          </a:xfrm>
        </p:spPr>
        <p:txBody>
          <a:bodyPr>
            <a:noAutofit/>
          </a:bodyPr>
          <a:lstStyle/>
          <a:p>
            <a:r>
              <a:rPr lang="kk-KZ" sz="4800" b="1" dirty="0" smtClean="0">
                <a:solidFill>
                  <a:srgbClr val="FF0000"/>
                </a:solidFill>
                <a:latin typeface="Times New Roman" panose="02020603050405020304" pitchFamily="18" charset="0"/>
                <a:cs typeface="Times New Roman" panose="02020603050405020304" pitchFamily="18" charset="0"/>
              </a:rPr>
              <a:t>Оқу мақсаты</a:t>
            </a:r>
            <a:endParaRPr lang="ru-RU" sz="4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9453953"/>
      </p:ext>
    </p:extLst>
  </p:cSld>
  <p:clrMapOvr>
    <a:masterClrMapping/>
  </p:clrMapOvr>
  <mc:AlternateContent xmlns:mc="http://schemas.openxmlformats.org/markup-compatibility/2006" xmlns:p14="http://schemas.microsoft.com/office/powerpoint/2010/main">
    <mc:Choice Requires="p14">
      <p:transition spd="slow" p14:dur="2000" advTm="17806"/>
    </mc:Choice>
    <mc:Fallback xmlns="">
      <p:transition spd="slow" advTm="17806"/>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4023" y="2132856"/>
            <a:ext cx="8712968" cy="3269696"/>
          </a:xfrm>
        </p:spPr>
        <p:txBody>
          <a:bodyPr>
            <a:noAutofit/>
          </a:bodyPr>
          <a:lstStyle/>
          <a:p>
            <a:pPr algn="l"/>
            <a:r>
              <a:rPr lang="kk-KZ" dirty="0" smtClean="0">
                <a:solidFill>
                  <a:schemeClr val="tx2"/>
                </a:solidFill>
                <a:latin typeface="Times New Roman" panose="02020603050405020304" pitchFamily="18" charset="0"/>
                <a:cs typeface="Times New Roman" panose="02020603050405020304" pitchFamily="18" charset="0"/>
              </a:rPr>
              <a:t> - Шығармада </a:t>
            </a:r>
            <a:r>
              <a:rPr lang="kk-KZ" dirty="0">
                <a:solidFill>
                  <a:schemeClr val="tx2"/>
                </a:solidFill>
                <a:latin typeface="Times New Roman" panose="02020603050405020304" pitchFamily="18" charset="0"/>
                <a:cs typeface="Times New Roman" panose="02020603050405020304" pitchFamily="18" charset="0"/>
              </a:rPr>
              <a:t>көтерілген мәселені </a:t>
            </a:r>
            <a:r>
              <a:rPr lang="kk-KZ" dirty="0" smtClean="0">
                <a:solidFill>
                  <a:schemeClr val="tx2"/>
                </a:solidFill>
                <a:latin typeface="Times New Roman" panose="02020603050405020304" pitchFamily="18" charset="0"/>
                <a:cs typeface="Times New Roman" panose="02020603050405020304" pitchFamily="18" charset="0"/>
              </a:rPr>
              <a:t> біледі</a:t>
            </a:r>
            <a:r>
              <a:rPr lang="kk-KZ" dirty="0">
                <a:solidFill>
                  <a:schemeClr val="tx2"/>
                </a:solidFill>
                <a:latin typeface="Times New Roman" panose="02020603050405020304" pitchFamily="18" charset="0"/>
                <a:cs typeface="Times New Roman" panose="02020603050405020304" pitchFamily="18" charset="0"/>
              </a:rPr>
              <a:t>;</a:t>
            </a:r>
            <a:r>
              <a:rPr lang="ru-RU" dirty="0">
                <a:solidFill>
                  <a:schemeClr val="tx2"/>
                </a:solidFill>
                <a:latin typeface="Times New Roman" panose="02020603050405020304" pitchFamily="18" charset="0"/>
                <a:cs typeface="Times New Roman" panose="02020603050405020304" pitchFamily="18" charset="0"/>
              </a:rPr>
              <a:t/>
            </a:r>
            <a:br>
              <a:rPr lang="ru-RU" dirty="0">
                <a:solidFill>
                  <a:schemeClr val="tx2"/>
                </a:solidFill>
                <a:latin typeface="Times New Roman" panose="02020603050405020304" pitchFamily="18" charset="0"/>
                <a:cs typeface="Times New Roman" panose="02020603050405020304" pitchFamily="18" charset="0"/>
              </a:rPr>
            </a:br>
            <a:r>
              <a:rPr lang="ru-RU" dirty="0" smtClean="0">
                <a:solidFill>
                  <a:schemeClr val="tx2"/>
                </a:solidFill>
                <a:latin typeface="Times New Roman" panose="02020603050405020304" pitchFamily="18" charset="0"/>
                <a:cs typeface="Times New Roman" panose="02020603050405020304" pitchFamily="18" charset="0"/>
              </a:rPr>
              <a:t> </a:t>
            </a:r>
            <a:r>
              <a:rPr lang="kk-KZ" dirty="0" smtClean="0">
                <a:solidFill>
                  <a:schemeClr val="tx2"/>
                </a:solidFill>
                <a:latin typeface="Times New Roman" panose="02020603050405020304" pitchFamily="18" charset="0"/>
                <a:cs typeface="Times New Roman" panose="02020603050405020304" pitchFamily="18" charset="0"/>
              </a:rPr>
              <a:t>- Әлеуметтік </a:t>
            </a:r>
            <a:r>
              <a:rPr lang="kk-KZ" dirty="0">
                <a:solidFill>
                  <a:schemeClr val="tx2"/>
                </a:solidFill>
                <a:latin typeface="Times New Roman" panose="02020603050405020304" pitchFamily="18" charset="0"/>
                <a:cs typeface="Times New Roman" panose="02020603050405020304" pitchFamily="18" charset="0"/>
              </a:rPr>
              <a:t>рөлі туралы сыни хабарлама жазады. </a:t>
            </a:r>
            <a:endParaRPr lang="ru-RU" sz="3600" dirty="0">
              <a:solidFill>
                <a:schemeClr val="tx2"/>
              </a:solidFill>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1331640" y="764704"/>
            <a:ext cx="6417734" cy="792088"/>
          </a:xfrm>
        </p:spPr>
        <p:txBody>
          <a:bodyPr>
            <a:noAutofit/>
          </a:bodyPr>
          <a:lstStyle/>
          <a:p>
            <a:r>
              <a:rPr lang="kk-KZ" sz="4800" b="1" dirty="0" smtClean="0">
                <a:solidFill>
                  <a:srgbClr val="FF0000"/>
                </a:solidFill>
                <a:latin typeface="Times New Roman" panose="02020603050405020304" pitchFamily="18" charset="0"/>
                <a:cs typeface="Times New Roman" panose="02020603050405020304" pitchFamily="18" charset="0"/>
              </a:rPr>
              <a:t>Бағалау критерийлері</a:t>
            </a:r>
            <a:endParaRPr lang="ru-RU" sz="4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269485"/>
      </p:ext>
    </p:extLst>
  </p:cSld>
  <p:clrMapOvr>
    <a:masterClrMapping/>
  </p:clrMapOvr>
  <mc:AlternateContent xmlns:mc="http://schemas.openxmlformats.org/markup-compatibility/2006" xmlns:p14="http://schemas.microsoft.com/office/powerpoint/2010/main">
    <mc:Choice Requires="p14">
      <p:transition spd="slow" p14:dur="2000" advTm="19148"/>
    </mc:Choice>
    <mc:Fallback xmlns="">
      <p:transition spd="slow" advTm="19148"/>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219791"/>
            <a:ext cx="8656506" cy="5521577"/>
          </a:xfrm>
          <a:solidFill>
            <a:schemeClr val="bg2"/>
          </a:solidFill>
        </p:spPr>
        <p:txBody>
          <a:bodyPr>
            <a:noAutofit/>
          </a:bodyPr>
          <a:lstStyle/>
          <a:p>
            <a:pPr algn="l"/>
            <a:r>
              <a:rPr lang="ru-RU" sz="2000" b="1" dirty="0" smtClean="0">
                <a:solidFill>
                  <a:schemeClr val="tx2"/>
                </a:solidFill>
                <a:latin typeface="Times New Roman" panose="02020603050405020304" pitchFamily="18" charset="0"/>
                <a:cs typeface="Times New Roman" panose="02020603050405020304" pitchFamily="18" charset="0"/>
              </a:rPr>
              <a:t>              </a:t>
            </a:r>
            <a:br>
              <a:rPr lang="ru-RU" sz="2000" b="1" dirty="0" smtClean="0">
                <a:solidFill>
                  <a:schemeClr val="tx2"/>
                </a:solidFill>
                <a:latin typeface="Times New Roman" panose="02020603050405020304" pitchFamily="18" charset="0"/>
                <a:cs typeface="Times New Roman" panose="02020603050405020304" pitchFamily="18" charset="0"/>
              </a:rPr>
            </a:br>
            <a:r>
              <a:rPr lang="kk-KZ" sz="2000" b="1" dirty="0">
                <a:solidFill>
                  <a:srgbClr val="C00000"/>
                </a:solidFill>
                <a:latin typeface="Times New Roman" panose="02020603050405020304" pitchFamily="18" charset="0"/>
                <a:cs typeface="Times New Roman" panose="02020603050405020304" pitchFamily="18" charset="0"/>
              </a:rPr>
              <a:t>Сын дегеніміз не? </a:t>
            </a:r>
            <a:r>
              <a:rPr lang="ru-RU" sz="2000" dirty="0">
                <a:solidFill>
                  <a:srgbClr val="C00000"/>
                </a:solidFill>
                <a:latin typeface="Times New Roman" panose="02020603050405020304" pitchFamily="18" charset="0"/>
                <a:cs typeface="Times New Roman" panose="02020603050405020304" pitchFamily="18" charset="0"/>
              </a:rPr>
              <a:t/>
            </a:r>
            <a:br>
              <a:rPr lang="ru-RU" sz="2000" dirty="0">
                <a:solidFill>
                  <a:srgbClr val="C00000"/>
                </a:solidFill>
                <a:latin typeface="Times New Roman" panose="02020603050405020304" pitchFamily="18" charset="0"/>
                <a:cs typeface="Times New Roman" panose="02020603050405020304" pitchFamily="18" charset="0"/>
              </a:rPr>
            </a:br>
            <a:r>
              <a:rPr lang="kk-KZ" sz="2000" b="1" dirty="0">
                <a:solidFill>
                  <a:schemeClr val="tx2"/>
                </a:solidFill>
                <a:latin typeface="Times New Roman" panose="02020603050405020304" pitchFamily="18" charset="0"/>
                <a:cs typeface="Times New Roman" panose="02020603050405020304" pitchFamily="18" charset="0"/>
              </a:rPr>
              <a:t> </a:t>
            </a:r>
            <a:r>
              <a:rPr lang="kk-KZ" sz="2000" b="1" i="1" dirty="0">
                <a:solidFill>
                  <a:schemeClr val="tx2"/>
                </a:solidFill>
                <a:latin typeface="Times New Roman" panose="02020603050405020304" pitchFamily="18" charset="0"/>
                <a:cs typeface="Times New Roman" panose="02020603050405020304" pitchFamily="18" charset="0"/>
              </a:rPr>
              <a:t>Сын дегеніміз</a:t>
            </a:r>
            <a:r>
              <a:rPr lang="kk-KZ" sz="2000" dirty="0">
                <a:solidFill>
                  <a:schemeClr val="tx2"/>
                </a:solidFill>
                <a:latin typeface="Times New Roman" panose="02020603050405020304" pitchFamily="18" charset="0"/>
                <a:cs typeface="Times New Roman" panose="02020603050405020304" pitchFamily="18" charset="0"/>
              </a:rPr>
              <a:t> – Әдеби сын көркем шығармаға эстетикалық баға беріп, бейнеленген өмір шындығының көркемдік шындыққа қалайша айналғандығын саралайды, оның мән-маңызын түсіндіреді, әдеби өмірдің бүгінгі ерекшелігін айқындап, бағыт сілтейді. Белгілі әдеби шығарманың жетістіктері мен кемшіліктері жайындағы пікірлер. </a:t>
            </a:r>
            <a:r>
              <a:rPr lang="kk-KZ" sz="2000" dirty="0" smtClean="0">
                <a:solidFill>
                  <a:schemeClr val="tx2"/>
                </a:solidFill>
                <a:latin typeface="Times New Roman" panose="02020603050405020304" pitchFamily="18" charset="0"/>
                <a:cs typeface="Times New Roman" panose="02020603050405020304" pitchFamily="18" charset="0"/>
              </a:rPr>
              <a:t/>
            </a:r>
            <a:br>
              <a:rPr lang="kk-KZ" sz="2000" dirty="0" smtClean="0">
                <a:solidFill>
                  <a:schemeClr val="tx2"/>
                </a:solidFill>
                <a:latin typeface="Times New Roman" panose="02020603050405020304" pitchFamily="18" charset="0"/>
                <a:cs typeface="Times New Roman" panose="02020603050405020304" pitchFamily="18" charset="0"/>
              </a:rPr>
            </a:br>
            <a:r>
              <a:rPr lang="kk-KZ" sz="2000" dirty="0" smtClean="0">
                <a:solidFill>
                  <a:schemeClr val="tx2"/>
                </a:solidFill>
                <a:latin typeface="Times New Roman" panose="02020603050405020304" pitchFamily="18" charset="0"/>
                <a:cs typeface="Times New Roman" panose="02020603050405020304" pitchFamily="18" charset="0"/>
              </a:rPr>
              <a:t>Сынның </a:t>
            </a:r>
            <a:r>
              <a:rPr lang="kk-KZ" sz="2000" dirty="0">
                <a:solidFill>
                  <a:schemeClr val="tx2"/>
                </a:solidFill>
                <a:latin typeface="Times New Roman" panose="02020603050405020304" pitchFamily="18" charset="0"/>
                <a:cs typeface="Times New Roman" panose="02020603050405020304" pitchFamily="18" charset="0"/>
              </a:rPr>
              <a:t>басты мақсаты – көркем шығарманы талдау, бағалау.</a:t>
            </a:r>
            <a:r>
              <a:rPr lang="ru-RU" sz="2000" dirty="0">
                <a:solidFill>
                  <a:schemeClr val="tx2"/>
                </a:solidFill>
                <a:latin typeface="Times New Roman" panose="02020603050405020304" pitchFamily="18" charset="0"/>
                <a:cs typeface="Times New Roman" panose="02020603050405020304" pitchFamily="18" charset="0"/>
              </a:rPr>
              <a:t/>
            </a:r>
            <a:br>
              <a:rPr lang="ru-RU" sz="2000" dirty="0">
                <a:solidFill>
                  <a:schemeClr val="tx2"/>
                </a:solidFill>
                <a:latin typeface="Times New Roman" panose="02020603050405020304" pitchFamily="18" charset="0"/>
                <a:cs typeface="Times New Roman" panose="02020603050405020304" pitchFamily="18" charset="0"/>
              </a:rPr>
            </a:br>
            <a:r>
              <a:rPr lang="kk-KZ" sz="2000" b="1" dirty="0">
                <a:solidFill>
                  <a:srgbClr val="C00000"/>
                </a:solidFill>
                <a:latin typeface="Times New Roman" panose="02020603050405020304" pitchFamily="18" charset="0"/>
                <a:cs typeface="Times New Roman" panose="02020603050405020304" pitchFamily="18" charset="0"/>
              </a:rPr>
              <a:t>Сыни хабарлама дегеніміз не?</a:t>
            </a:r>
            <a:r>
              <a:rPr lang="ru-RU" sz="2000" dirty="0">
                <a:solidFill>
                  <a:srgbClr val="C00000"/>
                </a:solidFill>
                <a:latin typeface="Times New Roman" panose="02020603050405020304" pitchFamily="18" charset="0"/>
                <a:cs typeface="Times New Roman" panose="02020603050405020304" pitchFamily="18" charset="0"/>
              </a:rPr>
              <a:t/>
            </a:r>
            <a:br>
              <a:rPr lang="ru-RU" sz="2000" dirty="0">
                <a:solidFill>
                  <a:srgbClr val="C00000"/>
                </a:solidFill>
                <a:latin typeface="Times New Roman" panose="02020603050405020304" pitchFamily="18" charset="0"/>
                <a:cs typeface="Times New Roman" panose="02020603050405020304" pitchFamily="18" charset="0"/>
              </a:rPr>
            </a:br>
            <a:r>
              <a:rPr lang="kk-KZ" sz="2000" b="1" dirty="0">
                <a:solidFill>
                  <a:schemeClr val="tx2"/>
                </a:solidFill>
                <a:latin typeface="Times New Roman" panose="02020603050405020304" pitchFamily="18" charset="0"/>
                <a:cs typeface="Times New Roman" panose="02020603050405020304" pitchFamily="18" charset="0"/>
              </a:rPr>
              <a:t>Ал сыни хабарлама дегеніміз –</a:t>
            </a:r>
            <a:r>
              <a:rPr lang="kk-KZ" sz="2000" dirty="0">
                <a:solidFill>
                  <a:schemeClr val="tx2"/>
                </a:solidFill>
                <a:latin typeface="Times New Roman" panose="02020603050405020304" pitchFamily="18" charset="0"/>
                <a:cs typeface="Times New Roman" panose="02020603050405020304" pitchFamily="18" charset="0"/>
              </a:rPr>
              <a:t> Қым-қиғаш оқиғаға толы, кейіпкерлер бейнесі толық ашылған эпикалық жанрдың бір түрі. Көркем шығарманың көркемдігіне баға беріп, бейнеленген өмір шындығының қалай көрініс бергенін талдап, оның мән-маңызын түсіндіретін ғылыми-публицистикалық стильдегі жанр. Ақынның ішкі сезімі мен толғанысы жырланатын лирикалық шығарма түрі.</a:t>
            </a:r>
            <a:r>
              <a:rPr lang="ru-RU" sz="2000" b="1" dirty="0">
                <a:solidFill>
                  <a:schemeClr val="tx2"/>
                </a:solidFill>
                <a:latin typeface="Times New Roman" panose="02020603050405020304" pitchFamily="18" charset="0"/>
                <a:cs typeface="Times New Roman" panose="02020603050405020304" pitchFamily="18" charset="0"/>
              </a:rPr>
              <a:t/>
            </a:r>
            <a:br>
              <a:rPr lang="ru-RU" sz="2000" b="1" dirty="0">
                <a:solidFill>
                  <a:schemeClr val="tx2"/>
                </a:solidFill>
                <a:latin typeface="Times New Roman" panose="02020603050405020304" pitchFamily="18" charset="0"/>
                <a:cs typeface="Times New Roman" panose="02020603050405020304" pitchFamily="18" charset="0"/>
              </a:rPr>
            </a:br>
            <a:r>
              <a:rPr lang="kk-KZ" sz="2000" dirty="0">
                <a:solidFill>
                  <a:schemeClr val="tx2"/>
                </a:solidFill>
                <a:latin typeface="Times New Roman" panose="02020603050405020304" pitchFamily="18" charset="0"/>
                <a:cs typeface="Times New Roman" panose="02020603050405020304" pitchFamily="18" charset="0"/>
              </a:rPr>
              <a:t>Сонымен қатар шағын зерттеу, шығарма жетістіктері мен кемшіліктері туралы хабарлау, баяндау.</a:t>
            </a:r>
            <a:r>
              <a:rPr lang="ru-RU" dirty="0"/>
              <a:t/>
            </a:r>
            <a:br>
              <a:rPr lang="ru-RU" dirty="0"/>
            </a:br>
            <a:r>
              <a:rPr lang="kk-KZ" sz="1600" dirty="0" smtClean="0">
                <a:solidFill>
                  <a:schemeClr val="tx2"/>
                </a:solidFill>
                <a:latin typeface="Times New Roman" panose="02020603050405020304" pitchFamily="18" charset="0"/>
                <a:cs typeface="Times New Roman" panose="02020603050405020304" pitchFamily="18" charset="0"/>
              </a:rPr>
              <a:t> </a:t>
            </a:r>
            <a:r>
              <a:rPr lang="ru-RU" sz="1600" dirty="0" smtClean="0">
                <a:solidFill>
                  <a:schemeClr val="tx2"/>
                </a:solidFill>
                <a:latin typeface="Times New Roman" panose="02020603050405020304" pitchFamily="18" charset="0"/>
                <a:cs typeface="Times New Roman" panose="02020603050405020304" pitchFamily="18" charset="0"/>
              </a:rPr>
              <a:t/>
            </a:r>
            <a:br>
              <a:rPr lang="ru-RU" sz="1600" dirty="0" smtClean="0">
                <a:solidFill>
                  <a:schemeClr val="tx2"/>
                </a:solidFill>
                <a:latin typeface="Times New Roman" panose="02020603050405020304" pitchFamily="18" charset="0"/>
                <a:cs typeface="Times New Roman" panose="02020603050405020304" pitchFamily="18" charset="0"/>
              </a:rPr>
            </a:br>
            <a:r>
              <a:rPr lang="ru-RU" sz="1600" dirty="0">
                <a:solidFill>
                  <a:schemeClr val="tx2"/>
                </a:solidFill>
                <a:latin typeface="Times New Roman" panose="02020603050405020304" pitchFamily="18" charset="0"/>
                <a:cs typeface="Times New Roman" panose="02020603050405020304" pitchFamily="18" charset="0"/>
              </a:rPr>
              <a:t/>
            </a:r>
            <a:br>
              <a:rPr lang="ru-RU" sz="1600" dirty="0">
                <a:solidFill>
                  <a:schemeClr val="tx2"/>
                </a:solidFill>
                <a:latin typeface="Times New Roman" panose="02020603050405020304" pitchFamily="18" charset="0"/>
                <a:cs typeface="Times New Roman" panose="02020603050405020304" pitchFamily="18" charset="0"/>
              </a:rPr>
            </a:br>
            <a:r>
              <a:rPr lang="ru-RU" sz="1600" b="1" dirty="0" smtClean="0">
                <a:solidFill>
                  <a:schemeClr val="tx2"/>
                </a:solidFill>
                <a:latin typeface="Times New Roman" panose="02020603050405020304" pitchFamily="18" charset="0"/>
                <a:cs typeface="Times New Roman" panose="02020603050405020304" pitchFamily="18" charset="0"/>
              </a:rPr>
              <a:t/>
            </a:r>
            <a:br>
              <a:rPr lang="ru-RU" sz="1600" b="1" dirty="0" smtClean="0">
                <a:solidFill>
                  <a:schemeClr val="tx2"/>
                </a:solidFill>
                <a:latin typeface="Times New Roman" panose="02020603050405020304" pitchFamily="18" charset="0"/>
                <a:cs typeface="Times New Roman" panose="02020603050405020304" pitchFamily="18" charset="0"/>
              </a:rPr>
            </a:br>
            <a:r>
              <a:rPr lang="ru-RU" sz="1600" b="1" dirty="0" smtClean="0">
                <a:solidFill>
                  <a:schemeClr val="tx2"/>
                </a:solidFill>
                <a:latin typeface="Times New Roman" panose="02020603050405020304" pitchFamily="18" charset="0"/>
                <a:cs typeface="Times New Roman" panose="02020603050405020304" pitchFamily="18" charset="0"/>
              </a:rPr>
              <a:t>             </a:t>
            </a:r>
            <a:br>
              <a:rPr lang="ru-RU" sz="1600" b="1" dirty="0" smtClean="0">
                <a:solidFill>
                  <a:schemeClr val="tx2"/>
                </a:solidFill>
                <a:latin typeface="Times New Roman" panose="02020603050405020304" pitchFamily="18" charset="0"/>
                <a:cs typeface="Times New Roman" panose="02020603050405020304" pitchFamily="18" charset="0"/>
              </a:rPr>
            </a:br>
            <a:r>
              <a:rPr lang="ru-RU" sz="1600" dirty="0">
                <a:solidFill>
                  <a:schemeClr val="tx2"/>
                </a:solidFill>
                <a:latin typeface="Times New Roman" panose="02020603050405020304" pitchFamily="18" charset="0"/>
                <a:cs typeface="Times New Roman" panose="02020603050405020304" pitchFamily="18" charset="0"/>
              </a:rPr>
              <a:t/>
            </a:r>
            <a:br>
              <a:rPr lang="ru-RU" sz="1600" dirty="0">
                <a:solidFill>
                  <a:schemeClr val="tx2"/>
                </a:solidFill>
                <a:latin typeface="Times New Roman" panose="02020603050405020304" pitchFamily="18" charset="0"/>
                <a:cs typeface="Times New Roman" panose="02020603050405020304" pitchFamily="18" charset="0"/>
              </a:rPr>
            </a:br>
            <a:r>
              <a:rPr lang="ru-RU" sz="1600" dirty="0">
                <a:solidFill>
                  <a:schemeClr val="tx2"/>
                </a:solidFill>
                <a:latin typeface="Times New Roman" panose="02020603050405020304" pitchFamily="18" charset="0"/>
                <a:cs typeface="Times New Roman" panose="02020603050405020304" pitchFamily="18" charset="0"/>
              </a:rPr>
              <a:t/>
            </a:r>
            <a:br>
              <a:rPr lang="ru-RU" sz="1600" dirty="0">
                <a:solidFill>
                  <a:schemeClr val="tx2"/>
                </a:solidFill>
                <a:latin typeface="Times New Roman" panose="02020603050405020304" pitchFamily="18" charset="0"/>
                <a:cs typeface="Times New Roman" panose="02020603050405020304" pitchFamily="18" charset="0"/>
              </a:rPr>
            </a:br>
            <a:endParaRPr lang="ru-RU" sz="1600" dirty="0">
              <a:solidFill>
                <a:schemeClr val="tx2"/>
              </a:solidFill>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150015" y="188640"/>
            <a:ext cx="8990803" cy="1296144"/>
          </a:xfrm>
        </p:spPr>
        <p:txBody>
          <a:bodyPr>
            <a:noAutofit/>
          </a:bodyPr>
          <a:lstStyle/>
          <a:p>
            <a:r>
              <a:rPr lang="kk-KZ" sz="4000" b="1" dirty="0" smtClean="0">
                <a:solidFill>
                  <a:srgbClr val="FF0000"/>
                </a:solidFill>
                <a:latin typeface="Times New Roman" panose="02020603050405020304" pitchFamily="18" charset="0"/>
                <a:cs typeface="Times New Roman" panose="02020603050405020304" pitchFamily="18" charset="0"/>
              </a:rPr>
              <a:t>Миға </a:t>
            </a:r>
            <a:r>
              <a:rPr lang="kk-KZ" sz="4000" b="1" dirty="0">
                <a:solidFill>
                  <a:srgbClr val="FF0000"/>
                </a:solidFill>
                <a:latin typeface="Times New Roman" panose="02020603050405020304" pitchFamily="18" charset="0"/>
                <a:cs typeface="Times New Roman" panose="02020603050405020304" pitchFamily="18" charset="0"/>
              </a:rPr>
              <a:t>шабуыл әдісі</a:t>
            </a:r>
            <a:endParaRPr lang="ru-RU" sz="4000" b="1" dirty="0">
              <a:solidFill>
                <a:srgbClr val="FF0000"/>
              </a:solidFill>
              <a:latin typeface="Times New Roman" panose="02020603050405020304" pitchFamily="18" charset="0"/>
              <a:cs typeface="Times New Roman" panose="02020603050405020304" pitchFamily="18" charset="0"/>
            </a:endParaRPr>
          </a:p>
          <a:p>
            <a:endParaRPr lang="kk-KZ" sz="2500" b="1" dirty="0" smtClean="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9328367"/>
      </p:ext>
    </p:extLst>
  </p:cSld>
  <p:clrMapOvr>
    <a:masterClrMapping/>
  </p:clrMapOvr>
  <mc:AlternateContent xmlns:mc="http://schemas.openxmlformats.org/markup-compatibility/2006" xmlns:p14="http://schemas.microsoft.com/office/powerpoint/2010/main">
    <mc:Choice Requires="p14">
      <p:transition spd="slow" p14:dur="2000" advTm="123463"/>
    </mc:Choice>
    <mc:Fallback xmlns="">
      <p:transition spd="slow" advTm="123463"/>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836712"/>
            <a:ext cx="8712968" cy="1008112"/>
          </a:xfrm>
        </p:spPr>
        <p:txBody>
          <a:bodyPr>
            <a:noAutofit/>
          </a:bodyPr>
          <a:lstStyle/>
          <a:p>
            <a:r>
              <a:rPr lang="kk-KZ" sz="2800" b="1" dirty="0" smtClean="0">
                <a:solidFill>
                  <a:srgbClr val="FF0000"/>
                </a:solidFill>
                <a:latin typeface="Times New Roman" panose="02020603050405020304" pitchFamily="18" charset="0"/>
                <a:cs typeface="Times New Roman" panose="02020603050405020304" pitchFamily="18" charset="0"/>
              </a:rPr>
              <a:t/>
            </a:r>
            <a:br>
              <a:rPr lang="kk-KZ" sz="2800" b="1" dirty="0" smtClean="0">
                <a:solidFill>
                  <a:srgbClr val="FF0000"/>
                </a:solidFill>
                <a:latin typeface="Times New Roman" panose="02020603050405020304" pitchFamily="18" charset="0"/>
                <a:cs typeface="Times New Roman" panose="02020603050405020304" pitchFamily="18" charset="0"/>
              </a:rPr>
            </a:br>
            <a:r>
              <a:rPr lang="kk-KZ" sz="2800" b="1" dirty="0" smtClean="0">
                <a:solidFill>
                  <a:srgbClr val="FF0000"/>
                </a:solidFill>
                <a:latin typeface="Times New Roman" panose="02020603050405020304" pitchFamily="18" charset="0"/>
                <a:cs typeface="Times New Roman" panose="02020603050405020304" pitchFamily="18" charset="0"/>
              </a:rPr>
              <a:t>1-тапсырма</a:t>
            </a:r>
            <a:r>
              <a:rPr lang="kk-KZ" sz="2800" dirty="0" smtClean="0">
                <a:solidFill>
                  <a:srgbClr val="FF0000"/>
                </a:solidFill>
                <a:latin typeface="Times New Roman" panose="02020603050405020304" pitchFamily="18" charset="0"/>
                <a:cs typeface="Times New Roman" panose="02020603050405020304" pitchFamily="18" charset="0"/>
              </a:rPr>
              <a:t> </a:t>
            </a:r>
            <a:r>
              <a:rPr lang="kk-KZ" sz="2800" b="1" dirty="0">
                <a:solidFill>
                  <a:srgbClr val="FF0000"/>
                </a:solidFill>
                <a:latin typeface="Times New Roman" panose="02020603050405020304" pitchFamily="18" charset="0"/>
                <a:cs typeface="Times New Roman" panose="02020603050405020304" pitchFamily="18" charset="0"/>
              </a:rPr>
              <a:t>«</a:t>
            </a:r>
            <a:r>
              <a:rPr lang="kk-KZ" sz="2800" b="1" dirty="0" smtClean="0">
                <a:solidFill>
                  <a:srgbClr val="FF0000"/>
                </a:solidFill>
                <a:latin typeface="Times New Roman" panose="02020603050405020304" pitchFamily="18" charset="0"/>
                <a:cs typeface="Times New Roman" panose="02020603050405020304" pitchFamily="18" charset="0"/>
              </a:rPr>
              <a:t>БОРТ ЖУРНАЛЫ» </a:t>
            </a:r>
            <a:r>
              <a:rPr lang="kk-KZ" sz="2800" b="1" dirty="0">
                <a:solidFill>
                  <a:srgbClr val="FF0000"/>
                </a:solidFill>
                <a:latin typeface="Times New Roman" panose="02020603050405020304" pitchFamily="18" charset="0"/>
                <a:cs typeface="Times New Roman" panose="02020603050405020304" pitchFamily="18" charset="0"/>
              </a:rPr>
              <a:t>әдісі </a:t>
            </a:r>
            <a:r>
              <a:rPr lang="kk-KZ" sz="2800" dirty="0">
                <a:solidFill>
                  <a:schemeClr val="tx2"/>
                </a:solidFill>
                <a:latin typeface="Times New Roman" panose="02020603050405020304" pitchFamily="18" charset="0"/>
                <a:cs typeface="Times New Roman" panose="02020603050405020304" pitchFamily="18" charset="0"/>
              </a:rPr>
              <a:t>арқылы шығармадағы көтерілген мәселені анықтап, әлеуметтік рөлі туралы сыни хабарлама </a:t>
            </a:r>
            <a:r>
              <a:rPr lang="kk-KZ" sz="2800" dirty="0" smtClean="0">
                <a:solidFill>
                  <a:schemeClr val="tx2"/>
                </a:solidFill>
                <a:latin typeface="Times New Roman" panose="02020603050405020304" pitchFamily="18" charset="0"/>
                <a:cs typeface="Times New Roman" panose="02020603050405020304" pitchFamily="18" charset="0"/>
              </a:rPr>
              <a:t>жазасыздар </a:t>
            </a:r>
            <a:r>
              <a:rPr lang="ru-RU" sz="2800" i="1" dirty="0">
                <a:latin typeface="Times New Roman" panose="02020603050405020304" pitchFamily="18" charset="0"/>
                <a:cs typeface="Times New Roman" panose="02020603050405020304" pitchFamily="18" charset="0"/>
              </a:rPr>
              <a:t/>
            </a:r>
            <a:br>
              <a:rPr lang="ru-RU" sz="2800" i="1" dirty="0">
                <a:latin typeface="Times New Roman" panose="02020603050405020304" pitchFamily="18" charset="0"/>
                <a:cs typeface="Times New Roman" panose="02020603050405020304" pitchFamily="18" charset="0"/>
              </a:rPr>
            </a:br>
            <a:r>
              <a:rPr lang="ru-RU" sz="2800" i="1" dirty="0">
                <a:solidFill>
                  <a:srgbClr val="FF0000"/>
                </a:solidFill>
                <a:latin typeface="Times New Roman" panose="02020603050405020304" pitchFamily="18" charset="0"/>
                <a:cs typeface="Times New Roman" panose="02020603050405020304" pitchFamily="18" charset="0"/>
              </a:rPr>
              <a:t/>
            </a:r>
            <a:br>
              <a:rPr lang="ru-RU" sz="2800" i="1" dirty="0">
                <a:solidFill>
                  <a:srgbClr val="FF0000"/>
                </a:solidFill>
                <a:latin typeface="Times New Roman" panose="02020603050405020304" pitchFamily="18" charset="0"/>
                <a:cs typeface="Times New Roman" panose="02020603050405020304" pitchFamily="18" charset="0"/>
              </a:rPr>
            </a:br>
            <a:endParaRPr lang="ru-RU" sz="2800" i="1" dirty="0">
              <a:solidFill>
                <a:srgbClr val="FF0000"/>
              </a:solidFill>
              <a:latin typeface="Times New Roman" panose="02020603050405020304" pitchFamily="18" charset="0"/>
              <a:cs typeface="Times New Roman" panose="02020603050405020304" pitchFamily="18" charset="0"/>
            </a:endParaRPr>
          </a:p>
        </p:txBody>
      </p:sp>
      <p:sp>
        <p:nvSpPr>
          <p:cNvPr id="5" name="Текст 2"/>
          <p:cNvSpPr txBox="1">
            <a:spLocks/>
          </p:cNvSpPr>
          <p:nvPr/>
        </p:nvSpPr>
        <p:spPr>
          <a:xfrm>
            <a:off x="179512" y="1700808"/>
            <a:ext cx="8712968" cy="3168352"/>
          </a:xfrm>
          <a:prstGeom prst="rect">
            <a:avLst/>
          </a:prstGeom>
        </p:spPr>
        <p:txBody>
          <a:bodyPr>
            <a:normAutofit fontScale="25000" lnSpcReduction="20000"/>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endParaRPr lang="kk-KZ" sz="3000" b="1" dirty="0" smtClean="0">
              <a:latin typeface="Times New Roman" panose="02020603050405020304" pitchFamily="18" charset="0"/>
              <a:cs typeface="Times New Roman" panose="02020603050405020304" pitchFamily="18" charset="0"/>
            </a:endParaRPr>
          </a:p>
          <a:p>
            <a:endParaRPr lang="kk-KZ" sz="3000" b="1" dirty="0">
              <a:latin typeface="Times New Roman" panose="02020603050405020304" pitchFamily="18" charset="0"/>
              <a:cs typeface="Times New Roman" panose="02020603050405020304" pitchFamily="18" charset="0"/>
            </a:endParaRPr>
          </a:p>
          <a:p>
            <a:endParaRPr lang="kk-KZ" sz="3000" b="1" dirty="0" smtClean="0">
              <a:latin typeface="Times New Roman" panose="02020603050405020304" pitchFamily="18" charset="0"/>
              <a:cs typeface="Times New Roman" panose="02020603050405020304" pitchFamily="18" charset="0"/>
            </a:endParaRPr>
          </a:p>
          <a:p>
            <a:endParaRPr lang="kk-KZ" sz="3000" b="1" dirty="0">
              <a:latin typeface="Times New Roman" panose="02020603050405020304" pitchFamily="18" charset="0"/>
              <a:cs typeface="Times New Roman" panose="02020603050405020304" pitchFamily="18" charset="0"/>
            </a:endParaRPr>
          </a:p>
          <a:p>
            <a:endParaRPr lang="kk-KZ" sz="3000" b="1" dirty="0" smtClean="0">
              <a:latin typeface="Times New Roman" panose="02020603050405020304" pitchFamily="18" charset="0"/>
              <a:cs typeface="Times New Roman" panose="02020603050405020304" pitchFamily="18" charset="0"/>
            </a:endParaRPr>
          </a:p>
          <a:p>
            <a:endParaRPr lang="kk-KZ" sz="3000" b="1" dirty="0">
              <a:latin typeface="Times New Roman" panose="02020603050405020304" pitchFamily="18" charset="0"/>
              <a:cs typeface="Times New Roman" panose="02020603050405020304" pitchFamily="18" charset="0"/>
            </a:endParaRPr>
          </a:p>
          <a:p>
            <a:endParaRPr lang="kk-KZ" sz="3000" b="1" dirty="0" smtClean="0">
              <a:latin typeface="Times New Roman" panose="02020603050405020304" pitchFamily="18" charset="0"/>
              <a:cs typeface="Times New Roman" panose="02020603050405020304" pitchFamily="18" charset="0"/>
            </a:endParaRPr>
          </a:p>
          <a:p>
            <a:pPr marL="0" indent="0">
              <a:buNone/>
            </a:pPr>
            <a:endParaRPr lang="kk-KZ" sz="3000" b="1" dirty="0" smtClean="0">
              <a:latin typeface="Times New Roman" panose="02020603050405020304" pitchFamily="18" charset="0"/>
              <a:cs typeface="Times New Roman" panose="02020603050405020304" pitchFamily="18" charset="0"/>
            </a:endParaRPr>
          </a:p>
          <a:p>
            <a:pPr marL="0" indent="0">
              <a:buNone/>
            </a:pPr>
            <a:endParaRPr lang="kk-KZ" sz="3000" b="1" dirty="0" smtClean="0">
              <a:latin typeface="Times New Roman" panose="02020603050405020304" pitchFamily="18" charset="0"/>
              <a:cs typeface="Times New Roman" panose="02020603050405020304" pitchFamily="18" charset="0"/>
            </a:endParaRPr>
          </a:p>
          <a:p>
            <a:pPr marL="0" indent="0">
              <a:buNone/>
            </a:pPr>
            <a:endParaRPr lang="kk-KZ" sz="3000" b="1" dirty="0">
              <a:latin typeface="Times New Roman" panose="02020603050405020304" pitchFamily="18" charset="0"/>
              <a:cs typeface="Times New Roman" panose="02020603050405020304" pitchFamily="18" charset="0"/>
            </a:endParaRPr>
          </a:p>
          <a:p>
            <a:pPr marL="0" indent="0">
              <a:buNone/>
            </a:pPr>
            <a:endParaRPr lang="kk-KZ" sz="3000" b="1" dirty="0" smtClean="0">
              <a:latin typeface="Times New Roman" panose="02020603050405020304" pitchFamily="18" charset="0"/>
              <a:cs typeface="Times New Roman" panose="02020603050405020304" pitchFamily="18" charset="0"/>
            </a:endParaRPr>
          </a:p>
          <a:p>
            <a:pPr marL="0" indent="0">
              <a:buNone/>
            </a:pPr>
            <a:endParaRPr lang="kk-KZ" sz="3000" b="1" dirty="0">
              <a:latin typeface="Times New Roman" panose="02020603050405020304" pitchFamily="18" charset="0"/>
              <a:cs typeface="Times New Roman" panose="02020603050405020304" pitchFamily="18" charset="0"/>
            </a:endParaRPr>
          </a:p>
          <a:p>
            <a:pPr marL="0" indent="0">
              <a:buNone/>
            </a:pPr>
            <a:endParaRPr lang="kk-KZ" sz="3000" b="1" dirty="0" smtClean="0">
              <a:latin typeface="Times New Roman" panose="02020603050405020304" pitchFamily="18" charset="0"/>
              <a:cs typeface="Times New Roman" panose="02020603050405020304" pitchFamily="18" charset="0"/>
            </a:endParaRPr>
          </a:p>
          <a:p>
            <a:pPr marL="0" indent="0">
              <a:buNone/>
            </a:pPr>
            <a:endParaRPr lang="kk-KZ" sz="3000" b="1" dirty="0">
              <a:latin typeface="Times New Roman" panose="02020603050405020304" pitchFamily="18" charset="0"/>
              <a:cs typeface="Times New Roman" panose="02020603050405020304" pitchFamily="18" charset="0"/>
            </a:endParaRPr>
          </a:p>
          <a:p>
            <a:pPr marL="0" indent="0">
              <a:buNone/>
            </a:pPr>
            <a:endParaRPr lang="kk-KZ" sz="3000" b="1" dirty="0" smtClean="0">
              <a:latin typeface="Times New Roman" panose="02020603050405020304" pitchFamily="18" charset="0"/>
              <a:cs typeface="Times New Roman" panose="02020603050405020304" pitchFamily="18" charset="0"/>
            </a:endParaRPr>
          </a:p>
          <a:p>
            <a:pPr marL="0" indent="0">
              <a:buNone/>
            </a:pPr>
            <a:endParaRPr lang="kk-KZ" sz="3000" b="1" dirty="0">
              <a:latin typeface="Times New Roman" panose="02020603050405020304" pitchFamily="18" charset="0"/>
              <a:cs typeface="Times New Roman" panose="02020603050405020304" pitchFamily="18" charset="0"/>
            </a:endParaRPr>
          </a:p>
          <a:p>
            <a:pPr marL="0" indent="0">
              <a:buNone/>
            </a:pPr>
            <a:endParaRPr lang="kk-KZ" sz="3000" b="1" dirty="0" smtClean="0">
              <a:latin typeface="Times New Roman" panose="02020603050405020304" pitchFamily="18" charset="0"/>
              <a:cs typeface="Times New Roman" panose="02020603050405020304" pitchFamily="18" charset="0"/>
            </a:endParaRPr>
          </a:p>
          <a:p>
            <a:pPr marL="0" indent="0">
              <a:buNone/>
            </a:pPr>
            <a:endParaRPr lang="kk-KZ" sz="3000" b="1" dirty="0">
              <a:latin typeface="Times New Roman" panose="02020603050405020304" pitchFamily="18" charset="0"/>
              <a:cs typeface="Times New Roman" panose="02020603050405020304" pitchFamily="18" charset="0"/>
            </a:endParaRPr>
          </a:p>
          <a:p>
            <a:pPr marL="0" indent="0">
              <a:buNone/>
            </a:pPr>
            <a:endParaRPr lang="kk-KZ" sz="3000" b="1" dirty="0" smtClean="0">
              <a:latin typeface="Times New Roman" panose="02020603050405020304" pitchFamily="18" charset="0"/>
              <a:cs typeface="Times New Roman" panose="02020603050405020304" pitchFamily="18" charset="0"/>
            </a:endParaRPr>
          </a:p>
          <a:p>
            <a:pPr marL="0" indent="0">
              <a:buNone/>
            </a:pPr>
            <a:endParaRPr lang="kk-KZ" sz="3000" b="1" dirty="0">
              <a:latin typeface="Times New Roman" panose="02020603050405020304" pitchFamily="18" charset="0"/>
              <a:cs typeface="Times New Roman" panose="02020603050405020304" pitchFamily="18" charset="0"/>
            </a:endParaRPr>
          </a:p>
          <a:p>
            <a:pPr marL="0" indent="0">
              <a:buNone/>
            </a:pPr>
            <a:endParaRPr lang="kk-KZ" sz="10000" b="1" dirty="0" smtClean="0">
              <a:latin typeface="Times New Roman" panose="02020603050405020304" pitchFamily="18" charset="0"/>
              <a:cs typeface="Times New Roman" panose="02020603050405020304" pitchFamily="18" charset="0"/>
            </a:endParaRPr>
          </a:p>
          <a:p>
            <a:pPr marL="0" indent="0">
              <a:buNone/>
            </a:pPr>
            <a:endParaRPr lang="kk-KZ" sz="10000" b="1" dirty="0">
              <a:latin typeface="Times New Roman" panose="02020603050405020304" pitchFamily="18" charset="0"/>
              <a:cs typeface="Times New Roman" panose="02020603050405020304" pitchFamily="18" charset="0"/>
            </a:endParaRPr>
          </a:p>
          <a:p>
            <a:pPr marL="0" indent="0">
              <a:buNone/>
            </a:pPr>
            <a:r>
              <a:rPr lang="kk-KZ" sz="11200" b="1" dirty="0" smtClean="0">
                <a:solidFill>
                  <a:srgbClr val="FF0000"/>
                </a:solidFill>
                <a:latin typeface="Times New Roman" panose="02020603050405020304" pitchFamily="18" charset="0"/>
                <a:cs typeface="Times New Roman" panose="02020603050405020304" pitchFamily="18" charset="0"/>
              </a:rPr>
              <a:t>Дескриптор</a:t>
            </a:r>
          </a:p>
          <a:p>
            <a:pPr lvl="0"/>
            <a:r>
              <a:rPr lang="kk-KZ" sz="9600" b="1" dirty="0">
                <a:latin typeface="Times New Roman" panose="02020603050405020304" pitchFamily="18" charset="0"/>
                <a:cs typeface="Times New Roman" panose="02020603050405020304" pitchFamily="18" charset="0"/>
              </a:rPr>
              <a:t>Шығармада көтерілген мәселені біледі;</a:t>
            </a:r>
            <a:endParaRPr lang="ru-RU" sz="9600" b="1" dirty="0">
              <a:latin typeface="Times New Roman" panose="02020603050405020304" pitchFamily="18" charset="0"/>
              <a:cs typeface="Times New Roman" panose="02020603050405020304" pitchFamily="18" charset="0"/>
            </a:endParaRPr>
          </a:p>
          <a:p>
            <a:pPr lvl="0"/>
            <a:r>
              <a:rPr lang="kk-KZ" sz="9600" b="1" dirty="0">
                <a:latin typeface="Times New Roman" panose="02020603050405020304" pitchFamily="18" charset="0"/>
                <a:cs typeface="Times New Roman" panose="02020603050405020304" pitchFamily="18" charset="0"/>
              </a:rPr>
              <a:t>Әлеуметтік рөлі туралы сыни хабарлама жаза алады;</a:t>
            </a:r>
            <a:endParaRPr lang="ru-RU" sz="9600" b="1" dirty="0">
              <a:latin typeface="Times New Roman" panose="02020603050405020304" pitchFamily="18" charset="0"/>
              <a:cs typeface="Times New Roman" panose="02020603050405020304" pitchFamily="18" charset="0"/>
            </a:endParaRPr>
          </a:p>
          <a:p>
            <a:pPr lvl="0"/>
            <a:r>
              <a:rPr lang="kk-KZ" sz="9600" b="1" dirty="0">
                <a:latin typeface="Times New Roman" panose="02020603050405020304" pitchFamily="18" charset="0"/>
                <a:cs typeface="Times New Roman" panose="02020603050405020304" pitchFamily="18" charset="0"/>
              </a:rPr>
              <a:t>Өз сыни көзқарасын білдіре алады. </a:t>
            </a:r>
            <a:endParaRPr lang="ru-RU" sz="9600" b="1" dirty="0">
              <a:latin typeface="Times New Roman" panose="02020603050405020304" pitchFamily="18" charset="0"/>
              <a:cs typeface="Times New Roman" panose="02020603050405020304" pitchFamily="18" charset="0"/>
            </a:endParaRPr>
          </a:p>
          <a:p>
            <a:pPr marL="0" indent="0">
              <a:buNone/>
            </a:pPr>
            <a:endParaRPr lang="kk-KZ" sz="7200" dirty="0" smtClean="0">
              <a:solidFill>
                <a:srgbClr val="7030A0"/>
              </a:solidFill>
              <a:latin typeface="Times New Roman" panose="02020603050405020304" pitchFamily="18" charset="0"/>
              <a:cs typeface="Times New Roman" panose="02020603050405020304" pitchFamily="18" charset="0"/>
            </a:endParaRPr>
          </a:p>
          <a:p>
            <a:pPr>
              <a:buFontTx/>
              <a:buChar char="-"/>
            </a:pPr>
            <a:endParaRPr lang="kk-KZ" sz="6000" b="1" dirty="0" smtClean="0">
              <a:latin typeface="Times New Roman" panose="02020603050405020304" pitchFamily="18" charset="0"/>
              <a:cs typeface="Times New Roman" panose="02020603050405020304" pitchFamily="18" charset="0"/>
            </a:endParaRPr>
          </a:p>
          <a:p>
            <a:pPr marL="0" indent="0">
              <a:buNone/>
            </a:pPr>
            <a:endParaRPr lang="kk-KZ" sz="3000" b="1" dirty="0" smtClean="0">
              <a:latin typeface="Times New Roman" panose="02020603050405020304" pitchFamily="18" charset="0"/>
              <a:cs typeface="Times New Roman" panose="02020603050405020304" pitchFamily="18" charset="0"/>
            </a:endParaRPr>
          </a:p>
        </p:txBody>
      </p:sp>
      <p:sp>
        <p:nvSpPr>
          <p:cNvPr id="7" name="Текст 4"/>
          <p:cNvSpPr txBox="1">
            <a:spLocks/>
          </p:cNvSpPr>
          <p:nvPr/>
        </p:nvSpPr>
        <p:spPr>
          <a:xfrm>
            <a:off x="4716016" y="1694925"/>
            <a:ext cx="3822192" cy="720080"/>
          </a:xfrm>
          <a:prstGeom prst="rect">
            <a:avLst/>
          </a:prstGeom>
        </p:spPr>
        <p:txBody>
          <a:bodyPr>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lvl="3"/>
            <a:endParaRPr lang="ru-RU" sz="2400" b="1" dirty="0">
              <a:latin typeface="Times New Roman" panose="02020603050405020304" pitchFamily="18"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214138394"/>
              </p:ext>
            </p:extLst>
          </p:nvPr>
        </p:nvGraphicFramePr>
        <p:xfrm>
          <a:off x="179512" y="1988841"/>
          <a:ext cx="8712968" cy="2952328"/>
        </p:xfrm>
        <a:graphic>
          <a:graphicData uri="http://schemas.openxmlformats.org/drawingml/2006/table">
            <a:tbl>
              <a:tblPr firstRow="1" firstCol="1" bandRow="1">
                <a:tableStyleId>{5C22544A-7EE6-4342-B048-85BDC9FD1C3A}</a:tableStyleId>
              </a:tblPr>
              <a:tblGrid>
                <a:gridCol w="4364482">
                  <a:extLst>
                    <a:ext uri="{9D8B030D-6E8A-4147-A177-3AD203B41FA5}">
                      <a16:colId xmlns:a16="http://schemas.microsoft.com/office/drawing/2014/main" val="645074816"/>
                    </a:ext>
                  </a:extLst>
                </a:gridCol>
                <a:gridCol w="4348486">
                  <a:extLst>
                    <a:ext uri="{9D8B030D-6E8A-4147-A177-3AD203B41FA5}">
                      <a16:colId xmlns:a16="http://schemas.microsoft.com/office/drawing/2014/main" val="3189719724"/>
                    </a:ext>
                  </a:extLst>
                </a:gridCol>
              </a:tblGrid>
              <a:tr h="1449573">
                <a:tc>
                  <a:txBody>
                    <a:bodyPr/>
                    <a:lstStyle/>
                    <a:p>
                      <a:pPr>
                        <a:lnSpc>
                          <a:spcPct val="115000"/>
                        </a:lnSpc>
                        <a:spcAft>
                          <a:spcPts val="0"/>
                        </a:spcAft>
                      </a:pPr>
                      <a:r>
                        <a:rPr lang="kk-KZ" sz="2400" dirty="0">
                          <a:solidFill>
                            <a:srgbClr val="FF0000"/>
                          </a:solidFill>
                          <a:effectLst/>
                          <a:latin typeface="Times New Roman" panose="02020603050405020304" pitchFamily="18" charset="0"/>
                          <a:cs typeface="Times New Roman" panose="02020603050405020304" pitchFamily="18" charset="0"/>
                        </a:rPr>
                        <a:t>Шығармадағы көтерілген мәселе не?</a:t>
                      </a:r>
                      <a:endParaRPr lang="ru-RU" sz="2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solidFill>
                  </a:tcPr>
                </a:tc>
                <a:tc>
                  <a:txBody>
                    <a:bodyPr/>
                    <a:lstStyle/>
                    <a:p>
                      <a:pPr>
                        <a:lnSpc>
                          <a:spcPct val="115000"/>
                        </a:lnSpc>
                        <a:spcAft>
                          <a:spcPts val="0"/>
                        </a:spcAft>
                      </a:pPr>
                      <a:r>
                        <a:rPr lang="kk-KZ" sz="2400" dirty="0">
                          <a:solidFill>
                            <a:srgbClr val="FF0000"/>
                          </a:solidFill>
                          <a:effectLst/>
                          <a:latin typeface="Times New Roman" panose="02020603050405020304" pitchFamily="18" charset="0"/>
                          <a:cs typeface="Times New Roman" panose="02020603050405020304" pitchFamily="18" charset="0"/>
                        </a:rPr>
                        <a:t>Көтерілген мәселенің әлеуметтік рөлі туралы сыни хабарлама</a:t>
                      </a:r>
                      <a:endParaRPr lang="ru-RU" sz="2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solidFill>
                  </a:tcPr>
                </a:tc>
                <a:extLst>
                  <a:ext uri="{0D108BD9-81ED-4DB2-BD59-A6C34878D82A}">
                    <a16:rowId xmlns:a16="http://schemas.microsoft.com/office/drawing/2014/main" val="3221338723"/>
                  </a:ext>
                </a:extLst>
              </a:tr>
              <a:tr h="1502755">
                <a:tc>
                  <a:txBody>
                    <a:bodyPr/>
                    <a:lstStyle/>
                    <a:p>
                      <a:pPr algn="just">
                        <a:lnSpc>
                          <a:spcPct val="115000"/>
                        </a:lnSpc>
                        <a:spcAft>
                          <a:spcPts val="0"/>
                        </a:spcAft>
                      </a:pPr>
                      <a:r>
                        <a:rPr lang="kk-KZ" sz="1200" dirty="0">
                          <a:effectLst/>
                        </a:rPr>
                        <a:t> </a:t>
                      </a:r>
                      <a:endParaRPr lang="ru-RU"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200" dirty="0">
                          <a:effectLst/>
                        </a:rPr>
                        <a:t> </a:t>
                      </a:r>
                      <a:endParaRPr lang="ru-RU" sz="1000" dirty="0">
                        <a:effectLst/>
                      </a:endParaRPr>
                    </a:p>
                    <a:p>
                      <a:pPr algn="just">
                        <a:lnSpc>
                          <a:spcPct val="115000"/>
                        </a:lnSpc>
                        <a:spcAft>
                          <a:spcPts val="0"/>
                        </a:spcAft>
                      </a:pPr>
                      <a:r>
                        <a:rPr lang="kk-KZ" sz="1200" dirty="0">
                          <a:effectLst/>
                        </a:rPr>
                        <a:t> </a:t>
                      </a:r>
                      <a:endParaRPr lang="ru-RU" sz="1000" dirty="0">
                        <a:effectLst/>
                      </a:endParaRPr>
                    </a:p>
                    <a:p>
                      <a:pPr algn="just">
                        <a:lnSpc>
                          <a:spcPct val="115000"/>
                        </a:lnSpc>
                        <a:spcAft>
                          <a:spcPts val="0"/>
                        </a:spcAft>
                      </a:pPr>
                      <a:r>
                        <a:rPr lang="kk-KZ" sz="1200" dirty="0">
                          <a:effectLst/>
                        </a:rPr>
                        <a:t> </a:t>
                      </a:r>
                      <a:endParaRPr lang="ru-RU"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161970385"/>
                  </a:ext>
                </a:extLst>
              </a:tr>
            </a:tbl>
          </a:graphicData>
        </a:graphic>
      </p:graphicFrame>
    </p:spTree>
    <p:extLst>
      <p:ext uri="{BB962C8B-B14F-4D97-AF65-F5344CB8AC3E}">
        <p14:creationId xmlns:p14="http://schemas.microsoft.com/office/powerpoint/2010/main" val="763166276"/>
      </p:ext>
    </p:extLst>
  </p:cSld>
  <p:clrMapOvr>
    <a:masterClrMapping/>
  </p:clrMapOvr>
  <mc:AlternateContent xmlns:mc="http://schemas.openxmlformats.org/markup-compatibility/2006" xmlns:p14="http://schemas.microsoft.com/office/powerpoint/2010/main">
    <mc:Choice Requires="p14">
      <p:transition spd="slow" p14:dur="2000" advTm="32764"/>
    </mc:Choice>
    <mc:Fallback xmlns="">
      <p:transition spd="slow" advTm="32764"/>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Текст 2"/>
          <p:cNvSpPr txBox="1">
            <a:spLocks/>
          </p:cNvSpPr>
          <p:nvPr/>
        </p:nvSpPr>
        <p:spPr>
          <a:xfrm>
            <a:off x="1835696" y="44624"/>
            <a:ext cx="5184576" cy="648072"/>
          </a:xfrm>
          <a:prstGeom prst="rect">
            <a:avLst/>
          </a:prstGeom>
        </p:spPr>
        <p:txBody>
          <a:bodyPr vert="horz" lIns="91440" tIns="45720" rIns="91440" bIns="45720" rtlCol="0" anchor="ctr">
            <a:noAutofit/>
          </a:bodyPr>
          <a:lstStyle>
            <a:lvl1pPr marL="0" indent="0" algn="ctr" defTabSz="914400" rtl="0" eaLnBrk="1" latinLnBrk="0" hangingPunct="1">
              <a:spcBef>
                <a:spcPct val="20000"/>
              </a:spcBef>
              <a:buClr>
                <a:schemeClr val="accent1"/>
              </a:buClr>
              <a:buSzPct val="100000"/>
              <a:buFont typeface="Symbol" pitchFamily="18" charset="2"/>
              <a:buNone/>
              <a:defRPr sz="2400" b="0" kern="1200">
                <a:solidFill>
                  <a:schemeClr val="tx2"/>
                </a:solidFill>
                <a:latin typeface="+mj-lt"/>
                <a:ea typeface="+mn-ea"/>
                <a:cs typeface="+mn-cs"/>
              </a:defRPr>
            </a:lvl1pPr>
            <a:lvl2pPr marL="457200" indent="0" algn="l" defTabSz="914400" rtl="0" eaLnBrk="1" latinLnBrk="0" hangingPunct="1">
              <a:spcBef>
                <a:spcPct val="20000"/>
              </a:spcBef>
              <a:buClr>
                <a:schemeClr val="accent1"/>
              </a:buClr>
              <a:buSzPct val="100000"/>
              <a:buFont typeface="Symbol" pitchFamily="18" charset="2"/>
              <a:buNone/>
              <a:defRPr sz="2000" b="1" kern="1200">
                <a:solidFill>
                  <a:schemeClr val="tx2"/>
                </a:solidFill>
                <a:latin typeface="+mn-lt"/>
                <a:ea typeface="+mn-ea"/>
                <a:cs typeface="+mn-cs"/>
              </a:defRPr>
            </a:lvl2pPr>
            <a:lvl3pPr marL="914400" indent="0" algn="l" defTabSz="914400" rtl="0" eaLnBrk="1" latinLnBrk="0" hangingPunct="1">
              <a:spcBef>
                <a:spcPct val="20000"/>
              </a:spcBef>
              <a:buClr>
                <a:schemeClr val="accent1"/>
              </a:buClr>
              <a:buSzPct val="100000"/>
              <a:buFont typeface="Symbol" pitchFamily="18" charset="2"/>
              <a:buNone/>
              <a:defRPr sz="1800" b="1" kern="1200">
                <a:solidFill>
                  <a:schemeClr val="tx2"/>
                </a:solidFill>
                <a:latin typeface="+mn-lt"/>
                <a:ea typeface="+mn-ea"/>
                <a:cs typeface="+mn-cs"/>
              </a:defRPr>
            </a:lvl3pPr>
            <a:lvl4pPr marL="1371600" indent="0" algn="l" defTabSz="914400" rtl="0" eaLnBrk="1" latinLnBrk="0" hangingPunct="1">
              <a:spcBef>
                <a:spcPct val="20000"/>
              </a:spcBef>
              <a:buClr>
                <a:schemeClr val="accent1"/>
              </a:buClr>
              <a:buSzPct val="100000"/>
              <a:buFont typeface="Symbol" pitchFamily="18" charset="2"/>
              <a:buNone/>
              <a:defRPr sz="1600" b="1" kern="1200">
                <a:solidFill>
                  <a:schemeClr val="tx2"/>
                </a:solidFill>
                <a:latin typeface="+mn-lt"/>
                <a:ea typeface="+mn-ea"/>
                <a:cs typeface="+mn-cs"/>
              </a:defRPr>
            </a:lvl4pPr>
            <a:lvl5pPr marL="1828800" indent="0" algn="l" defTabSz="914400" rtl="0" eaLnBrk="1" latinLnBrk="0" hangingPunct="1">
              <a:spcBef>
                <a:spcPct val="20000"/>
              </a:spcBef>
              <a:buClr>
                <a:schemeClr val="accent1"/>
              </a:buClr>
              <a:buSzPct val="100000"/>
              <a:buFont typeface="Symbol" pitchFamily="18" charset="2"/>
              <a:buNone/>
              <a:defRPr sz="1600" b="1" kern="1200">
                <a:solidFill>
                  <a:schemeClr val="tx2"/>
                </a:solidFill>
                <a:latin typeface="+mn-lt"/>
                <a:ea typeface="+mn-ea"/>
                <a:cs typeface="+mn-cs"/>
              </a:defRPr>
            </a:lvl5pPr>
            <a:lvl6pPr marL="2286000" indent="0" algn="l" defTabSz="914400" rtl="0" eaLnBrk="1" latinLnBrk="0" hangingPunct="1">
              <a:spcBef>
                <a:spcPts val="384"/>
              </a:spcBef>
              <a:buClr>
                <a:schemeClr val="accent1"/>
              </a:buClr>
              <a:buFont typeface="Symbol" pitchFamily="18" charset="2"/>
              <a:buNone/>
              <a:defRPr sz="1600" b="1" kern="1200">
                <a:solidFill>
                  <a:schemeClr val="tx2"/>
                </a:solidFill>
                <a:latin typeface="+mn-lt"/>
                <a:ea typeface="+mn-ea"/>
                <a:cs typeface="+mn-cs"/>
              </a:defRPr>
            </a:lvl6pPr>
            <a:lvl7pPr marL="2743200" indent="0" algn="l" defTabSz="914400" rtl="0" eaLnBrk="1" latinLnBrk="0" hangingPunct="1">
              <a:spcBef>
                <a:spcPts val="384"/>
              </a:spcBef>
              <a:buClr>
                <a:schemeClr val="accent1"/>
              </a:buClr>
              <a:buFont typeface="Symbol" pitchFamily="18" charset="2"/>
              <a:buNone/>
              <a:defRPr sz="1600" b="1" kern="1200">
                <a:solidFill>
                  <a:schemeClr val="tx2"/>
                </a:solidFill>
                <a:latin typeface="+mn-lt"/>
                <a:ea typeface="+mn-ea"/>
                <a:cs typeface="+mn-cs"/>
              </a:defRPr>
            </a:lvl7pPr>
            <a:lvl8pPr marL="3200400" indent="0" algn="l" defTabSz="914400" rtl="0" eaLnBrk="1" latinLnBrk="0" hangingPunct="1">
              <a:spcBef>
                <a:spcPts val="384"/>
              </a:spcBef>
              <a:buClr>
                <a:schemeClr val="accent1"/>
              </a:buClr>
              <a:buFont typeface="Symbol" pitchFamily="18" charset="2"/>
              <a:buNone/>
              <a:defRPr sz="1600" b="1" kern="1200">
                <a:solidFill>
                  <a:schemeClr val="tx2"/>
                </a:solidFill>
                <a:latin typeface="+mn-lt"/>
                <a:ea typeface="+mn-ea"/>
                <a:cs typeface="+mn-cs"/>
              </a:defRPr>
            </a:lvl8pPr>
            <a:lvl9pPr marL="3657600" indent="0" algn="l" defTabSz="914400" rtl="0" eaLnBrk="1" latinLnBrk="0" hangingPunct="1">
              <a:spcBef>
                <a:spcPts val="384"/>
              </a:spcBef>
              <a:buClr>
                <a:schemeClr val="accent1"/>
              </a:buClr>
              <a:buFont typeface="Symbol" pitchFamily="18" charset="2"/>
              <a:buNone/>
              <a:defRPr sz="1600" b="1" kern="1200">
                <a:solidFill>
                  <a:schemeClr val="tx2"/>
                </a:solidFill>
                <a:latin typeface="+mn-lt"/>
                <a:ea typeface="+mn-ea"/>
                <a:cs typeface="+mn-cs"/>
              </a:defRPr>
            </a:lvl9pPr>
          </a:lstStyle>
          <a:p>
            <a:r>
              <a:rPr lang="kk-KZ" sz="3200" b="1" dirty="0" smtClean="0">
                <a:solidFill>
                  <a:srgbClr val="FF0000"/>
                </a:solidFill>
                <a:latin typeface="Times New Roman" panose="02020603050405020304" pitchFamily="18" charset="0"/>
                <a:cs typeface="Times New Roman" panose="02020603050405020304" pitchFamily="18" charset="0"/>
              </a:rPr>
              <a:t>Өзіңді тексер</a:t>
            </a:r>
            <a:endParaRPr lang="ru-RU" sz="32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2166751806"/>
              </p:ext>
            </p:extLst>
          </p:nvPr>
        </p:nvGraphicFramePr>
        <p:xfrm>
          <a:off x="179512" y="620688"/>
          <a:ext cx="8712968" cy="6239256"/>
        </p:xfrm>
        <a:graphic>
          <a:graphicData uri="http://schemas.openxmlformats.org/drawingml/2006/table">
            <a:tbl>
              <a:tblPr firstRow="1" firstCol="1" bandRow="1">
                <a:tableStyleId>{5C22544A-7EE6-4342-B048-85BDC9FD1C3A}</a:tableStyleId>
              </a:tblPr>
              <a:tblGrid>
                <a:gridCol w="2016224">
                  <a:extLst>
                    <a:ext uri="{9D8B030D-6E8A-4147-A177-3AD203B41FA5}">
                      <a16:colId xmlns:a16="http://schemas.microsoft.com/office/drawing/2014/main" val="3551205638"/>
                    </a:ext>
                  </a:extLst>
                </a:gridCol>
                <a:gridCol w="6696744">
                  <a:extLst>
                    <a:ext uri="{9D8B030D-6E8A-4147-A177-3AD203B41FA5}">
                      <a16:colId xmlns:a16="http://schemas.microsoft.com/office/drawing/2014/main" val="722136210"/>
                    </a:ext>
                  </a:extLst>
                </a:gridCol>
              </a:tblGrid>
              <a:tr h="799152">
                <a:tc>
                  <a:txBody>
                    <a:bodyPr/>
                    <a:lstStyle/>
                    <a:p>
                      <a:pPr>
                        <a:lnSpc>
                          <a:spcPct val="115000"/>
                        </a:lnSpc>
                        <a:spcAft>
                          <a:spcPts val="0"/>
                        </a:spcAft>
                      </a:pPr>
                      <a:r>
                        <a:rPr lang="kk-KZ" sz="1600" dirty="0">
                          <a:solidFill>
                            <a:srgbClr val="FF0000"/>
                          </a:solidFill>
                          <a:effectLst/>
                          <a:latin typeface="Times New Roman" panose="02020603050405020304" pitchFamily="18" charset="0"/>
                          <a:cs typeface="Times New Roman" panose="02020603050405020304" pitchFamily="18" charset="0"/>
                        </a:rPr>
                        <a:t>Шығармадағы көтерілген мәселе не?</a:t>
                      </a:r>
                      <a:endParaRPr lang="ru-RU" sz="1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4465" marR="24465" marT="0" marB="0">
                    <a:solidFill>
                      <a:schemeClr val="accent1">
                        <a:lumMod val="20000"/>
                        <a:lumOff val="80000"/>
                      </a:schemeClr>
                    </a:solidFill>
                  </a:tcPr>
                </a:tc>
                <a:tc>
                  <a:txBody>
                    <a:bodyPr/>
                    <a:lstStyle/>
                    <a:p>
                      <a:pPr>
                        <a:lnSpc>
                          <a:spcPct val="115000"/>
                        </a:lnSpc>
                        <a:spcAft>
                          <a:spcPts val="0"/>
                        </a:spcAft>
                      </a:pPr>
                      <a:r>
                        <a:rPr lang="kk-KZ" sz="1800" dirty="0">
                          <a:solidFill>
                            <a:srgbClr val="FF0000"/>
                          </a:solidFill>
                          <a:effectLst/>
                          <a:latin typeface="Times New Roman" panose="02020603050405020304" pitchFamily="18" charset="0"/>
                          <a:cs typeface="Times New Roman" panose="02020603050405020304" pitchFamily="18" charset="0"/>
                        </a:rPr>
                        <a:t>Көтерілген мәселенің әлеуметтік рөлі туралы сыни хабарлама</a:t>
                      </a:r>
                      <a:endParaRPr lang="ru-RU" sz="1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4465" marR="24465" marT="0" marB="0">
                    <a:solidFill>
                      <a:schemeClr val="accent1">
                        <a:lumMod val="20000"/>
                        <a:lumOff val="80000"/>
                      </a:schemeClr>
                    </a:solidFill>
                  </a:tcPr>
                </a:tc>
                <a:extLst>
                  <a:ext uri="{0D108BD9-81ED-4DB2-BD59-A6C34878D82A}">
                    <a16:rowId xmlns:a16="http://schemas.microsoft.com/office/drawing/2014/main" val="3955903496"/>
                  </a:ext>
                </a:extLst>
              </a:tr>
              <a:tr h="5249520">
                <a:tc>
                  <a:txBody>
                    <a:bodyPr/>
                    <a:lstStyle/>
                    <a:p>
                      <a:pPr>
                        <a:lnSpc>
                          <a:spcPct val="115000"/>
                        </a:lnSpc>
                        <a:spcAft>
                          <a:spcPts val="0"/>
                        </a:spcAft>
                      </a:pPr>
                      <a:r>
                        <a:rPr lang="kk-KZ" sz="1400" dirty="0">
                          <a:solidFill>
                            <a:schemeClr val="tx2"/>
                          </a:solidFill>
                          <a:effectLst/>
                          <a:latin typeface="Times New Roman" panose="02020603050405020304" pitchFamily="18" charset="0"/>
                          <a:cs typeface="Times New Roman" panose="02020603050405020304" pitchFamily="18" charset="0"/>
                        </a:rPr>
                        <a:t>1.Әскерден жаңа келген Архаттың жұмысқа орналаса </a:t>
                      </a:r>
                      <a:r>
                        <a:rPr lang="kk-KZ" sz="1400" dirty="0" smtClean="0">
                          <a:solidFill>
                            <a:schemeClr val="tx2"/>
                          </a:solidFill>
                          <a:effectLst/>
                          <a:latin typeface="Times New Roman" panose="02020603050405020304" pitchFamily="18" charset="0"/>
                          <a:cs typeface="Times New Roman" panose="02020603050405020304" pitchFamily="18" charset="0"/>
                        </a:rPr>
                        <a:t>алмауы</a:t>
                      </a:r>
                      <a:endParaRPr lang="en-US" sz="1400" dirty="0" smtClean="0">
                        <a:solidFill>
                          <a:schemeClr val="tx2"/>
                        </a:solidFill>
                        <a:effectLst/>
                        <a:latin typeface="Times New Roman" panose="02020603050405020304" pitchFamily="18" charset="0"/>
                        <a:cs typeface="Times New Roman" panose="02020603050405020304" pitchFamily="18" charset="0"/>
                      </a:endParaRPr>
                    </a:p>
                    <a:p>
                      <a:pPr>
                        <a:lnSpc>
                          <a:spcPct val="115000"/>
                        </a:lnSpc>
                        <a:spcAft>
                          <a:spcPts val="0"/>
                        </a:spcAft>
                      </a:pPr>
                      <a:endParaRPr lang="ru-RU" sz="1400" dirty="0">
                        <a:solidFill>
                          <a:schemeClr val="tx2"/>
                        </a:solidFill>
                        <a:effectLst/>
                        <a:latin typeface="Times New Roman" panose="02020603050405020304" pitchFamily="18" charset="0"/>
                        <a:cs typeface="Times New Roman" panose="02020603050405020304" pitchFamily="18" charset="0"/>
                      </a:endParaRPr>
                    </a:p>
                    <a:p>
                      <a:pPr>
                        <a:lnSpc>
                          <a:spcPct val="115000"/>
                        </a:lnSpc>
                        <a:spcAft>
                          <a:spcPts val="0"/>
                        </a:spcAft>
                      </a:pPr>
                      <a:r>
                        <a:rPr lang="kk-KZ" sz="1400" dirty="0">
                          <a:solidFill>
                            <a:srgbClr val="C00000"/>
                          </a:solidFill>
                          <a:effectLst/>
                          <a:latin typeface="Times New Roman" panose="02020603050405020304" pitchFamily="18" charset="0"/>
                          <a:cs typeface="Times New Roman" panose="02020603050405020304" pitchFamily="18" charset="0"/>
                        </a:rPr>
                        <a:t>2.Әскерден келген кезінің  Желтоқсан оқиғасымен тұспа-тұс </a:t>
                      </a:r>
                      <a:r>
                        <a:rPr lang="kk-KZ" sz="1400" dirty="0" smtClean="0">
                          <a:solidFill>
                            <a:srgbClr val="C00000"/>
                          </a:solidFill>
                          <a:effectLst/>
                          <a:latin typeface="Times New Roman" panose="02020603050405020304" pitchFamily="18" charset="0"/>
                          <a:cs typeface="Times New Roman" panose="02020603050405020304" pitchFamily="18" charset="0"/>
                        </a:rPr>
                        <a:t>келуі</a:t>
                      </a:r>
                      <a:endParaRPr lang="ru-RU" sz="1400" dirty="0">
                        <a:solidFill>
                          <a:srgbClr val="FF0000"/>
                        </a:solidFill>
                        <a:effectLst/>
                        <a:latin typeface="Times New Roman" panose="02020603050405020304" pitchFamily="18" charset="0"/>
                        <a:cs typeface="Times New Roman" panose="02020603050405020304" pitchFamily="18" charset="0"/>
                      </a:endParaRPr>
                    </a:p>
                    <a:p>
                      <a:pPr>
                        <a:lnSpc>
                          <a:spcPct val="115000"/>
                        </a:lnSpc>
                        <a:spcAft>
                          <a:spcPts val="0"/>
                        </a:spcAft>
                      </a:pPr>
                      <a:r>
                        <a:rPr lang="kk-KZ" sz="1400" dirty="0">
                          <a:solidFill>
                            <a:schemeClr val="tx2"/>
                          </a:solidFill>
                          <a:effectLst/>
                          <a:latin typeface="Times New Roman" panose="02020603050405020304" pitchFamily="18" charset="0"/>
                          <a:cs typeface="Times New Roman" panose="02020603050405020304" pitchFamily="18" charset="0"/>
                        </a:rPr>
                        <a:t>3.Архаттың азаматтық тіркеуінің (прописка) жоқтығы </a:t>
                      </a:r>
                      <a:endParaRPr lang="kk-KZ" sz="1400" dirty="0" smtClean="0">
                        <a:solidFill>
                          <a:schemeClr val="tx2"/>
                        </a:solidFill>
                        <a:effectLst/>
                        <a:latin typeface="Times New Roman" panose="02020603050405020304" pitchFamily="18" charset="0"/>
                        <a:cs typeface="Times New Roman" panose="02020603050405020304" pitchFamily="18" charset="0"/>
                      </a:endParaRPr>
                    </a:p>
                    <a:p>
                      <a:pPr>
                        <a:lnSpc>
                          <a:spcPct val="115000"/>
                        </a:lnSpc>
                        <a:spcAft>
                          <a:spcPts val="0"/>
                        </a:spcAft>
                      </a:pPr>
                      <a:endParaRPr lang="kk-KZ" sz="1400" dirty="0" smtClean="0">
                        <a:solidFill>
                          <a:srgbClr val="FF0000"/>
                        </a:solidFill>
                        <a:effectLst/>
                        <a:latin typeface="Times New Roman" panose="02020603050405020304" pitchFamily="18" charset="0"/>
                        <a:cs typeface="Times New Roman" panose="02020603050405020304" pitchFamily="18" charset="0"/>
                      </a:endParaRPr>
                    </a:p>
                    <a:p>
                      <a:pPr>
                        <a:lnSpc>
                          <a:spcPct val="115000"/>
                        </a:lnSpc>
                        <a:spcAft>
                          <a:spcPts val="0"/>
                        </a:spcAft>
                      </a:pPr>
                      <a:endParaRPr lang="kk-KZ" sz="1400" dirty="0" smtClean="0">
                        <a:solidFill>
                          <a:srgbClr val="FF0000"/>
                        </a:solidFill>
                        <a:effectLst/>
                        <a:latin typeface="Times New Roman" panose="02020603050405020304" pitchFamily="18" charset="0"/>
                        <a:cs typeface="Times New Roman" panose="02020603050405020304" pitchFamily="18" charset="0"/>
                      </a:endParaRPr>
                    </a:p>
                    <a:p>
                      <a:pPr>
                        <a:lnSpc>
                          <a:spcPct val="115000"/>
                        </a:lnSpc>
                        <a:spcAft>
                          <a:spcPts val="0"/>
                        </a:spcAft>
                      </a:pPr>
                      <a:endParaRPr lang="en-US" sz="1400" dirty="0" smtClean="0">
                        <a:solidFill>
                          <a:srgbClr val="FF0000"/>
                        </a:solidFill>
                        <a:effectLst/>
                        <a:latin typeface="Times New Roman" panose="02020603050405020304" pitchFamily="18" charset="0"/>
                        <a:cs typeface="Times New Roman" panose="02020603050405020304" pitchFamily="18" charset="0"/>
                      </a:endParaRPr>
                    </a:p>
                    <a:p>
                      <a:pPr>
                        <a:lnSpc>
                          <a:spcPct val="115000"/>
                        </a:lnSpc>
                        <a:spcAft>
                          <a:spcPts val="0"/>
                        </a:spcAft>
                      </a:pPr>
                      <a:endParaRPr lang="ru-RU" sz="1400" dirty="0">
                        <a:solidFill>
                          <a:srgbClr val="FF0000"/>
                        </a:solidFill>
                        <a:effectLst/>
                        <a:latin typeface="Times New Roman" panose="02020603050405020304" pitchFamily="18" charset="0"/>
                        <a:cs typeface="Times New Roman" panose="02020603050405020304" pitchFamily="18" charset="0"/>
                      </a:endParaRPr>
                    </a:p>
                    <a:p>
                      <a:pPr>
                        <a:lnSpc>
                          <a:spcPct val="115000"/>
                        </a:lnSpc>
                        <a:spcAft>
                          <a:spcPts val="0"/>
                        </a:spcAft>
                      </a:pPr>
                      <a:r>
                        <a:rPr lang="kk-KZ" sz="1400" dirty="0">
                          <a:solidFill>
                            <a:srgbClr val="C00000"/>
                          </a:solidFill>
                          <a:effectLst/>
                          <a:latin typeface="Times New Roman" panose="02020603050405020304" pitchFamily="18" charset="0"/>
                          <a:cs typeface="Times New Roman" panose="02020603050405020304" pitchFamily="18" charset="0"/>
                        </a:rPr>
                        <a:t>4.Күршімге жете алмаған көлік әуресі</a:t>
                      </a:r>
                      <a:endParaRPr lang="ru-RU" sz="14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4465" marR="24465" marT="0" marB="0">
                    <a:solidFill>
                      <a:schemeClr val="bg2"/>
                    </a:solidFill>
                  </a:tcPr>
                </a:tc>
                <a:tc>
                  <a:txBody>
                    <a:bodyPr/>
                    <a:lstStyle/>
                    <a:p>
                      <a:pPr>
                        <a:lnSpc>
                          <a:spcPct val="115000"/>
                        </a:lnSpc>
                        <a:spcAft>
                          <a:spcPts val="0"/>
                        </a:spcAft>
                      </a:pPr>
                      <a:r>
                        <a:rPr lang="kk-KZ" sz="1400" b="1" dirty="0">
                          <a:solidFill>
                            <a:schemeClr val="tx2"/>
                          </a:solidFill>
                          <a:effectLst/>
                          <a:latin typeface="Times New Roman" panose="02020603050405020304" pitchFamily="18" charset="0"/>
                          <a:cs typeface="Times New Roman" panose="02020603050405020304" pitchFamily="18" charset="0"/>
                        </a:rPr>
                        <a:t>1.</a:t>
                      </a:r>
                      <a:r>
                        <a:rPr lang="kk-KZ" sz="1400" dirty="0">
                          <a:solidFill>
                            <a:schemeClr val="tx2"/>
                          </a:solidFill>
                          <a:effectLst/>
                          <a:latin typeface="Times New Roman" panose="02020603050405020304" pitchFamily="18" charset="0"/>
                          <a:cs typeface="Times New Roman" panose="02020603050405020304" pitchFamily="18" charset="0"/>
                        </a:rPr>
                        <a:t>Әскерден келген жас жігіт туған жеріне үмітпен келеді. Оның төрт ай бойы жұмысқа орналаса алмауы, оны әбден қажытып, ашу-ызаға булықтырады. Оның алдынан шыққан кедергілер Архаттың үмітін су сепкендей басады</a:t>
                      </a:r>
                      <a:r>
                        <a:rPr lang="kk-KZ" sz="1400" dirty="0" smtClean="0">
                          <a:solidFill>
                            <a:schemeClr val="tx2"/>
                          </a:solidFill>
                          <a:effectLst/>
                          <a:latin typeface="Times New Roman" panose="02020603050405020304" pitchFamily="18" charset="0"/>
                          <a:cs typeface="Times New Roman" panose="02020603050405020304" pitchFamily="18" charset="0"/>
                        </a:rPr>
                        <a:t>.</a:t>
                      </a:r>
                    </a:p>
                    <a:p>
                      <a:pPr>
                        <a:lnSpc>
                          <a:spcPct val="115000"/>
                        </a:lnSpc>
                        <a:spcAft>
                          <a:spcPts val="0"/>
                        </a:spcAft>
                      </a:pPr>
                      <a:endParaRPr lang="kk-KZ" sz="1400" b="1" dirty="0" smtClean="0">
                        <a:solidFill>
                          <a:srgbClr val="C00000"/>
                        </a:solidFill>
                        <a:effectLst/>
                        <a:latin typeface="Times New Roman" panose="02020603050405020304" pitchFamily="18" charset="0"/>
                        <a:cs typeface="Times New Roman" panose="02020603050405020304" pitchFamily="18" charset="0"/>
                      </a:endParaRPr>
                    </a:p>
                    <a:p>
                      <a:pPr>
                        <a:lnSpc>
                          <a:spcPct val="115000"/>
                        </a:lnSpc>
                        <a:spcAft>
                          <a:spcPts val="0"/>
                        </a:spcAft>
                      </a:pPr>
                      <a:r>
                        <a:rPr lang="kk-KZ" sz="1400" b="1" dirty="0" smtClean="0">
                          <a:solidFill>
                            <a:srgbClr val="C00000"/>
                          </a:solidFill>
                          <a:effectLst/>
                          <a:latin typeface="Times New Roman" panose="02020603050405020304" pitchFamily="18" charset="0"/>
                          <a:cs typeface="Times New Roman" panose="02020603050405020304" pitchFamily="18" charset="0"/>
                        </a:rPr>
                        <a:t>2</a:t>
                      </a:r>
                      <a:r>
                        <a:rPr lang="kk-KZ" sz="1400" b="1" dirty="0">
                          <a:solidFill>
                            <a:srgbClr val="C00000"/>
                          </a:solidFill>
                          <a:effectLst/>
                          <a:latin typeface="Times New Roman" panose="02020603050405020304" pitchFamily="18" charset="0"/>
                          <a:cs typeface="Times New Roman" panose="02020603050405020304" pitchFamily="18" charset="0"/>
                        </a:rPr>
                        <a:t>.</a:t>
                      </a:r>
                      <a:r>
                        <a:rPr lang="kk-KZ" sz="1400" dirty="0">
                          <a:solidFill>
                            <a:srgbClr val="C00000"/>
                          </a:solidFill>
                          <a:effectLst/>
                          <a:latin typeface="Times New Roman" panose="02020603050405020304" pitchFamily="18" charset="0"/>
                          <a:cs typeface="Times New Roman" panose="02020603050405020304" pitchFamily="18" charset="0"/>
                        </a:rPr>
                        <a:t> Еліне оралған жас жігіт 1986 жылғы Алматы қаласындағы желтоқсан оқиғасына еш қатысы жоқ. Бірақ ол тура сол оқиға кезінде елге әскерден келген болатын. Жазықсыз тергеуге алынады және соққыға да жығылады. Сонда оның бар жазығы Желтоқсан оқиғасы тұсында әскерден келуі</a:t>
                      </a:r>
                      <a:r>
                        <a:rPr lang="kk-KZ" sz="1400" dirty="0" smtClean="0">
                          <a:solidFill>
                            <a:srgbClr val="C00000"/>
                          </a:solidFill>
                          <a:effectLst/>
                          <a:latin typeface="Times New Roman" panose="02020603050405020304" pitchFamily="18" charset="0"/>
                          <a:cs typeface="Times New Roman" panose="02020603050405020304" pitchFamily="18" charset="0"/>
                        </a:rPr>
                        <a:t>.</a:t>
                      </a:r>
                      <a:endParaRPr lang="ru-RU" sz="1400" dirty="0">
                        <a:solidFill>
                          <a:srgbClr val="C00000"/>
                        </a:solidFill>
                        <a:effectLst/>
                        <a:latin typeface="Times New Roman" panose="02020603050405020304" pitchFamily="18" charset="0"/>
                        <a:cs typeface="Times New Roman" panose="02020603050405020304" pitchFamily="18" charset="0"/>
                      </a:endParaRPr>
                    </a:p>
                    <a:p>
                      <a:pPr>
                        <a:lnSpc>
                          <a:spcPct val="115000"/>
                        </a:lnSpc>
                        <a:spcAft>
                          <a:spcPts val="0"/>
                        </a:spcAft>
                      </a:pPr>
                      <a:r>
                        <a:rPr lang="kk-KZ" sz="1400" b="1" dirty="0">
                          <a:solidFill>
                            <a:schemeClr val="tx2"/>
                          </a:solidFill>
                          <a:effectLst/>
                          <a:latin typeface="Times New Roman" panose="02020603050405020304" pitchFamily="18" charset="0"/>
                          <a:cs typeface="Times New Roman" panose="02020603050405020304" pitchFamily="18" charset="0"/>
                        </a:rPr>
                        <a:t>3. </a:t>
                      </a:r>
                      <a:r>
                        <a:rPr lang="kk-KZ" sz="1400" dirty="0">
                          <a:solidFill>
                            <a:schemeClr val="tx2"/>
                          </a:solidFill>
                          <a:effectLst/>
                          <a:latin typeface="Times New Roman" panose="02020603050405020304" pitchFamily="18" charset="0"/>
                          <a:cs typeface="Times New Roman" panose="02020603050405020304" pitchFamily="18" charset="0"/>
                        </a:rPr>
                        <a:t>Әңгімеде Желтоқсан оқиғасынан кейін ауылсоветтер өз көлеңкесінен қорқып отырғандығы айтылады. Қала маңындағы колхоз-совхозда паспортқа тұрақтанушыларды жергілікті совет арқылы қатты тексеру жүргізіліп жатқаны да нақты айтылған. Пропискасы жоқтарға 300 сом көлемінде айыппұл салады. Осыған байланысты  Архат еш жерге пропискаға тұра алмайды. Әскерден жаңа келген Архаттың не кінәсі бар? Төрт ай бойы не жұмысқа кіре алмады, не өз-өзін ақтай алмады. </a:t>
                      </a:r>
                      <a:endParaRPr lang="ru-RU" sz="1400" dirty="0">
                        <a:solidFill>
                          <a:schemeClr val="tx2"/>
                        </a:solidFill>
                        <a:effectLst/>
                        <a:latin typeface="Times New Roman" panose="02020603050405020304" pitchFamily="18" charset="0"/>
                        <a:cs typeface="Times New Roman" panose="02020603050405020304" pitchFamily="18" charset="0"/>
                      </a:endParaRPr>
                    </a:p>
                    <a:p>
                      <a:pPr>
                        <a:lnSpc>
                          <a:spcPct val="115000"/>
                        </a:lnSpc>
                        <a:spcAft>
                          <a:spcPts val="0"/>
                        </a:spcAft>
                      </a:pPr>
                      <a:r>
                        <a:rPr lang="kk-KZ" sz="1400" b="1" dirty="0">
                          <a:solidFill>
                            <a:srgbClr val="C00000"/>
                          </a:solidFill>
                          <a:effectLst/>
                          <a:latin typeface="Times New Roman" panose="02020603050405020304" pitchFamily="18" charset="0"/>
                          <a:cs typeface="Times New Roman" panose="02020603050405020304" pitchFamily="18" charset="0"/>
                        </a:rPr>
                        <a:t>4.</a:t>
                      </a:r>
                      <a:r>
                        <a:rPr lang="kk-KZ" sz="1400" dirty="0">
                          <a:solidFill>
                            <a:srgbClr val="C00000"/>
                          </a:solidFill>
                          <a:effectLst/>
                          <a:latin typeface="Times New Roman" panose="02020603050405020304" pitchFamily="18" charset="0"/>
                          <a:cs typeface="Times New Roman" panose="02020603050405020304" pitchFamily="18" charset="0"/>
                        </a:rPr>
                        <a:t>Көрген барлық қиындықтарына қарамастан, Архат соңғы</a:t>
                      </a:r>
                      <a:endParaRPr lang="ru-RU" sz="1400" dirty="0">
                        <a:solidFill>
                          <a:srgbClr val="C00000"/>
                        </a:solidFill>
                        <a:effectLst/>
                        <a:latin typeface="Times New Roman" panose="02020603050405020304" pitchFamily="18" charset="0"/>
                        <a:cs typeface="Times New Roman" panose="02020603050405020304" pitchFamily="18" charset="0"/>
                      </a:endParaRPr>
                    </a:p>
                    <a:p>
                      <a:pPr>
                        <a:lnSpc>
                          <a:spcPct val="115000"/>
                        </a:lnSpc>
                        <a:spcAft>
                          <a:spcPts val="0"/>
                        </a:spcAft>
                      </a:pPr>
                      <a:r>
                        <a:rPr lang="kk-KZ" sz="1400" dirty="0">
                          <a:solidFill>
                            <a:srgbClr val="C00000"/>
                          </a:solidFill>
                          <a:effectLst/>
                          <a:latin typeface="Times New Roman" panose="02020603050405020304" pitchFamily="18" charset="0"/>
                          <a:cs typeface="Times New Roman" panose="02020603050405020304" pitchFamily="18" charset="0"/>
                        </a:rPr>
                        <a:t> мүмкіндікті де көргісі келеді. Туған ауылы Күршімге барып, пропискаға тұрып, жұмыс істеп, қаражат жинап, қалаға қайтуды алдына мақсат етіп қойған жас жігіт жолда тағы да жігері сынады. Өйткені жолға шыққан автобус қарға малтығады, көздеген жеріне  жете алмайды. Автобус өткелден өте алмай, Самарға кері қайтады. Осы жерде бізге Алматыда өз орнын таба алмаған Архатқа атамекені Алтай құшақ жайғандай көрінеді. Архаттың болашағына сеніммен қараймыз.</a:t>
                      </a:r>
                      <a:endParaRPr lang="ru-RU" sz="14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4465" marR="24465" marT="0" marB="0">
                    <a:solidFill>
                      <a:schemeClr val="bg2"/>
                    </a:solidFill>
                  </a:tcPr>
                </a:tc>
                <a:extLst>
                  <a:ext uri="{0D108BD9-81ED-4DB2-BD59-A6C34878D82A}">
                    <a16:rowId xmlns:a16="http://schemas.microsoft.com/office/drawing/2014/main" val="1001389635"/>
                  </a:ext>
                </a:extLst>
              </a:tr>
            </a:tbl>
          </a:graphicData>
        </a:graphic>
      </p:graphicFrame>
    </p:spTree>
    <p:extLst>
      <p:ext uri="{BB962C8B-B14F-4D97-AF65-F5344CB8AC3E}">
        <p14:creationId xmlns:p14="http://schemas.microsoft.com/office/powerpoint/2010/main" val="1231809350"/>
      </p:ext>
    </p:extLst>
  </p:cSld>
  <p:clrMapOvr>
    <a:masterClrMapping/>
  </p:clrMapOvr>
  <mc:AlternateContent xmlns:mc="http://schemas.openxmlformats.org/markup-compatibility/2006" xmlns:p14="http://schemas.microsoft.com/office/powerpoint/2010/main">
    <mc:Choice Requires="p14">
      <p:transition spd="slow" p14:dur="2000" advTm="63107"/>
    </mc:Choice>
    <mc:Fallback xmlns="">
      <p:transition spd="slow" advTm="63107"/>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251519" y="332656"/>
            <a:ext cx="8496945" cy="792088"/>
          </a:xfrm>
        </p:spPr>
        <p:txBody>
          <a:bodyPr>
            <a:normAutofit/>
          </a:bodyPr>
          <a:lstStyle/>
          <a:p>
            <a:r>
              <a:rPr lang="kk-KZ" sz="3200" b="1" dirty="0" smtClean="0">
                <a:solidFill>
                  <a:srgbClr val="FF0000"/>
                </a:solidFill>
                <a:latin typeface="Times New Roman" panose="02020603050405020304" pitchFamily="18" charset="0"/>
                <a:cs typeface="Times New Roman" panose="02020603050405020304" pitchFamily="18" charset="0"/>
              </a:rPr>
              <a:t>2-ТАПСЫРМА МӘТІНІ</a:t>
            </a:r>
          </a:p>
        </p:txBody>
      </p:sp>
      <p:sp>
        <p:nvSpPr>
          <p:cNvPr id="8" name="Прямоугольник 7"/>
          <p:cNvSpPr/>
          <p:nvPr/>
        </p:nvSpPr>
        <p:spPr>
          <a:xfrm>
            <a:off x="251519" y="1340768"/>
            <a:ext cx="8784978" cy="4524315"/>
          </a:xfrm>
          <a:prstGeom prst="rect">
            <a:avLst/>
          </a:prstGeom>
        </p:spPr>
        <p:txBody>
          <a:bodyPr wrap="square">
            <a:spAutoFit/>
          </a:bodyPr>
          <a:lstStyle/>
          <a:p>
            <a:r>
              <a:rPr lang="kk-KZ" sz="2400" dirty="0" smtClean="0">
                <a:solidFill>
                  <a:schemeClr val="tx2"/>
                </a:solidFill>
                <a:latin typeface="Times New Roman" panose="02020603050405020304" pitchFamily="18" charset="0"/>
                <a:cs typeface="Times New Roman" panose="02020603050405020304" pitchFamily="18" charset="0"/>
              </a:rPr>
              <a:t>      Далада </a:t>
            </a:r>
            <a:r>
              <a:rPr lang="kk-KZ" sz="2400" dirty="0">
                <a:solidFill>
                  <a:schemeClr val="tx2"/>
                </a:solidFill>
                <a:latin typeface="Times New Roman" panose="02020603050405020304" pitchFamily="18" charset="0"/>
                <a:cs typeface="Times New Roman" panose="02020603050405020304" pitchFamily="18" charset="0"/>
              </a:rPr>
              <a:t>бөрідей ышқына ұлыған боран, іште ызғарлы аяз. Архатты үзік-үзік ойлар жайлаған...</a:t>
            </a:r>
            <a:endParaRPr lang="ru-RU" sz="2400" dirty="0">
              <a:solidFill>
                <a:schemeClr val="tx2"/>
              </a:solidFill>
              <a:latin typeface="Times New Roman" panose="02020603050405020304" pitchFamily="18" charset="0"/>
              <a:cs typeface="Times New Roman" panose="02020603050405020304" pitchFamily="18" charset="0"/>
            </a:endParaRPr>
          </a:p>
          <a:p>
            <a:r>
              <a:rPr lang="kk-KZ" sz="2400" dirty="0">
                <a:solidFill>
                  <a:schemeClr val="tx2"/>
                </a:solidFill>
                <a:latin typeface="Times New Roman" panose="02020603050405020304" pitchFamily="18" charset="0"/>
                <a:cs typeface="Times New Roman" panose="02020603050405020304" pitchFamily="18" charset="0"/>
              </a:rPr>
              <a:t>...Автобус оталалмай ызың-дызың етіп тұрды да, тауды жаңғырықтыра оқыс құлаған жартастай дүр ете түсті...</a:t>
            </a:r>
            <a:endParaRPr lang="ru-RU" sz="2400" dirty="0">
              <a:solidFill>
                <a:schemeClr val="tx2"/>
              </a:solidFill>
              <a:latin typeface="Times New Roman" panose="02020603050405020304" pitchFamily="18" charset="0"/>
              <a:cs typeface="Times New Roman" panose="02020603050405020304" pitchFamily="18" charset="0"/>
            </a:endParaRPr>
          </a:p>
          <a:p>
            <a:r>
              <a:rPr lang="kk-KZ" sz="2400" dirty="0">
                <a:solidFill>
                  <a:schemeClr val="tx2"/>
                </a:solidFill>
                <a:latin typeface="Times New Roman" panose="02020603050405020304" pitchFamily="18" charset="0"/>
                <a:cs typeface="Times New Roman" panose="02020603050405020304" pitchFamily="18" charset="0"/>
              </a:rPr>
              <a:t>Үш жас жігіт жиналмалы есікті айқара аштыра бере тыста құтырынған қарлы құйын ішке қарай қотарыла құйылсын...</a:t>
            </a:r>
            <a:endParaRPr lang="ru-RU" sz="2400" dirty="0">
              <a:solidFill>
                <a:schemeClr val="tx2"/>
              </a:solidFill>
              <a:latin typeface="Times New Roman" panose="02020603050405020304" pitchFamily="18" charset="0"/>
              <a:cs typeface="Times New Roman" panose="02020603050405020304" pitchFamily="18" charset="0"/>
            </a:endParaRPr>
          </a:p>
          <a:p>
            <a:r>
              <a:rPr lang="kk-KZ" sz="2400" dirty="0">
                <a:solidFill>
                  <a:schemeClr val="tx2"/>
                </a:solidFill>
                <a:latin typeface="Times New Roman" panose="02020603050405020304" pitchFamily="18" charset="0"/>
                <a:cs typeface="Times New Roman" panose="02020603050405020304" pitchFamily="18" charset="0"/>
              </a:rPr>
              <a:t>Боран бақсыдай автобусты айнала асыр салып үйіріледі.</a:t>
            </a:r>
            <a:endParaRPr lang="ru-RU" sz="2400" dirty="0">
              <a:solidFill>
                <a:schemeClr val="tx2"/>
              </a:solidFill>
              <a:latin typeface="Times New Roman" panose="02020603050405020304" pitchFamily="18" charset="0"/>
              <a:cs typeface="Times New Roman" panose="02020603050405020304" pitchFamily="18" charset="0"/>
            </a:endParaRPr>
          </a:p>
          <a:p>
            <a:r>
              <a:rPr lang="kk-KZ" sz="2400" dirty="0">
                <a:solidFill>
                  <a:schemeClr val="tx2"/>
                </a:solidFill>
                <a:latin typeface="Times New Roman" panose="02020603050405020304" pitchFamily="18" charset="0"/>
                <a:cs typeface="Times New Roman" panose="02020603050405020304" pitchFamily="18" charset="0"/>
              </a:rPr>
              <a:t>Әйтпесе төрт ай бойы тепсе темір үзетін бұл сергелдеңге түсер ме, осы бейнетті кешер ме?</a:t>
            </a:r>
            <a:endParaRPr lang="ru-RU" sz="2400" dirty="0">
              <a:solidFill>
                <a:schemeClr val="tx2"/>
              </a:solidFill>
              <a:latin typeface="Times New Roman" panose="02020603050405020304" pitchFamily="18" charset="0"/>
              <a:cs typeface="Times New Roman" panose="02020603050405020304" pitchFamily="18" charset="0"/>
            </a:endParaRPr>
          </a:p>
          <a:p>
            <a:pPr algn="just"/>
            <a:r>
              <a:rPr lang="kk-KZ" sz="2400" dirty="0">
                <a:solidFill>
                  <a:schemeClr val="tx2"/>
                </a:solidFill>
                <a:latin typeface="Times New Roman" panose="02020603050405020304" pitchFamily="18" charset="0"/>
                <a:cs typeface="Times New Roman" panose="02020603050405020304" pitchFamily="18" charset="0"/>
              </a:rPr>
              <a:t>Жас балалы келіншек пен үш-төрт қартаң әйелдерден басқалардың бәрі де шофердің айтуымен автобусты аяғынан тік тұрғызуға кірісті...</a:t>
            </a:r>
            <a:endParaRPr lang="ru-RU" sz="2400" dirty="0">
              <a:solidFill>
                <a:schemeClr val="tx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853131"/>
      </p:ext>
    </p:extLst>
  </p:cSld>
  <p:clrMapOvr>
    <a:masterClrMapping/>
  </p:clrMapOvr>
  <mc:AlternateContent xmlns:mc="http://schemas.openxmlformats.org/markup-compatibility/2006" xmlns:p14="http://schemas.microsoft.com/office/powerpoint/2010/main">
    <mc:Choice Requires="p14">
      <p:transition spd="slow" p14:dur="2000" advTm="41330"/>
    </mc:Choice>
    <mc:Fallback xmlns="">
      <p:transition spd="slow" advTm="4133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251520" y="332656"/>
            <a:ext cx="8640959" cy="1872208"/>
          </a:xfrm>
        </p:spPr>
        <p:txBody>
          <a:bodyPr>
            <a:normAutofit/>
          </a:bodyPr>
          <a:lstStyle/>
          <a:p>
            <a:r>
              <a:rPr lang="kk-KZ" sz="2400" b="1" dirty="0">
                <a:solidFill>
                  <a:srgbClr val="FF0000"/>
                </a:solidFill>
                <a:latin typeface="Times New Roman" panose="02020603050405020304" pitchFamily="18" charset="0"/>
                <a:cs typeface="Times New Roman" panose="02020603050405020304" pitchFamily="18" charset="0"/>
              </a:rPr>
              <a:t>2-тапсырма</a:t>
            </a:r>
          </a:p>
          <a:p>
            <a:r>
              <a:rPr lang="kk-KZ" sz="2400" b="1" dirty="0">
                <a:solidFill>
                  <a:srgbClr val="FF0000"/>
                </a:solidFill>
                <a:latin typeface="Times New Roman" panose="02020603050405020304" pitchFamily="18" charset="0"/>
                <a:cs typeface="Times New Roman" panose="02020603050405020304" pitchFamily="18" charset="0"/>
              </a:rPr>
              <a:t>«</a:t>
            </a:r>
            <a:r>
              <a:rPr lang="kk-KZ" sz="2400" b="1" dirty="0" smtClean="0">
                <a:solidFill>
                  <a:srgbClr val="FF0000"/>
                </a:solidFill>
                <a:latin typeface="Times New Roman" panose="02020603050405020304" pitchFamily="18" charset="0"/>
                <a:cs typeface="Times New Roman" panose="02020603050405020304" pitchFamily="18" charset="0"/>
              </a:rPr>
              <a:t>КОНЦЕПТУАЛДЫҚ КЕСТЕ» </a:t>
            </a:r>
            <a:r>
              <a:rPr lang="kk-KZ" sz="2400" b="1" dirty="0">
                <a:solidFill>
                  <a:srgbClr val="FF0000"/>
                </a:solidFill>
                <a:latin typeface="Times New Roman" panose="02020603050405020304" pitchFamily="18" charset="0"/>
                <a:cs typeface="Times New Roman" panose="02020603050405020304" pitchFamily="18" charset="0"/>
              </a:rPr>
              <a:t>әдісі </a:t>
            </a:r>
            <a:r>
              <a:rPr lang="kk-KZ" sz="2400" dirty="0">
                <a:solidFill>
                  <a:schemeClr val="tx2"/>
                </a:solidFill>
                <a:latin typeface="Times New Roman" panose="02020603050405020304" pitchFamily="18" charset="0"/>
                <a:cs typeface="Times New Roman" panose="02020603050405020304" pitchFamily="18" charset="0"/>
              </a:rPr>
              <a:t>арқылы шығарманың көркемдік əлеміне талдау жасаңыздар. Берілген үзіндідегі көркемдеу тәсілдерін кестеге орналастырыңыздар </a:t>
            </a:r>
            <a:endParaRPr lang="ru-RU" sz="2400" dirty="0">
              <a:solidFill>
                <a:schemeClr val="tx2"/>
              </a:solidFill>
              <a:latin typeface="Times New Roman" panose="02020603050405020304" pitchFamily="18" charset="0"/>
              <a:cs typeface="Times New Roman" panose="02020603050405020304" pitchFamily="18" charset="0"/>
            </a:endParaRPr>
          </a:p>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1568613024"/>
              </p:ext>
            </p:extLst>
          </p:nvPr>
        </p:nvGraphicFramePr>
        <p:xfrm>
          <a:off x="251520" y="2132856"/>
          <a:ext cx="8712969" cy="2633454"/>
        </p:xfrm>
        <a:graphic>
          <a:graphicData uri="http://schemas.openxmlformats.org/drawingml/2006/table">
            <a:tbl>
              <a:tblPr firstRow="1" firstCol="1" bandRow="1">
                <a:tableStyleId>{5C22544A-7EE6-4342-B048-85BDC9FD1C3A}</a:tableStyleId>
              </a:tblPr>
              <a:tblGrid>
                <a:gridCol w="2177931">
                  <a:extLst>
                    <a:ext uri="{9D8B030D-6E8A-4147-A177-3AD203B41FA5}">
                      <a16:colId xmlns:a16="http://schemas.microsoft.com/office/drawing/2014/main" val="1336227388"/>
                    </a:ext>
                  </a:extLst>
                </a:gridCol>
                <a:gridCol w="2177931">
                  <a:extLst>
                    <a:ext uri="{9D8B030D-6E8A-4147-A177-3AD203B41FA5}">
                      <a16:colId xmlns:a16="http://schemas.microsoft.com/office/drawing/2014/main" val="1813477346"/>
                    </a:ext>
                  </a:extLst>
                </a:gridCol>
                <a:gridCol w="2177931">
                  <a:extLst>
                    <a:ext uri="{9D8B030D-6E8A-4147-A177-3AD203B41FA5}">
                      <a16:colId xmlns:a16="http://schemas.microsoft.com/office/drawing/2014/main" val="2457337327"/>
                    </a:ext>
                  </a:extLst>
                </a:gridCol>
                <a:gridCol w="2179176">
                  <a:extLst>
                    <a:ext uri="{9D8B030D-6E8A-4147-A177-3AD203B41FA5}">
                      <a16:colId xmlns:a16="http://schemas.microsoft.com/office/drawing/2014/main" val="3043088498"/>
                    </a:ext>
                  </a:extLst>
                </a:gridCol>
              </a:tblGrid>
              <a:tr h="1316727">
                <a:tc>
                  <a:txBody>
                    <a:bodyPr/>
                    <a:lstStyle/>
                    <a:p>
                      <a:pPr algn="ctr"/>
                      <a:r>
                        <a:rPr lang="kk-KZ" sz="2400" dirty="0">
                          <a:solidFill>
                            <a:srgbClr val="FF0000"/>
                          </a:solidFill>
                          <a:effectLst/>
                          <a:latin typeface="Times New Roman" panose="02020603050405020304" pitchFamily="18" charset="0"/>
                          <a:cs typeface="Times New Roman" panose="02020603050405020304" pitchFamily="18" charset="0"/>
                        </a:rPr>
                        <a:t>Теңеу</a:t>
                      </a:r>
                      <a:endParaRPr lang="ru-RU" sz="2400" dirty="0">
                        <a:solidFill>
                          <a:srgbClr val="FF0000"/>
                        </a:solidFill>
                        <a:effectLst/>
                        <a:latin typeface="Times New Roman" panose="02020603050405020304" pitchFamily="18" charset="0"/>
                        <a:cs typeface="Times New Roman" panose="02020603050405020304" pitchFamily="18" charset="0"/>
                      </a:endParaRPr>
                    </a:p>
                  </a:txBody>
                  <a:tcPr marL="68580" marR="68580" marT="0" marB="0">
                    <a:solidFill>
                      <a:schemeClr val="bg2"/>
                    </a:solidFill>
                  </a:tcPr>
                </a:tc>
                <a:tc>
                  <a:txBody>
                    <a:bodyPr/>
                    <a:lstStyle/>
                    <a:p>
                      <a:pPr algn="ctr"/>
                      <a:r>
                        <a:rPr lang="kk-KZ" sz="2400" dirty="0">
                          <a:solidFill>
                            <a:srgbClr val="FF0000"/>
                          </a:solidFill>
                          <a:effectLst/>
                          <a:latin typeface="Times New Roman" panose="02020603050405020304" pitchFamily="18" charset="0"/>
                          <a:cs typeface="Times New Roman" panose="02020603050405020304" pitchFamily="18" charset="0"/>
                        </a:rPr>
                        <a:t>Эпитет</a:t>
                      </a:r>
                      <a:endParaRPr lang="ru-RU" sz="2400" dirty="0">
                        <a:solidFill>
                          <a:srgbClr val="FF0000"/>
                        </a:solidFill>
                        <a:effectLst/>
                        <a:latin typeface="Times New Roman" panose="02020603050405020304" pitchFamily="18" charset="0"/>
                        <a:cs typeface="Times New Roman" panose="02020603050405020304" pitchFamily="18" charset="0"/>
                      </a:endParaRPr>
                    </a:p>
                  </a:txBody>
                  <a:tcPr marL="68580" marR="68580" marT="0" marB="0">
                    <a:solidFill>
                      <a:schemeClr val="bg2"/>
                    </a:solidFill>
                  </a:tcPr>
                </a:tc>
                <a:tc>
                  <a:txBody>
                    <a:bodyPr/>
                    <a:lstStyle/>
                    <a:p>
                      <a:pPr algn="ctr"/>
                      <a:r>
                        <a:rPr lang="kk-KZ" sz="2400" dirty="0">
                          <a:solidFill>
                            <a:srgbClr val="FF0000"/>
                          </a:solidFill>
                          <a:effectLst/>
                          <a:latin typeface="Times New Roman" panose="02020603050405020304" pitchFamily="18" charset="0"/>
                          <a:cs typeface="Times New Roman" panose="02020603050405020304" pitchFamily="18" charset="0"/>
                        </a:rPr>
                        <a:t>Кейіптеу</a:t>
                      </a:r>
                      <a:endParaRPr lang="ru-RU" sz="2400" dirty="0">
                        <a:solidFill>
                          <a:srgbClr val="FF0000"/>
                        </a:solidFill>
                        <a:effectLst/>
                        <a:latin typeface="Times New Roman" panose="02020603050405020304" pitchFamily="18" charset="0"/>
                        <a:cs typeface="Times New Roman" panose="02020603050405020304" pitchFamily="18" charset="0"/>
                      </a:endParaRPr>
                    </a:p>
                  </a:txBody>
                  <a:tcPr marL="68580" marR="68580" marT="0" marB="0">
                    <a:solidFill>
                      <a:schemeClr val="bg2"/>
                    </a:solidFill>
                  </a:tcPr>
                </a:tc>
                <a:tc>
                  <a:txBody>
                    <a:bodyPr/>
                    <a:lstStyle/>
                    <a:p>
                      <a:pPr algn="ctr"/>
                      <a:r>
                        <a:rPr lang="kk-KZ" sz="2400" dirty="0">
                          <a:solidFill>
                            <a:srgbClr val="FF0000"/>
                          </a:solidFill>
                          <a:effectLst/>
                          <a:latin typeface="Times New Roman" panose="02020603050405020304" pitchFamily="18" charset="0"/>
                          <a:cs typeface="Times New Roman" panose="02020603050405020304" pitchFamily="18" charset="0"/>
                        </a:rPr>
                        <a:t>Тұрақты сөз тіркестері</a:t>
                      </a:r>
                      <a:endParaRPr lang="ru-RU" sz="2400" dirty="0">
                        <a:solidFill>
                          <a:srgbClr val="FF0000"/>
                        </a:solidFill>
                        <a:effectLst/>
                        <a:latin typeface="Times New Roman" panose="02020603050405020304" pitchFamily="18" charset="0"/>
                        <a:cs typeface="Times New Roman" panose="02020603050405020304" pitchFamily="18" charset="0"/>
                      </a:endParaRPr>
                    </a:p>
                  </a:txBody>
                  <a:tcPr marL="68580" marR="68580" marT="0" marB="0">
                    <a:solidFill>
                      <a:schemeClr val="bg2"/>
                    </a:solidFill>
                  </a:tcPr>
                </a:tc>
                <a:extLst>
                  <a:ext uri="{0D108BD9-81ED-4DB2-BD59-A6C34878D82A}">
                    <a16:rowId xmlns:a16="http://schemas.microsoft.com/office/drawing/2014/main" val="2468865850"/>
                  </a:ext>
                </a:extLst>
              </a:tr>
              <a:tr h="1316727">
                <a:tc>
                  <a:txBody>
                    <a:bodyPr/>
                    <a:lstStyle/>
                    <a:p>
                      <a:r>
                        <a:rPr lang="kk-KZ" sz="1200" dirty="0">
                          <a:effectLst/>
                        </a:rPr>
                        <a:t> </a:t>
                      </a:r>
                      <a:endParaRPr lang="ru-RU" sz="1100" dirty="0">
                        <a:effectLst/>
                      </a:endParaRPr>
                    </a:p>
                    <a:p>
                      <a:r>
                        <a:rPr lang="kk-KZ" sz="1200" dirty="0">
                          <a:effectLst/>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r>
                        <a:rPr lang="kk-KZ" sz="1200" dirty="0">
                          <a:effectLst/>
                        </a:rPr>
                        <a:t> </a:t>
                      </a:r>
                      <a:endParaRPr lang="ru-RU" sz="1100" dirty="0">
                        <a:effectLst/>
                        <a:latin typeface="Calibri" panose="020F0502020204030204" pitchFamily="34" charset="0"/>
                        <a:cs typeface="Times New Roman" panose="02020603050405020304" pitchFamily="18" charset="0"/>
                      </a:endParaRPr>
                    </a:p>
                  </a:txBody>
                  <a:tcPr marL="68580" marR="68580" marT="0" marB="0">
                    <a:solidFill>
                      <a:schemeClr val="accent1"/>
                    </a:solidFill>
                  </a:tcPr>
                </a:tc>
                <a:tc>
                  <a:txBody>
                    <a:bodyPr/>
                    <a:lstStyle/>
                    <a:p>
                      <a:r>
                        <a:rPr lang="kk-KZ" sz="1200" dirty="0">
                          <a:effectLst/>
                        </a:rPr>
                        <a:t> </a:t>
                      </a:r>
                      <a:endParaRPr lang="ru-RU" sz="1100" dirty="0">
                        <a:effectLst/>
                        <a:latin typeface="Calibri" panose="020F0502020204030204" pitchFamily="34" charset="0"/>
                        <a:cs typeface="Times New Roman" panose="02020603050405020304" pitchFamily="18" charset="0"/>
                      </a:endParaRPr>
                    </a:p>
                  </a:txBody>
                  <a:tcPr marL="68580" marR="68580" marT="0" marB="0">
                    <a:solidFill>
                      <a:schemeClr val="accent1"/>
                    </a:solidFill>
                  </a:tcPr>
                </a:tc>
                <a:tc>
                  <a:txBody>
                    <a:bodyPr/>
                    <a:lstStyle/>
                    <a:p>
                      <a:r>
                        <a:rPr lang="kk-KZ" sz="1200" dirty="0">
                          <a:effectLst/>
                        </a:rPr>
                        <a:t> </a:t>
                      </a:r>
                      <a:endParaRPr lang="ru-RU" sz="1100" dirty="0">
                        <a:effectLst/>
                        <a:latin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2737006976"/>
                  </a:ext>
                </a:extLst>
              </a:tr>
            </a:tbl>
          </a:graphicData>
        </a:graphic>
      </p:graphicFrame>
      <p:sp>
        <p:nvSpPr>
          <p:cNvPr id="5" name="Прямоугольник 4"/>
          <p:cNvSpPr/>
          <p:nvPr/>
        </p:nvSpPr>
        <p:spPr>
          <a:xfrm>
            <a:off x="251521" y="4869160"/>
            <a:ext cx="8712968" cy="1200329"/>
          </a:xfrm>
          <a:prstGeom prst="rect">
            <a:avLst/>
          </a:prstGeom>
        </p:spPr>
        <p:txBody>
          <a:bodyPr wrap="square">
            <a:spAutoFit/>
          </a:bodyPr>
          <a:lstStyle/>
          <a:p>
            <a:pPr marL="457200" algn="just">
              <a:spcAft>
                <a:spcPts val="0"/>
              </a:spcAft>
            </a:pPr>
            <a:r>
              <a:rPr lang="kk-KZ"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Дескриптор:</a:t>
            </a:r>
            <a:endParaRPr lang="ru-R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kk-KZ" sz="2400" b="1" dirty="0">
                <a:solidFill>
                  <a:schemeClr val="tx2"/>
                </a:solidFill>
                <a:latin typeface="Times New Roman" panose="02020603050405020304" pitchFamily="18" charset="0"/>
                <a:ea typeface="Times New Roman" panose="02020603050405020304" pitchFamily="18" charset="0"/>
                <a:cs typeface="Times New Roman" panose="02020603050405020304" pitchFamily="18" charset="0"/>
              </a:rPr>
              <a:t>- шығарманың көркемдік əлеміне талдау жасайды; </a:t>
            </a:r>
            <a:endParaRPr lang="ru-RU" sz="2400" b="1" dirty="0">
              <a:solidFill>
                <a:schemeClr val="tx2"/>
              </a:solidFill>
              <a:latin typeface="Times New Roman" panose="02020603050405020304" pitchFamily="18" charset="0"/>
              <a:ea typeface="Times New Roman" panose="02020603050405020304" pitchFamily="18" charset="0"/>
              <a:cs typeface="Times New Roman" panose="02020603050405020304" pitchFamily="18" charset="0"/>
            </a:endParaRPr>
          </a:p>
          <a:p>
            <a:r>
              <a:rPr lang="kk-KZ" sz="2400" b="1" dirty="0">
                <a:solidFill>
                  <a:schemeClr val="tx2"/>
                </a:solidFill>
                <a:latin typeface="Times New Roman" panose="02020603050405020304" pitchFamily="18" charset="0"/>
                <a:ea typeface="Times New Roman" panose="02020603050405020304" pitchFamily="18" charset="0"/>
                <a:cs typeface="Times New Roman" panose="02020603050405020304" pitchFamily="18" charset="0"/>
              </a:rPr>
              <a:t>- үзіндідегі көркемдеу тәсілдерін ажыратады</a:t>
            </a:r>
            <a:r>
              <a:rPr lang="kk-KZ" sz="2400" b="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a:t>
            </a:r>
            <a:endParaRPr lang="ru-RU" sz="2400" b="1"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859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8328"/>
            <a:ext cx="8229600" cy="1002440"/>
          </a:xfrm>
        </p:spPr>
        <p:txBody>
          <a:bodyPr>
            <a:normAutofit/>
          </a:bodyPr>
          <a:lstStyle/>
          <a:p>
            <a:r>
              <a:rPr lang="kk-KZ" sz="4000" b="1" dirty="0" smtClean="0">
                <a:solidFill>
                  <a:srgbClr val="FF0000"/>
                </a:solidFill>
                <a:latin typeface="Times New Roman" panose="02020603050405020304" pitchFamily="18" charset="0"/>
                <a:cs typeface="Times New Roman" panose="02020603050405020304" pitchFamily="18" charset="0"/>
              </a:rPr>
              <a:t>Өзіңді тексер</a:t>
            </a:r>
            <a:endParaRPr lang="ru-RU" sz="40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575583752"/>
              </p:ext>
            </p:extLst>
          </p:nvPr>
        </p:nvGraphicFramePr>
        <p:xfrm>
          <a:off x="251520" y="1556792"/>
          <a:ext cx="8640960" cy="4968552"/>
        </p:xfrm>
        <a:graphic>
          <a:graphicData uri="http://schemas.openxmlformats.org/drawingml/2006/table">
            <a:tbl>
              <a:tblPr firstRow="1" firstCol="1" bandRow="1">
                <a:tableStyleId>{5C22544A-7EE6-4342-B048-85BDC9FD1C3A}</a:tableStyleId>
              </a:tblPr>
              <a:tblGrid>
                <a:gridCol w="2159931">
                  <a:extLst>
                    <a:ext uri="{9D8B030D-6E8A-4147-A177-3AD203B41FA5}">
                      <a16:colId xmlns:a16="http://schemas.microsoft.com/office/drawing/2014/main" val="2210689687"/>
                    </a:ext>
                  </a:extLst>
                </a:gridCol>
                <a:gridCol w="2159931">
                  <a:extLst>
                    <a:ext uri="{9D8B030D-6E8A-4147-A177-3AD203B41FA5}">
                      <a16:colId xmlns:a16="http://schemas.microsoft.com/office/drawing/2014/main" val="3262008649"/>
                    </a:ext>
                  </a:extLst>
                </a:gridCol>
                <a:gridCol w="2159931">
                  <a:extLst>
                    <a:ext uri="{9D8B030D-6E8A-4147-A177-3AD203B41FA5}">
                      <a16:colId xmlns:a16="http://schemas.microsoft.com/office/drawing/2014/main" val="576877537"/>
                    </a:ext>
                  </a:extLst>
                </a:gridCol>
                <a:gridCol w="2161167">
                  <a:extLst>
                    <a:ext uri="{9D8B030D-6E8A-4147-A177-3AD203B41FA5}">
                      <a16:colId xmlns:a16="http://schemas.microsoft.com/office/drawing/2014/main" val="2844912110"/>
                    </a:ext>
                  </a:extLst>
                </a:gridCol>
              </a:tblGrid>
              <a:tr h="828092">
                <a:tc>
                  <a:txBody>
                    <a:bodyPr/>
                    <a:lstStyle/>
                    <a:p>
                      <a:pPr algn="ctr"/>
                      <a:r>
                        <a:rPr lang="kk-KZ" sz="2400" dirty="0">
                          <a:solidFill>
                            <a:schemeClr val="tx2"/>
                          </a:solidFill>
                          <a:effectLst/>
                          <a:latin typeface="Times New Roman" panose="02020603050405020304" pitchFamily="18" charset="0"/>
                          <a:cs typeface="Times New Roman" panose="02020603050405020304" pitchFamily="18" charset="0"/>
                        </a:rPr>
                        <a:t>Теңеу</a:t>
                      </a:r>
                      <a:endParaRPr lang="ru-RU" sz="2400" dirty="0">
                        <a:solidFill>
                          <a:schemeClr val="tx2"/>
                        </a:solidFill>
                        <a:effectLst/>
                        <a:latin typeface="Times New Roman" panose="02020603050405020304" pitchFamily="18" charset="0"/>
                        <a:cs typeface="Times New Roman" panose="02020603050405020304" pitchFamily="18" charset="0"/>
                      </a:endParaRPr>
                    </a:p>
                  </a:txBody>
                  <a:tcPr marL="68580" marR="68580" marT="0" marB="0">
                    <a:solidFill>
                      <a:schemeClr val="bg2"/>
                    </a:solidFill>
                  </a:tcPr>
                </a:tc>
                <a:tc>
                  <a:txBody>
                    <a:bodyPr/>
                    <a:lstStyle/>
                    <a:p>
                      <a:pPr algn="ctr"/>
                      <a:r>
                        <a:rPr lang="kk-KZ" sz="2400" dirty="0">
                          <a:solidFill>
                            <a:schemeClr val="tx2"/>
                          </a:solidFill>
                          <a:effectLst/>
                          <a:latin typeface="Times New Roman" panose="02020603050405020304" pitchFamily="18" charset="0"/>
                          <a:cs typeface="Times New Roman" panose="02020603050405020304" pitchFamily="18" charset="0"/>
                        </a:rPr>
                        <a:t>Эпитет</a:t>
                      </a:r>
                      <a:endParaRPr lang="ru-RU" sz="2400" dirty="0">
                        <a:solidFill>
                          <a:schemeClr val="tx2"/>
                        </a:solidFill>
                        <a:effectLst/>
                        <a:latin typeface="Times New Roman" panose="02020603050405020304" pitchFamily="18" charset="0"/>
                        <a:cs typeface="Times New Roman" panose="02020603050405020304" pitchFamily="18" charset="0"/>
                      </a:endParaRPr>
                    </a:p>
                  </a:txBody>
                  <a:tcPr marL="68580" marR="68580" marT="0" marB="0">
                    <a:solidFill>
                      <a:schemeClr val="bg2"/>
                    </a:solidFill>
                  </a:tcPr>
                </a:tc>
                <a:tc>
                  <a:txBody>
                    <a:bodyPr/>
                    <a:lstStyle/>
                    <a:p>
                      <a:pPr algn="ctr"/>
                      <a:r>
                        <a:rPr lang="kk-KZ" sz="2400" dirty="0">
                          <a:solidFill>
                            <a:schemeClr val="tx2"/>
                          </a:solidFill>
                          <a:effectLst/>
                          <a:latin typeface="Times New Roman" panose="02020603050405020304" pitchFamily="18" charset="0"/>
                          <a:cs typeface="Times New Roman" panose="02020603050405020304" pitchFamily="18" charset="0"/>
                        </a:rPr>
                        <a:t>Кейіптеу</a:t>
                      </a:r>
                      <a:endParaRPr lang="ru-RU" sz="2400" dirty="0">
                        <a:solidFill>
                          <a:schemeClr val="tx2"/>
                        </a:solidFill>
                        <a:effectLst/>
                        <a:latin typeface="Times New Roman" panose="02020603050405020304" pitchFamily="18" charset="0"/>
                        <a:cs typeface="Times New Roman" panose="02020603050405020304" pitchFamily="18" charset="0"/>
                      </a:endParaRPr>
                    </a:p>
                  </a:txBody>
                  <a:tcPr marL="68580" marR="68580" marT="0" marB="0">
                    <a:solidFill>
                      <a:schemeClr val="bg2"/>
                    </a:solidFill>
                  </a:tcPr>
                </a:tc>
                <a:tc>
                  <a:txBody>
                    <a:bodyPr/>
                    <a:lstStyle/>
                    <a:p>
                      <a:pPr algn="ctr"/>
                      <a:r>
                        <a:rPr lang="kk-KZ" sz="2400" dirty="0">
                          <a:solidFill>
                            <a:schemeClr val="tx2"/>
                          </a:solidFill>
                          <a:effectLst/>
                          <a:latin typeface="Times New Roman" panose="02020603050405020304" pitchFamily="18" charset="0"/>
                          <a:cs typeface="Times New Roman" panose="02020603050405020304" pitchFamily="18" charset="0"/>
                        </a:rPr>
                        <a:t>Тұрақты сөз тіркестері</a:t>
                      </a:r>
                      <a:endParaRPr lang="ru-RU" sz="2400" dirty="0">
                        <a:solidFill>
                          <a:schemeClr val="tx2"/>
                        </a:solidFill>
                        <a:effectLst/>
                        <a:latin typeface="Times New Roman" panose="02020603050405020304" pitchFamily="18" charset="0"/>
                        <a:cs typeface="Times New Roman" panose="02020603050405020304" pitchFamily="18" charset="0"/>
                      </a:endParaRPr>
                    </a:p>
                  </a:txBody>
                  <a:tcPr marL="68580" marR="68580" marT="0" marB="0">
                    <a:solidFill>
                      <a:schemeClr val="bg2"/>
                    </a:solidFill>
                  </a:tcPr>
                </a:tc>
                <a:extLst>
                  <a:ext uri="{0D108BD9-81ED-4DB2-BD59-A6C34878D82A}">
                    <a16:rowId xmlns:a16="http://schemas.microsoft.com/office/drawing/2014/main" val="753179574"/>
                  </a:ext>
                </a:extLst>
              </a:tr>
              <a:tr h="4140460">
                <a:tc>
                  <a:txBody>
                    <a:bodyPr/>
                    <a:lstStyle/>
                    <a:p>
                      <a:r>
                        <a:rPr lang="kk-KZ" sz="2400" b="0" dirty="0">
                          <a:solidFill>
                            <a:srgbClr val="C00000"/>
                          </a:solidFill>
                          <a:effectLst/>
                          <a:latin typeface="Times New Roman" panose="02020603050405020304" pitchFamily="18" charset="0"/>
                          <a:cs typeface="Times New Roman" panose="02020603050405020304" pitchFamily="18" charset="0"/>
                        </a:rPr>
                        <a:t>Бөрідей</a:t>
                      </a:r>
                      <a:endParaRPr lang="ru-RU" sz="2400" b="0" dirty="0">
                        <a:solidFill>
                          <a:srgbClr val="C00000"/>
                        </a:solidFill>
                        <a:effectLst/>
                        <a:latin typeface="Times New Roman" panose="02020603050405020304" pitchFamily="18" charset="0"/>
                        <a:cs typeface="Times New Roman" panose="02020603050405020304" pitchFamily="18" charset="0"/>
                      </a:endParaRPr>
                    </a:p>
                    <a:p>
                      <a:r>
                        <a:rPr lang="kk-KZ" sz="2400" b="0" dirty="0">
                          <a:solidFill>
                            <a:srgbClr val="C00000"/>
                          </a:solidFill>
                          <a:effectLst/>
                          <a:latin typeface="Times New Roman" panose="02020603050405020304" pitchFamily="18" charset="0"/>
                          <a:cs typeface="Times New Roman" panose="02020603050405020304" pitchFamily="18" charset="0"/>
                        </a:rPr>
                        <a:t>Жартастай</a:t>
                      </a:r>
                      <a:endParaRPr lang="ru-RU" sz="2400" b="0" dirty="0">
                        <a:solidFill>
                          <a:srgbClr val="C00000"/>
                        </a:solidFill>
                        <a:effectLst/>
                        <a:latin typeface="Times New Roman" panose="02020603050405020304" pitchFamily="18" charset="0"/>
                        <a:cs typeface="Times New Roman" panose="02020603050405020304" pitchFamily="18" charset="0"/>
                      </a:endParaRPr>
                    </a:p>
                    <a:p>
                      <a:r>
                        <a:rPr lang="kk-KZ" sz="2400" b="0" dirty="0">
                          <a:solidFill>
                            <a:srgbClr val="C00000"/>
                          </a:solidFill>
                          <a:effectLst/>
                          <a:latin typeface="Times New Roman" panose="02020603050405020304" pitchFamily="18" charset="0"/>
                          <a:cs typeface="Times New Roman" panose="02020603050405020304" pitchFamily="18" charset="0"/>
                        </a:rPr>
                        <a:t>Бақсыдай </a:t>
                      </a:r>
                      <a:endParaRPr lang="ru-RU" sz="2400" b="0" dirty="0">
                        <a:solidFill>
                          <a:srgbClr val="C00000"/>
                        </a:solidFill>
                        <a:effectLst/>
                        <a:latin typeface="Times New Roman" panose="02020603050405020304" pitchFamily="18" charset="0"/>
                        <a:cs typeface="Times New Roman" panose="02020603050405020304" pitchFamily="18" charset="0"/>
                      </a:endParaRPr>
                    </a:p>
                  </a:txBody>
                  <a:tcPr marL="68580" marR="68580" marT="0" marB="0">
                    <a:solidFill>
                      <a:schemeClr val="bg2">
                        <a:lumMod val="75000"/>
                      </a:schemeClr>
                    </a:solidFill>
                  </a:tcPr>
                </a:tc>
                <a:tc>
                  <a:txBody>
                    <a:bodyPr/>
                    <a:lstStyle/>
                    <a:p>
                      <a:r>
                        <a:rPr lang="kk-KZ" sz="2400" b="0" dirty="0">
                          <a:solidFill>
                            <a:srgbClr val="C00000"/>
                          </a:solidFill>
                          <a:effectLst/>
                          <a:latin typeface="Times New Roman" panose="02020603050405020304" pitchFamily="18" charset="0"/>
                          <a:cs typeface="Times New Roman" panose="02020603050405020304" pitchFamily="18" charset="0"/>
                        </a:rPr>
                        <a:t>Ұлыған боран</a:t>
                      </a:r>
                      <a:endParaRPr lang="ru-RU" sz="2400" b="0" dirty="0">
                        <a:solidFill>
                          <a:srgbClr val="C00000"/>
                        </a:solidFill>
                        <a:effectLst/>
                        <a:latin typeface="Times New Roman" panose="02020603050405020304" pitchFamily="18" charset="0"/>
                        <a:cs typeface="Times New Roman" panose="02020603050405020304" pitchFamily="18" charset="0"/>
                      </a:endParaRPr>
                    </a:p>
                    <a:p>
                      <a:r>
                        <a:rPr lang="kk-KZ" sz="2400" b="0" dirty="0">
                          <a:solidFill>
                            <a:srgbClr val="C00000"/>
                          </a:solidFill>
                          <a:effectLst/>
                          <a:latin typeface="Times New Roman" panose="02020603050405020304" pitchFamily="18" charset="0"/>
                          <a:cs typeface="Times New Roman" panose="02020603050405020304" pitchFamily="18" charset="0"/>
                        </a:rPr>
                        <a:t>Ызғарлы аяз</a:t>
                      </a:r>
                      <a:endParaRPr lang="ru-RU" sz="2400" b="0" dirty="0">
                        <a:solidFill>
                          <a:srgbClr val="C00000"/>
                        </a:solidFill>
                        <a:effectLst/>
                        <a:latin typeface="Times New Roman" panose="02020603050405020304" pitchFamily="18" charset="0"/>
                        <a:cs typeface="Times New Roman" panose="02020603050405020304" pitchFamily="18" charset="0"/>
                      </a:endParaRPr>
                    </a:p>
                    <a:p>
                      <a:r>
                        <a:rPr lang="kk-KZ" sz="2400" b="0" dirty="0">
                          <a:solidFill>
                            <a:srgbClr val="C00000"/>
                          </a:solidFill>
                          <a:effectLst/>
                          <a:latin typeface="Times New Roman" panose="02020603050405020304" pitchFamily="18" charset="0"/>
                          <a:cs typeface="Times New Roman" panose="02020603050405020304" pitchFamily="18" charset="0"/>
                        </a:rPr>
                        <a:t>Жас жігіт</a:t>
                      </a:r>
                      <a:endParaRPr lang="ru-RU" sz="2400" b="0" dirty="0">
                        <a:solidFill>
                          <a:srgbClr val="C00000"/>
                        </a:solidFill>
                        <a:effectLst/>
                        <a:latin typeface="Times New Roman" panose="02020603050405020304" pitchFamily="18" charset="0"/>
                        <a:cs typeface="Times New Roman" panose="02020603050405020304" pitchFamily="18" charset="0"/>
                      </a:endParaRPr>
                    </a:p>
                    <a:p>
                      <a:r>
                        <a:rPr lang="kk-KZ" sz="2400" b="0" dirty="0">
                          <a:solidFill>
                            <a:srgbClr val="C00000"/>
                          </a:solidFill>
                          <a:effectLst/>
                          <a:latin typeface="Times New Roman" panose="02020603050405020304" pitchFamily="18" charset="0"/>
                          <a:cs typeface="Times New Roman" panose="02020603050405020304" pitchFamily="18" charset="0"/>
                        </a:rPr>
                        <a:t>Қарлы құйын</a:t>
                      </a:r>
                      <a:endParaRPr lang="ru-RU" sz="2400" b="0" dirty="0">
                        <a:solidFill>
                          <a:srgbClr val="C00000"/>
                        </a:solidFill>
                        <a:effectLst/>
                        <a:latin typeface="Times New Roman" panose="02020603050405020304" pitchFamily="18" charset="0"/>
                        <a:cs typeface="Times New Roman" panose="02020603050405020304" pitchFamily="18" charset="0"/>
                      </a:endParaRPr>
                    </a:p>
                    <a:p>
                      <a:r>
                        <a:rPr lang="kk-KZ" sz="2400" b="0" dirty="0">
                          <a:solidFill>
                            <a:srgbClr val="C00000"/>
                          </a:solidFill>
                          <a:effectLst/>
                          <a:latin typeface="Times New Roman" panose="02020603050405020304" pitchFamily="18" charset="0"/>
                          <a:cs typeface="Times New Roman" panose="02020603050405020304" pitchFamily="18" charset="0"/>
                        </a:rPr>
                        <a:t> </a:t>
                      </a:r>
                      <a:endParaRPr lang="ru-RU" sz="2400" b="0" dirty="0">
                        <a:solidFill>
                          <a:srgbClr val="C00000"/>
                        </a:solidFill>
                        <a:effectLst/>
                        <a:latin typeface="Times New Roman" panose="02020603050405020304" pitchFamily="18" charset="0"/>
                        <a:cs typeface="Times New Roman" panose="02020603050405020304" pitchFamily="18" charset="0"/>
                      </a:endParaRPr>
                    </a:p>
                  </a:txBody>
                  <a:tcPr marL="68580" marR="68580" marT="0" marB="0">
                    <a:solidFill>
                      <a:schemeClr val="bg2">
                        <a:lumMod val="75000"/>
                      </a:schemeClr>
                    </a:solidFill>
                  </a:tcPr>
                </a:tc>
                <a:tc>
                  <a:txBody>
                    <a:bodyPr/>
                    <a:lstStyle/>
                    <a:p>
                      <a:r>
                        <a:rPr lang="kk-KZ" sz="2400" b="0" dirty="0">
                          <a:solidFill>
                            <a:srgbClr val="C00000"/>
                          </a:solidFill>
                          <a:effectLst/>
                          <a:latin typeface="Times New Roman" panose="02020603050405020304" pitchFamily="18" charset="0"/>
                          <a:cs typeface="Times New Roman" panose="02020603050405020304" pitchFamily="18" charset="0"/>
                        </a:rPr>
                        <a:t>Құтырынған қарлы құйын</a:t>
                      </a:r>
                      <a:endParaRPr lang="ru-RU" sz="2400" b="0" dirty="0">
                        <a:solidFill>
                          <a:srgbClr val="C00000"/>
                        </a:solidFill>
                        <a:effectLst/>
                        <a:latin typeface="Times New Roman" panose="02020603050405020304" pitchFamily="18" charset="0"/>
                        <a:cs typeface="Times New Roman" panose="02020603050405020304" pitchFamily="18" charset="0"/>
                      </a:endParaRPr>
                    </a:p>
                    <a:p>
                      <a:r>
                        <a:rPr lang="kk-KZ" sz="2400" b="0" dirty="0">
                          <a:solidFill>
                            <a:srgbClr val="C00000"/>
                          </a:solidFill>
                          <a:effectLst/>
                          <a:latin typeface="Times New Roman" panose="02020603050405020304" pitchFamily="18" charset="0"/>
                          <a:cs typeface="Times New Roman" panose="02020603050405020304" pitchFamily="18" charset="0"/>
                        </a:rPr>
                        <a:t> ішке қарай</a:t>
                      </a:r>
                      <a:endParaRPr lang="ru-RU" sz="2400" b="0" dirty="0">
                        <a:solidFill>
                          <a:srgbClr val="C00000"/>
                        </a:solidFill>
                        <a:effectLst/>
                        <a:latin typeface="Times New Roman" panose="02020603050405020304" pitchFamily="18" charset="0"/>
                        <a:cs typeface="Times New Roman" panose="02020603050405020304" pitchFamily="18" charset="0"/>
                      </a:endParaRPr>
                    </a:p>
                    <a:p>
                      <a:r>
                        <a:rPr lang="kk-KZ" sz="2400" b="0" dirty="0">
                          <a:solidFill>
                            <a:srgbClr val="C00000"/>
                          </a:solidFill>
                          <a:effectLst/>
                          <a:latin typeface="Times New Roman" panose="02020603050405020304" pitchFamily="18" charset="0"/>
                          <a:cs typeface="Times New Roman" panose="02020603050405020304" pitchFamily="18" charset="0"/>
                        </a:rPr>
                        <a:t> қотарыла құйылсын.</a:t>
                      </a:r>
                      <a:endParaRPr lang="ru-RU" sz="2400" b="0" dirty="0">
                        <a:solidFill>
                          <a:srgbClr val="C00000"/>
                        </a:solidFill>
                        <a:effectLst/>
                        <a:latin typeface="Times New Roman" panose="02020603050405020304" pitchFamily="18" charset="0"/>
                        <a:cs typeface="Times New Roman" panose="02020603050405020304" pitchFamily="18" charset="0"/>
                      </a:endParaRPr>
                    </a:p>
                    <a:p>
                      <a:r>
                        <a:rPr lang="kk-KZ" sz="2400" b="0" dirty="0">
                          <a:solidFill>
                            <a:srgbClr val="C00000"/>
                          </a:solidFill>
                          <a:effectLst/>
                          <a:latin typeface="Times New Roman" panose="02020603050405020304" pitchFamily="18" charset="0"/>
                          <a:cs typeface="Times New Roman" panose="02020603050405020304" pitchFamily="18" charset="0"/>
                        </a:rPr>
                        <a:t>Боран асыр салып үйіріледі.</a:t>
                      </a:r>
                      <a:endParaRPr lang="ru-RU" sz="2400" b="0" dirty="0">
                        <a:solidFill>
                          <a:srgbClr val="C00000"/>
                        </a:solidFill>
                        <a:effectLst/>
                        <a:latin typeface="Times New Roman" panose="02020603050405020304" pitchFamily="18" charset="0"/>
                        <a:cs typeface="Times New Roman" panose="02020603050405020304" pitchFamily="18" charset="0"/>
                      </a:endParaRPr>
                    </a:p>
                  </a:txBody>
                  <a:tcPr marL="68580" marR="68580" marT="0" marB="0">
                    <a:solidFill>
                      <a:schemeClr val="bg2">
                        <a:lumMod val="75000"/>
                      </a:schemeClr>
                    </a:solidFill>
                  </a:tcPr>
                </a:tc>
                <a:tc>
                  <a:txBody>
                    <a:bodyPr/>
                    <a:lstStyle/>
                    <a:p>
                      <a:r>
                        <a:rPr lang="kk-KZ" sz="2400" b="0" dirty="0">
                          <a:solidFill>
                            <a:srgbClr val="C00000"/>
                          </a:solidFill>
                          <a:effectLst/>
                          <a:latin typeface="Times New Roman" panose="02020603050405020304" pitchFamily="18" charset="0"/>
                          <a:cs typeface="Times New Roman" panose="02020603050405020304" pitchFamily="18" charset="0"/>
                        </a:rPr>
                        <a:t>Тепсе темір үзетін</a:t>
                      </a:r>
                      <a:endParaRPr lang="ru-RU" sz="2400" b="0" dirty="0">
                        <a:solidFill>
                          <a:srgbClr val="C00000"/>
                        </a:solidFill>
                        <a:effectLst/>
                        <a:latin typeface="Times New Roman" panose="02020603050405020304" pitchFamily="18" charset="0"/>
                        <a:cs typeface="Times New Roman" panose="02020603050405020304" pitchFamily="18" charset="0"/>
                      </a:endParaRPr>
                    </a:p>
                    <a:p>
                      <a:r>
                        <a:rPr lang="kk-KZ" sz="2400" b="0" dirty="0">
                          <a:solidFill>
                            <a:srgbClr val="C00000"/>
                          </a:solidFill>
                          <a:effectLst/>
                          <a:latin typeface="Times New Roman" panose="02020603050405020304" pitchFamily="18" charset="0"/>
                          <a:cs typeface="Times New Roman" panose="02020603050405020304" pitchFamily="18" charset="0"/>
                        </a:rPr>
                        <a:t>Аяғынан тік тұрғызу</a:t>
                      </a:r>
                      <a:endParaRPr lang="ru-RU" sz="2400" b="0" dirty="0">
                        <a:solidFill>
                          <a:srgbClr val="C00000"/>
                        </a:solidFill>
                        <a:effectLst/>
                        <a:latin typeface="Times New Roman" panose="02020603050405020304" pitchFamily="18" charset="0"/>
                        <a:cs typeface="Times New Roman" panose="02020603050405020304" pitchFamily="18" charset="0"/>
                      </a:endParaRPr>
                    </a:p>
                  </a:txBody>
                  <a:tcPr marL="68580" marR="68580" marT="0" marB="0">
                    <a:solidFill>
                      <a:schemeClr val="bg2">
                        <a:lumMod val="75000"/>
                      </a:schemeClr>
                    </a:solidFill>
                  </a:tcPr>
                </a:tc>
                <a:extLst>
                  <a:ext uri="{0D108BD9-81ED-4DB2-BD59-A6C34878D82A}">
                    <a16:rowId xmlns:a16="http://schemas.microsoft.com/office/drawing/2014/main" val="259432965"/>
                  </a:ext>
                </a:extLst>
              </a:tr>
            </a:tbl>
          </a:graphicData>
        </a:graphic>
      </p:graphicFrame>
    </p:spTree>
    <p:extLst>
      <p:ext uri="{BB962C8B-B14F-4D97-AF65-F5344CB8AC3E}">
        <p14:creationId xmlns:p14="http://schemas.microsoft.com/office/powerpoint/2010/main" val="1095798481"/>
      </p:ext>
    </p:extLst>
  </p:cSld>
  <p:clrMapOvr>
    <a:masterClrMapping/>
  </p:clrMapOvr>
  <mc:AlternateContent xmlns:mc="http://schemas.openxmlformats.org/markup-compatibility/2006" xmlns:p14="http://schemas.microsoft.com/office/powerpoint/2010/main">
    <mc:Choice Requires="p14">
      <p:transition spd="slow" p14:dur="2000" advTm="71172"/>
    </mc:Choice>
    <mc:Fallback xmlns="">
      <p:transition spd="slow" advTm="71172"/>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558</TotalTime>
  <Words>556</Words>
  <Application>Microsoft Office PowerPoint</Application>
  <PresentationFormat>Экран (4:3)</PresentationFormat>
  <Paragraphs>108</Paragraphs>
  <Slides>11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11</vt:i4>
      </vt:variant>
    </vt:vector>
  </HeadingPairs>
  <TitlesOfParts>
    <vt:vector size="17" baseType="lpstr">
      <vt:lpstr>Arial</vt:lpstr>
      <vt:lpstr>Calibri</vt:lpstr>
      <vt:lpstr>Candara</vt:lpstr>
      <vt:lpstr>Symbol</vt:lpstr>
      <vt:lpstr>Times New Roman</vt:lpstr>
      <vt:lpstr>Волна</vt:lpstr>
      <vt:lpstr>  Қазақ әдебиеті 6-сынып  Бөлім:  «Тәуелсіздік – қасиет тұнған ұлы ұғым» </vt:lpstr>
      <vt:lpstr>Б/С4.  Шығармада көтерілген мәселенің әлеуметтік рөлі туралы сыни хабарлама жасау</vt:lpstr>
      <vt:lpstr> - Шығармада көтерілген мәселені  біледі;  - Әлеуметтік рөлі туралы сыни хабарлама жазады. </vt:lpstr>
      <vt:lpstr>               Сын дегеніміз не?   Сын дегеніміз – Әдеби сын көркем шығармаға эстетикалық баға беріп, бейнеленген өмір шындығының көркемдік шындыққа қалайша айналғандығын саралайды, оның мән-маңызын түсіндіреді, әдеби өмірдің бүгінгі ерекшелігін айқындап, бағыт сілтейді. Белгілі әдеби шығарманың жетістіктері мен кемшіліктері жайындағы пікірлер.  Сынның басты мақсаты – көркем шығарманы талдау, бағалау. Сыни хабарлама дегеніміз не? Ал сыни хабарлама дегеніміз – Қым-қиғаш оқиғаға толы, кейіпкерлер бейнесі толық ашылған эпикалық жанрдың бір түрі. Көркем шығарманың көркемдігіне баға беріп, бейнеленген өмір шындығының қалай көрініс бергенін талдап, оның мән-маңызын түсіндіретін ғылыми-публицистикалық стильдегі жанр. Ақынның ішкі сезімі мен толғанысы жырланатын лирикалық шығарма түрі. Сонымен қатар шағын зерттеу, шығарма жетістіктері мен кемшіліктері туралы хабарлау, баяндау.                     </vt:lpstr>
      <vt:lpstr> 1-тапсырма «БОРТ ЖУРНАЛЫ» әдісі арқылы шығармадағы көтерілген мәселені анықтап, әлеуметтік рөлі туралы сыни хабарлама жазасыздар   </vt:lpstr>
      <vt:lpstr>Презентация PowerPoint</vt:lpstr>
      <vt:lpstr>Презентация PowerPoint</vt:lpstr>
      <vt:lpstr>Презентация PowerPoint</vt:lpstr>
      <vt:lpstr>Өзіңді тексер</vt:lpstr>
      <vt:lpstr>ҚОРЫТЫНДЫ</vt:lpstr>
      <vt:lpstr>ОҚУ ТАПСЫРМАСЫ</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Сабақтың тақырыбы</dc:title>
  <dc:creator>DANCHO</dc:creator>
  <cp:lastModifiedBy>Hp</cp:lastModifiedBy>
  <cp:revision>99</cp:revision>
  <dcterms:created xsi:type="dcterms:W3CDTF">2020-10-15T08:01:50Z</dcterms:created>
  <dcterms:modified xsi:type="dcterms:W3CDTF">2021-03-31T10:47:30Z</dcterms:modified>
</cp:coreProperties>
</file>