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60" r:id="rId3"/>
    <p:sldId id="270" r:id="rId4"/>
    <p:sldId id="259" r:id="rId5"/>
    <p:sldId id="269" r:id="rId6"/>
    <p:sldId id="271" r:id="rId7"/>
    <p:sldId id="261" r:id="rId8"/>
    <p:sldId id="274" r:id="rId9"/>
    <p:sldId id="272" r:id="rId10"/>
    <p:sldId id="273" r:id="rId11"/>
    <p:sldId id="277" r:id="rId12"/>
    <p:sldId id="280" r:id="rId13"/>
    <p:sldId id="278" r:id="rId14"/>
    <p:sldId id="265" r:id="rId15"/>
    <p:sldId id="276"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88" autoAdjust="0"/>
    <p:restoredTop sz="92185" autoAdjust="0"/>
  </p:normalViewPr>
  <p:slideViewPr>
    <p:cSldViewPr>
      <p:cViewPr>
        <p:scale>
          <a:sx n="75" d="100"/>
          <a:sy n="75" d="100"/>
        </p:scale>
        <p:origin x="-1134" y="-66"/>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972E5D-4467-45F4-84F5-A1F42B1ACA91}" type="datetimeFigureOut">
              <a:rPr lang="ru-RU" smtClean="0"/>
              <a:t>30.03.2021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6303E0-75CC-48D5-937E-D384D4A568E9}" type="slidenum">
              <a:rPr lang="ru-RU" smtClean="0"/>
              <a:t>‹#›</a:t>
            </a:fld>
            <a:endParaRPr lang="ru-RU"/>
          </a:p>
        </p:txBody>
      </p:sp>
    </p:spTree>
    <p:extLst>
      <p:ext uri="{BB962C8B-B14F-4D97-AF65-F5344CB8AC3E}">
        <p14:creationId xmlns:p14="http://schemas.microsoft.com/office/powerpoint/2010/main" val="2877585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26303E0-75CC-48D5-937E-D384D4A568E9}" type="slidenum">
              <a:rPr lang="ru-RU" smtClean="0"/>
              <a:t>14</a:t>
            </a:fld>
            <a:endParaRPr lang="ru-RU"/>
          </a:p>
        </p:txBody>
      </p:sp>
    </p:spTree>
    <p:extLst>
      <p:ext uri="{BB962C8B-B14F-4D97-AF65-F5344CB8AC3E}">
        <p14:creationId xmlns:p14="http://schemas.microsoft.com/office/powerpoint/2010/main" val="3094947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26B3E2F-91E6-435A-915D-D54AB58185BA}"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CFEF463-7A5F-4CDB-B349-F63242401B9F}"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26B3E2F-91E6-435A-915D-D54AB58185BA}"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CFEF463-7A5F-4CDB-B349-F63242401B9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26B3E2F-91E6-435A-915D-D54AB58185BA}"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CFEF463-7A5F-4CDB-B349-F63242401B9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26B3E2F-91E6-435A-915D-D54AB58185BA}"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CFEF463-7A5F-4CDB-B349-F63242401B9F}"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26B3E2F-91E6-435A-915D-D54AB58185BA}"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CFEF463-7A5F-4CDB-B349-F63242401B9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6B3E2F-91E6-435A-915D-D54AB58185BA}" type="datetimeFigureOut">
              <a:rPr lang="ru-RU" smtClean="0"/>
              <a:t>30.03.2021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CFEF463-7A5F-4CDB-B349-F63242401B9F}"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26B3E2F-91E6-435A-915D-D54AB58185BA}" type="datetimeFigureOut">
              <a:rPr lang="ru-RU" smtClean="0"/>
              <a:t>30.03.2021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CFEF463-7A5F-4CDB-B349-F63242401B9F}"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26B3E2F-91E6-435A-915D-D54AB58185BA}" type="datetimeFigureOut">
              <a:rPr lang="ru-RU" smtClean="0"/>
              <a:t>30.03.2021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CFEF463-7A5F-4CDB-B349-F63242401B9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6B3E2F-91E6-435A-915D-D54AB58185BA}" type="datetimeFigureOut">
              <a:rPr lang="ru-RU" smtClean="0"/>
              <a:t>30.03.2021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CFEF463-7A5F-4CDB-B349-F63242401B9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26B3E2F-91E6-435A-915D-D54AB58185BA}" type="datetimeFigureOut">
              <a:rPr lang="ru-RU" smtClean="0"/>
              <a:t>30.03.2021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CFEF463-7A5F-4CDB-B349-F63242401B9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26B3E2F-91E6-435A-915D-D54AB58185BA}" type="datetimeFigureOut">
              <a:rPr lang="ru-RU" smtClean="0"/>
              <a:t>30.03.2021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CFEF463-7A5F-4CDB-B349-F63242401B9F}"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A26B3E2F-91E6-435A-915D-D54AB58185BA}" type="datetimeFigureOut">
              <a:rPr lang="ru-RU" smtClean="0"/>
              <a:t>30.03.2021</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FCFEF463-7A5F-4CDB-B349-F63242401B9F}"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83677" y="548680"/>
            <a:ext cx="8136903" cy="5421646"/>
          </a:xfrm>
        </p:spPr>
        <p:txBody>
          <a:bodyPr>
            <a:normAutofit/>
          </a:bodyPr>
          <a:lstStyle/>
          <a:p>
            <a:pPr algn="ctr"/>
            <a:endParaRPr lang="kk-KZ" b="1" dirty="0" smtClean="0">
              <a:latin typeface="Times New Roman" panose="02020603050405020304" pitchFamily="18" charset="0"/>
              <a:cs typeface="Times New Roman" panose="02020603050405020304" pitchFamily="18" charset="0"/>
            </a:endParaRPr>
          </a:p>
          <a:p>
            <a:pPr algn="ctr"/>
            <a:r>
              <a:rPr lang="kk-KZ" sz="2800" b="1" dirty="0" smtClean="0">
                <a:latin typeface="Times New Roman" panose="02020603050405020304" pitchFamily="18" charset="0"/>
                <a:cs typeface="Times New Roman" panose="02020603050405020304" pitchFamily="18" charset="0"/>
              </a:rPr>
              <a:t>Қазақ </a:t>
            </a:r>
            <a:r>
              <a:rPr lang="kk-KZ" sz="2800" b="1" dirty="0" smtClean="0">
                <a:latin typeface="Times New Roman" panose="02020603050405020304" pitchFamily="18" charset="0"/>
                <a:cs typeface="Times New Roman" panose="02020603050405020304" pitchFamily="18" charset="0"/>
              </a:rPr>
              <a:t>әдебиеті</a:t>
            </a:r>
            <a:endParaRPr lang="kk-KZ" sz="2800" b="1" dirty="0" smtClean="0">
              <a:latin typeface="Times New Roman" panose="02020603050405020304" pitchFamily="18" charset="0"/>
              <a:cs typeface="Times New Roman" panose="02020603050405020304" pitchFamily="18" charset="0"/>
            </a:endParaRPr>
          </a:p>
          <a:p>
            <a:pPr algn="ctr"/>
            <a:r>
              <a:rPr lang="kk-KZ" sz="2800" b="1" dirty="0">
                <a:latin typeface="Times New Roman" panose="02020603050405020304" pitchFamily="18" charset="0"/>
                <a:cs typeface="Times New Roman" panose="02020603050405020304" pitchFamily="18" charset="0"/>
              </a:rPr>
              <a:t>6-сынып 6-сабақ</a:t>
            </a:r>
            <a:endParaRPr lang="kk-KZ" sz="2800" b="1" dirty="0" smtClean="0">
              <a:latin typeface="Times New Roman" panose="02020603050405020304" pitchFamily="18" charset="0"/>
              <a:cs typeface="Times New Roman" panose="02020603050405020304" pitchFamily="18" charset="0"/>
            </a:endParaRPr>
          </a:p>
          <a:p>
            <a:pPr algn="ctr"/>
            <a:r>
              <a:rPr lang="kk-KZ" sz="2800" b="1" dirty="0" smtClean="0">
                <a:latin typeface="Times New Roman" panose="02020603050405020304" pitchFamily="18" charset="0"/>
                <a:cs typeface="Times New Roman" panose="02020603050405020304" pitchFamily="18" charset="0"/>
              </a:rPr>
              <a:t>Бөлім: </a:t>
            </a:r>
            <a:r>
              <a:rPr lang="kk-KZ" sz="2800" b="1" dirty="0" smtClean="0">
                <a:latin typeface="Times New Roman" panose="02020603050405020304" pitchFamily="18" charset="0"/>
                <a:cs typeface="Times New Roman" panose="02020603050405020304" pitchFamily="18" charset="0"/>
              </a:rPr>
              <a:t>«Тәуелсіздік – қасиет тұнған ұлы ұғым»</a:t>
            </a:r>
            <a:endParaRPr lang="kk-KZ" sz="2800" b="1" dirty="0" smtClean="0">
              <a:latin typeface="Times New Roman" panose="02020603050405020304" pitchFamily="18" charset="0"/>
              <a:cs typeface="Times New Roman" panose="02020603050405020304" pitchFamily="18" charset="0"/>
            </a:endParaRPr>
          </a:p>
          <a:p>
            <a:pPr algn="ctr"/>
            <a:r>
              <a:rPr lang="kk-KZ" sz="2800" b="1" dirty="0" smtClean="0">
                <a:solidFill>
                  <a:schemeClr val="tx1"/>
                </a:solidFill>
                <a:latin typeface="Times New Roman" panose="02020603050405020304" pitchFamily="18" charset="0"/>
                <a:cs typeface="Times New Roman" panose="02020603050405020304" pitchFamily="18" charset="0"/>
              </a:rPr>
              <a:t>Сабақтың тақырыбы</a:t>
            </a:r>
            <a:r>
              <a:rPr lang="kk-KZ" sz="2800" b="1" dirty="0" smtClean="0">
                <a:solidFill>
                  <a:schemeClr val="tx1"/>
                </a:solidFill>
                <a:latin typeface="Times New Roman" panose="02020603050405020304" pitchFamily="18" charset="0"/>
                <a:cs typeface="Times New Roman" panose="02020603050405020304" pitchFamily="18" charset="0"/>
              </a:rPr>
              <a:t>:</a:t>
            </a:r>
          </a:p>
          <a:p>
            <a:pPr algn="ctr"/>
            <a:r>
              <a:rPr lang="kk-KZ" sz="2800" b="1" dirty="0" smtClean="0">
                <a:latin typeface="Times New Roman" panose="02020603050405020304" pitchFamily="18" charset="0"/>
                <a:cs typeface="Times New Roman" panose="02020603050405020304" pitchFamily="18" charset="0"/>
              </a:rPr>
              <a:t> </a:t>
            </a:r>
            <a:r>
              <a:rPr lang="kk-KZ" sz="2800" dirty="0" smtClean="0">
                <a:solidFill>
                  <a:schemeClr val="tx1"/>
                </a:solidFill>
                <a:latin typeface="Times New Roman" panose="02020603050405020304" pitchFamily="18" charset="0"/>
                <a:cs typeface="Times New Roman" panose="02020603050405020304" pitchFamily="18" charset="0"/>
              </a:rPr>
              <a:t>«Прописка» әңгімесі</a:t>
            </a:r>
          </a:p>
          <a:p>
            <a:pPr algn="ctr"/>
            <a:r>
              <a:rPr lang="kk-KZ" sz="2800" dirty="0" smtClean="0">
                <a:solidFill>
                  <a:schemeClr val="tx1"/>
                </a:solidFill>
                <a:latin typeface="Times New Roman" panose="02020603050405020304" pitchFamily="18" charset="0"/>
                <a:cs typeface="Times New Roman" panose="02020603050405020304" pitchFamily="18" charset="0"/>
              </a:rPr>
              <a:t>Тақырыбы</a:t>
            </a:r>
            <a:r>
              <a:rPr lang="kk-KZ" sz="2800" dirty="0">
                <a:solidFill>
                  <a:schemeClr val="tx1"/>
                </a:solidFill>
                <a:latin typeface="Times New Roman" panose="02020603050405020304" pitchFamily="18" charset="0"/>
                <a:cs typeface="Times New Roman" panose="02020603050405020304" pitchFamily="18" charset="0"/>
              </a:rPr>
              <a:t>, идеясы. </a:t>
            </a:r>
            <a:endParaRPr lang="kk-KZ" sz="2800" dirty="0" smtClean="0">
              <a:solidFill>
                <a:schemeClr val="tx1"/>
              </a:solidFill>
              <a:latin typeface="Times New Roman" panose="02020603050405020304" pitchFamily="18" charset="0"/>
              <a:cs typeface="Times New Roman" panose="02020603050405020304" pitchFamily="18" charset="0"/>
            </a:endParaRPr>
          </a:p>
          <a:p>
            <a:pPr algn="ctr"/>
            <a:r>
              <a:rPr lang="kk-KZ" sz="2800" dirty="0" smtClean="0">
                <a:solidFill>
                  <a:schemeClr val="tx1"/>
                </a:solidFill>
                <a:latin typeface="Times New Roman" panose="02020603050405020304" pitchFamily="18" charset="0"/>
                <a:cs typeface="Times New Roman" panose="02020603050405020304" pitchFamily="18" charset="0"/>
              </a:rPr>
              <a:t>Кейіпкер </a:t>
            </a:r>
            <a:r>
              <a:rPr lang="kk-KZ" sz="2800" dirty="0">
                <a:solidFill>
                  <a:schemeClr val="tx1"/>
                </a:solidFill>
                <a:latin typeface="Times New Roman" panose="02020603050405020304" pitchFamily="18" charset="0"/>
                <a:cs typeface="Times New Roman" panose="02020603050405020304" pitchFamily="18" charset="0"/>
              </a:rPr>
              <a:t>мен автор ұстанымы</a:t>
            </a:r>
            <a:endParaRPr lang="kk-KZ" sz="2800" b="1" dirty="0" smtClean="0">
              <a:solidFill>
                <a:schemeClr val="tx1"/>
              </a:solidFill>
              <a:latin typeface="Times New Roman" panose="02020603050405020304" pitchFamily="18" charset="0"/>
              <a:cs typeface="Times New Roman" panose="02020603050405020304" pitchFamily="18" charset="0"/>
            </a:endParaRPr>
          </a:p>
          <a:p>
            <a:pPr algn="ctr"/>
            <a:endParaRPr lang="kk-KZ"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6855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344816" cy="3474720"/>
          </a:xfrm>
        </p:spPr>
        <p:txBody>
          <a:bodyPr>
            <a:noAutofit/>
          </a:bodyPr>
          <a:lstStyle/>
          <a:p>
            <a:pPr marL="45720" indent="0" algn="ctr">
              <a:buNone/>
            </a:pPr>
            <a:r>
              <a:rPr lang="kk-KZ" sz="2800" b="1" dirty="0" smtClean="0">
                <a:solidFill>
                  <a:srgbClr val="002060"/>
                </a:solidFill>
                <a:latin typeface="Times New Roman" panose="02020603050405020304" pitchFamily="18" charset="0"/>
                <a:cs typeface="Times New Roman" panose="02020603050405020304" pitchFamily="18" charset="0"/>
              </a:rPr>
              <a:t>АНЫҚТАМА БҰРЫШЫ</a:t>
            </a:r>
          </a:p>
          <a:p>
            <a:pPr marL="45720" indent="0" algn="just">
              <a:buNone/>
            </a:pPr>
            <a:r>
              <a:rPr lang="kk-KZ" sz="2800" b="1" dirty="0" smtClean="0">
                <a:solidFill>
                  <a:schemeClr val="tx1"/>
                </a:solidFill>
                <a:latin typeface="Times New Roman" panose="02020603050405020304" pitchFamily="18" charset="0"/>
                <a:cs typeface="Times New Roman" panose="02020603050405020304" pitchFamily="18" charset="0"/>
              </a:rPr>
              <a:t>Кейіпкер </a:t>
            </a:r>
            <a:r>
              <a:rPr lang="kk-KZ" sz="2800" dirty="0">
                <a:solidFill>
                  <a:schemeClr val="tx1"/>
                </a:solidFill>
                <a:latin typeface="Times New Roman" panose="02020603050405020304" pitchFamily="18" charset="0"/>
                <a:cs typeface="Times New Roman" panose="02020603050405020304" pitchFamily="18" charset="0"/>
              </a:rPr>
              <a:t>– көркем шығармада суреттелетін оқиғаға қатысушы адам, әдеби образ. Әдебиетте адамның көркем бейнесін жасағанда, жазушы оның кескін-тұлғасын, іс-әрекетін, мінезін сол ортаның, дәуірдің өзгешеліктерін танытатын типтік сипаттарымен </a:t>
            </a:r>
            <a:r>
              <a:rPr lang="kk-KZ" sz="2800" dirty="0" smtClean="0">
                <a:solidFill>
                  <a:schemeClr val="tx1"/>
                </a:solidFill>
                <a:latin typeface="Times New Roman" panose="02020603050405020304" pitchFamily="18" charset="0"/>
                <a:cs typeface="Times New Roman" panose="02020603050405020304" pitchFamily="18" charset="0"/>
              </a:rPr>
              <a:t>қатар өзінің </a:t>
            </a:r>
            <a:r>
              <a:rPr lang="kk-KZ" sz="2800" dirty="0">
                <a:solidFill>
                  <a:schemeClr val="tx1"/>
                </a:solidFill>
                <a:latin typeface="Times New Roman" panose="02020603050405020304" pitchFamily="18" charset="0"/>
                <a:cs typeface="Times New Roman" panose="02020603050405020304" pitchFamily="18" charset="0"/>
              </a:rPr>
              <a:t>басына тән ерекшеліктерді де анық байқататындай етіп </a:t>
            </a:r>
            <a:r>
              <a:rPr lang="kk-KZ" sz="2800" dirty="0" smtClean="0">
                <a:solidFill>
                  <a:schemeClr val="tx1"/>
                </a:solidFill>
                <a:latin typeface="Times New Roman" panose="02020603050405020304" pitchFamily="18" charset="0"/>
                <a:cs typeface="Times New Roman" panose="02020603050405020304" pitchFamily="18" charset="0"/>
              </a:rPr>
              <a:t>суреттейді.</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99325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352928" cy="1043260"/>
          </a:xfrm>
        </p:spPr>
        <p:txBody>
          <a:bodyPr/>
          <a:lstStyle/>
          <a:p>
            <a:pPr marL="0" indent="0" algn="ctr">
              <a:buNone/>
            </a:pPr>
            <a:r>
              <a:rPr lang="kk-KZ" sz="1800" dirty="0" smtClean="0">
                <a:solidFill>
                  <a:schemeClr val="tx1"/>
                </a:solidFill>
                <a:effectLst/>
                <a:latin typeface="Times New Roman" panose="02020603050405020304" pitchFamily="18" charset="0"/>
                <a:cs typeface="Times New Roman" panose="02020603050405020304" pitchFamily="18" charset="0"/>
              </a:rPr>
              <a:t>1-тапсырма</a:t>
            </a:r>
            <a:br>
              <a:rPr lang="kk-KZ" sz="1800" dirty="0" smtClean="0">
                <a:solidFill>
                  <a:schemeClr val="tx1"/>
                </a:solidFill>
                <a:effectLst/>
                <a:latin typeface="Times New Roman" panose="02020603050405020304" pitchFamily="18" charset="0"/>
                <a:cs typeface="Times New Roman" panose="02020603050405020304" pitchFamily="18" charset="0"/>
              </a:rPr>
            </a:br>
            <a:r>
              <a:rPr lang="kk-KZ" sz="1800" dirty="0" smtClean="0">
                <a:solidFill>
                  <a:schemeClr val="tx1"/>
                </a:solidFill>
                <a:effectLst/>
                <a:latin typeface="Times New Roman" panose="02020603050405020304" pitchFamily="18" charset="0"/>
                <a:cs typeface="Times New Roman" panose="02020603050405020304" pitchFamily="18" charset="0"/>
              </a:rPr>
              <a:t>Өзіңді тексер!</a:t>
            </a:r>
            <a:endParaRPr lang="ru-RU" sz="2000"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536903608"/>
              </p:ext>
            </p:extLst>
          </p:nvPr>
        </p:nvGraphicFramePr>
        <p:xfrm>
          <a:off x="323528" y="908720"/>
          <a:ext cx="8569449" cy="5763384"/>
        </p:xfrm>
        <a:graphic>
          <a:graphicData uri="http://schemas.openxmlformats.org/drawingml/2006/table">
            <a:tbl>
              <a:tblPr firstRow="1" bandRow="1">
                <a:tableStyleId>{5C22544A-7EE6-4342-B048-85BDC9FD1C3A}</a:tableStyleId>
              </a:tblPr>
              <a:tblGrid>
                <a:gridCol w="1551528"/>
                <a:gridCol w="4432210"/>
                <a:gridCol w="2585711"/>
              </a:tblGrid>
              <a:tr h="601672">
                <a:tc>
                  <a:txBody>
                    <a:bodyPr/>
                    <a:lstStyle/>
                    <a:p>
                      <a:r>
                        <a:rPr lang="kk-KZ" dirty="0" smtClean="0">
                          <a:latin typeface="Times New Roman" panose="02020603050405020304" pitchFamily="18" charset="0"/>
                          <a:cs typeface="Times New Roman" panose="02020603050405020304" pitchFamily="18" charset="0"/>
                        </a:rPr>
                        <a:t>Кейіпкер</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Автор ұстанымы</a:t>
                      </a:r>
                      <a:endParaRPr lang="ru-RU" dirty="0">
                        <a:latin typeface="Times New Roman" panose="02020603050405020304" pitchFamily="18" charset="0"/>
                        <a:cs typeface="Times New Roman" panose="02020603050405020304" pitchFamily="18" charset="0"/>
                      </a:endParaRPr>
                    </a:p>
                  </a:txBody>
                  <a:tcPr/>
                </a:tc>
                <a:tc>
                  <a:txBody>
                    <a:bodyPr/>
                    <a:lstStyle/>
                    <a:p>
                      <a:r>
                        <a:rPr lang="kk-KZ" sz="1600" b="1" i="0" dirty="0" smtClean="0">
                          <a:solidFill>
                            <a:schemeClr val="bg1"/>
                          </a:solidFill>
                          <a:latin typeface="Times New Roman" panose="02020603050405020304" pitchFamily="18" charset="0"/>
                          <a:cs typeface="Times New Roman" panose="02020603050405020304" pitchFamily="18" charset="0"/>
                        </a:rPr>
                        <a:t>тарихи және көркемдік құндылығына баға беру</a:t>
                      </a:r>
                      <a:endParaRPr lang="ru-RU" sz="1600" b="1" i="0" dirty="0">
                        <a:solidFill>
                          <a:schemeClr val="bg1"/>
                        </a:solidFill>
                      </a:endParaRPr>
                    </a:p>
                  </a:txBody>
                  <a:tcPr/>
                </a:tc>
              </a:tr>
              <a:tr h="1646681">
                <a:tc>
                  <a:txBody>
                    <a:bodyPr/>
                    <a:lstStyle/>
                    <a:p>
                      <a:r>
                        <a:rPr lang="kk-KZ" sz="1800" b="1" dirty="0" smtClean="0">
                          <a:latin typeface="Times New Roman" panose="02020603050405020304" pitchFamily="18" charset="0"/>
                          <a:cs typeface="Times New Roman" panose="02020603050405020304" pitchFamily="18" charset="0"/>
                        </a:rPr>
                        <a:t>Архат</a:t>
                      </a:r>
                      <a:endParaRPr lang="ru-RU" sz="1800" b="1" dirty="0">
                        <a:latin typeface="Times New Roman" panose="02020603050405020304" pitchFamily="18" charset="0"/>
                        <a:cs typeface="Times New Roman" panose="02020603050405020304" pitchFamily="18" charset="0"/>
                      </a:endParaRPr>
                    </a:p>
                  </a:txBody>
                  <a:tcPr/>
                </a:tc>
                <a:tc>
                  <a:txBody>
                    <a:bodyPr/>
                    <a:lstStyle/>
                    <a:p>
                      <a:r>
                        <a:rPr lang="kk-KZ" sz="1400" kern="1200" dirty="0" smtClean="0">
                          <a:solidFill>
                            <a:schemeClr val="dk1"/>
                          </a:solidFill>
                          <a:effectLst/>
                          <a:latin typeface="Times New Roman" panose="02020603050405020304" pitchFamily="18" charset="0"/>
                          <a:ea typeface="+mn-ea"/>
                          <a:cs typeface="Times New Roman" panose="02020603050405020304" pitchFamily="18" charset="0"/>
                        </a:rPr>
                        <a:t>ХХ ғасырдың ІІ ширегінде қазақ жастарының болмысы мен бейнесі топтастырылған кейіпкер. Жазушы қалада жұмыс жасау үшін пропискаға отыра алмай сандалған жас жігіттердің проблемасын бір адамның бойына жиыстырған. Сондай-ақ езгі мен тепкіге көнбейтін олардың адуынды мінезін Архатты желтоқсан оқиғасына қатыстыру арқылы шебер суреттеген.</a:t>
                      </a:r>
                      <a:endParaRPr lang="ru-RU" sz="1400" dirty="0">
                        <a:latin typeface="Times New Roman" panose="02020603050405020304" pitchFamily="18" charset="0"/>
                        <a:cs typeface="Times New Roman" panose="02020603050405020304" pitchFamily="18" charset="0"/>
                      </a:endParaRPr>
                    </a:p>
                  </a:txBody>
                  <a:tcPr/>
                </a:tc>
                <a:tc>
                  <a:txBody>
                    <a:bodyPr/>
                    <a:lstStyle/>
                    <a:p>
                      <a:r>
                        <a:rPr lang="kk-KZ" sz="1600" kern="1200" dirty="0" smtClean="0">
                          <a:solidFill>
                            <a:schemeClr val="dk1"/>
                          </a:solidFill>
                          <a:effectLst/>
                          <a:latin typeface="Times New Roman" panose="02020603050405020304" pitchFamily="18" charset="0"/>
                          <a:ea typeface="+mn-ea"/>
                          <a:cs typeface="Times New Roman" panose="02020603050405020304" pitchFamily="18" charset="0"/>
                        </a:rPr>
                        <a:t>Жазушы</a:t>
                      </a:r>
                      <a:r>
                        <a:rPr lang="kk-KZ" sz="160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kk-KZ" sz="1600" kern="1200" dirty="0" smtClean="0">
                          <a:solidFill>
                            <a:schemeClr val="dk1"/>
                          </a:solidFill>
                          <a:effectLst/>
                          <a:latin typeface="Times New Roman" panose="02020603050405020304" pitchFamily="18" charset="0"/>
                          <a:ea typeface="+mn-ea"/>
                          <a:cs typeface="Times New Roman" panose="02020603050405020304" pitchFamily="18" charset="0"/>
                        </a:rPr>
                        <a:t>Асқар Алтай басты кейіпкерге әдейілеп сипаттама бермесе де, біз оны іс-әрекеттері мен монолог, диалог арқылы түсініп тани аламыз.</a:t>
                      </a:r>
                      <a:endParaRPr lang="ru-RU" sz="1600" dirty="0">
                        <a:latin typeface="Times New Roman" panose="02020603050405020304" pitchFamily="18" charset="0"/>
                        <a:cs typeface="Times New Roman" panose="02020603050405020304" pitchFamily="18" charset="0"/>
                      </a:endParaRPr>
                    </a:p>
                  </a:txBody>
                  <a:tcPr/>
                </a:tc>
              </a:tr>
              <a:tr h="1646681">
                <a:tc>
                  <a:txBody>
                    <a:bodyPr/>
                    <a:lstStyle/>
                    <a:p>
                      <a:r>
                        <a:rPr lang="kk-KZ" sz="1600" b="1" dirty="0" smtClean="0">
                          <a:latin typeface="Times New Roman" panose="02020603050405020304" pitchFamily="18" charset="0"/>
                          <a:cs typeface="Times New Roman" panose="02020603050405020304" pitchFamily="18" charset="0"/>
                        </a:rPr>
                        <a:t>Подполковник</a:t>
                      </a:r>
                      <a:endParaRPr lang="ru-RU" sz="1600" b="1" dirty="0">
                        <a:latin typeface="Times New Roman" panose="02020603050405020304" pitchFamily="18" charset="0"/>
                        <a:cs typeface="Times New Roman" panose="02020603050405020304" pitchFamily="18" charset="0"/>
                      </a:endParaRPr>
                    </a:p>
                  </a:txBody>
                  <a:tcPr/>
                </a:tc>
                <a:tc>
                  <a:txBody>
                    <a:bodyPr/>
                    <a:lstStyle/>
                    <a:p>
                      <a:r>
                        <a:rPr lang="kk-KZ" sz="1400" kern="1200" dirty="0" smtClean="0">
                          <a:solidFill>
                            <a:schemeClr val="dk1"/>
                          </a:solidFill>
                          <a:effectLst/>
                          <a:latin typeface="Times New Roman" panose="02020603050405020304" pitchFamily="18" charset="0"/>
                          <a:ea typeface="+mn-ea"/>
                          <a:cs typeface="Times New Roman" panose="02020603050405020304" pitchFamily="18" charset="0"/>
                        </a:rPr>
                        <a:t>Кеңес өкіметіне адал қызмет ететін, «шаш ал десе, бас алатын» милиция бастығы. Ұлты қазақ болса да, алдына келген қазақ азаматтарын кекетіп, мұқатып, қайырымдылық жасауды білмейтін безбүйрек кейіпкер. Тіпті Архатқа «желтоқсаншысың» деп айып тағудан тайынбай, оны кеудесінен итеріп, кабинетінен шығарып жібереді.</a:t>
                      </a:r>
                      <a:endParaRPr lang="ru-RU" sz="1400" dirty="0">
                        <a:latin typeface="Times New Roman" panose="02020603050405020304" pitchFamily="18" charset="0"/>
                        <a:cs typeface="Times New Roman" panose="02020603050405020304" pitchFamily="18" charset="0"/>
                      </a:endParaRPr>
                    </a:p>
                  </a:txBody>
                  <a:tcPr/>
                </a:tc>
                <a:tc>
                  <a:txBody>
                    <a:bodyPr/>
                    <a:lstStyle/>
                    <a:p>
                      <a:r>
                        <a:rPr lang="kk-KZ" sz="1600" kern="1200" dirty="0" smtClean="0">
                          <a:solidFill>
                            <a:schemeClr val="dk1"/>
                          </a:solidFill>
                          <a:effectLst/>
                          <a:latin typeface="Times New Roman" panose="02020603050405020304" pitchFamily="18" charset="0"/>
                          <a:ea typeface="+mn-ea"/>
                          <a:cs typeface="Times New Roman" panose="02020603050405020304" pitchFamily="18" charset="0"/>
                        </a:rPr>
                        <a:t>Осы арқылы біз өткен ғасырда «қазақты қазаққа қарсы қою» саясаты сәтті жүргізілгендігін байқаймыз.</a:t>
                      </a:r>
                      <a:endParaRPr lang="ru-RU" sz="1600" dirty="0">
                        <a:latin typeface="Times New Roman" panose="02020603050405020304" pitchFamily="18" charset="0"/>
                        <a:cs typeface="Times New Roman" panose="02020603050405020304" pitchFamily="18" charset="0"/>
                      </a:endParaRPr>
                    </a:p>
                  </a:txBody>
                  <a:tcPr/>
                </a:tc>
              </a:tr>
              <a:tr h="1868350">
                <a:tc>
                  <a:txBody>
                    <a:bodyPr/>
                    <a:lstStyle/>
                    <a:p>
                      <a:r>
                        <a:rPr lang="kk-KZ" sz="1800" b="1" kern="1200" dirty="0" smtClean="0">
                          <a:solidFill>
                            <a:schemeClr val="dk1"/>
                          </a:solidFill>
                          <a:effectLst/>
                          <a:latin typeface="Times New Roman" panose="02020603050405020304" pitchFamily="18" charset="0"/>
                          <a:ea typeface="+mn-ea"/>
                          <a:cs typeface="Times New Roman" panose="02020603050405020304" pitchFamily="18" charset="0"/>
                        </a:rPr>
                        <a:t>Ауылсовет Қақатаев </a:t>
                      </a:r>
                      <a:endParaRPr lang="ru-RU" sz="1800" b="1" dirty="0">
                        <a:latin typeface="Times New Roman" panose="02020603050405020304" pitchFamily="18" charset="0"/>
                        <a:cs typeface="Times New Roman" panose="02020603050405020304" pitchFamily="18" charset="0"/>
                      </a:endParaRPr>
                    </a:p>
                  </a:txBody>
                  <a:tcPr/>
                </a:tc>
                <a:tc>
                  <a:txBody>
                    <a:bodyPr/>
                    <a:lstStyle/>
                    <a:p>
                      <a:r>
                        <a:rPr lang="kk-KZ" sz="1400" kern="1200" dirty="0" smtClean="0">
                          <a:solidFill>
                            <a:schemeClr val="dk1"/>
                          </a:solidFill>
                          <a:effectLst/>
                          <a:latin typeface="Times New Roman" panose="02020603050405020304" pitchFamily="18" charset="0"/>
                          <a:ea typeface="+mn-ea"/>
                          <a:cs typeface="Times New Roman" panose="02020603050405020304" pitchFamily="18" charset="0"/>
                        </a:rPr>
                        <a:t>Туылған баланы, жалпы кез келген адамды тіркейтін, яғни пропискаға отырғызатын шені бар кейіпкер. Әңгімеде Архатпен арасындағы диалог аз берілсе де, оның көлеңкесінен қорқатын кейіпкер екенін аңғарамыз. Атқарған істері заңды болса да, жаңсақ қадам жасап қойып, қызметімнен айырылып қалармын деген ойдың шырмауынан шыға алмайтын осындай адамдар өткен ғасырда көп болған.</a:t>
                      </a:r>
                      <a:endParaRPr lang="ru-RU" sz="1400" dirty="0">
                        <a:latin typeface="Times New Roman" panose="02020603050405020304" pitchFamily="18" charset="0"/>
                        <a:cs typeface="Times New Roman" panose="02020603050405020304" pitchFamily="18" charset="0"/>
                      </a:endParaRPr>
                    </a:p>
                  </a:txBody>
                  <a:tcPr/>
                </a:tc>
                <a:tc>
                  <a:txBody>
                    <a:bodyPr/>
                    <a:lstStyle/>
                    <a:p>
                      <a:r>
                        <a:rPr lang="kk-KZ" sz="1400" kern="1200" dirty="0" smtClean="0">
                          <a:solidFill>
                            <a:schemeClr val="dk1"/>
                          </a:solidFill>
                          <a:effectLst/>
                          <a:latin typeface="Times New Roman" panose="02020603050405020304" pitchFamily="18" charset="0"/>
                          <a:ea typeface="+mn-ea"/>
                          <a:cs typeface="Times New Roman" panose="02020603050405020304" pitchFamily="18" charset="0"/>
                        </a:rPr>
                        <a:t>Жазушы қай кейіпкерді алса да, бүгінгі қоғамның прототипін бір адамның бойына сыйдырып жіберген.</a:t>
                      </a:r>
                      <a:endParaRPr lang="ru-RU" sz="14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9051836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260648"/>
            <a:ext cx="8568952" cy="1224136"/>
          </a:xfrm>
        </p:spPr>
        <p:txBody>
          <a:bodyPr>
            <a:normAutofit/>
          </a:bodyPr>
          <a:lstStyle/>
          <a:p>
            <a:pPr marL="45720" indent="0">
              <a:buNone/>
            </a:pPr>
            <a:r>
              <a:rPr lang="kk-KZ" sz="3200" b="1" dirty="0" smtClean="0">
                <a:solidFill>
                  <a:srgbClr val="002060"/>
                </a:solidFill>
                <a:latin typeface="Times New Roman" pitchFamily="18" charset="0"/>
                <a:cs typeface="Times New Roman" pitchFamily="18" charset="0"/>
              </a:rPr>
              <a:t>Өзіңді тексер</a:t>
            </a:r>
            <a:r>
              <a:rPr lang="kk-KZ" sz="2000" b="1" dirty="0" smtClean="0">
                <a:solidFill>
                  <a:srgbClr val="002060"/>
                </a:solidFill>
                <a:latin typeface="Times New Roman" pitchFamily="18" charset="0"/>
                <a:cs typeface="Times New Roman" pitchFamily="18" charset="0"/>
              </a:rPr>
              <a:t>! «ПРОПИСКА» әңгімесінің кейіпкерлері</a:t>
            </a:r>
            <a:endParaRPr lang="ru-RU" sz="2000" dirty="0">
              <a:solidFill>
                <a:srgbClr val="002060"/>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520752837"/>
              </p:ext>
            </p:extLst>
          </p:nvPr>
        </p:nvGraphicFramePr>
        <p:xfrm>
          <a:off x="323528" y="1012908"/>
          <a:ext cx="8712968" cy="5310124"/>
        </p:xfrm>
        <a:graphic>
          <a:graphicData uri="http://schemas.openxmlformats.org/drawingml/2006/table">
            <a:tbl>
              <a:tblPr firstRow="1" bandRow="1">
                <a:tableStyleId>{5C22544A-7EE6-4342-B048-85BDC9FD1C3A}</a:tableStyleId>
              </a:tblPr>
              <a:tblGrid>
                <a:gridCol w="1854502"/>
                <a:gridCol w="6858466"/>
              </a:tblGrid>
              <a:tr h="848007">
                <a:tc>
                  <a:txBody>
                    <a:bodyPr/>
                    <a:lstStyle/>
                    <a:p>
                      <a:r>
                        <a:rPr lang="kk-KZ" sz="1800" b="1" kern="1200" dirty="0" smtClean="0">
                          <a:solidFill>
                            <a:schemeClr val="dk1"/>
                          </a:solidFill>
                          <a:effectLst/>
                          <a:latin typeface="Times New Roman" panose="02020603050405020304" pitchFamily="18" charset="0"/>
                          <a:ea typeface="+mn-ea"/>
                          <a:cs typeface="Times New Roman" panose="02020603050405020304" pitchFamily="18" charset="0"/>
                        </a:rPr>
                        <a:t>Шофер</a:t>
                      </a:r>
                      <a:endParaRPr lang="ru-RU" sz="1800" b="1" dirty="0">
                        <a:latin typeface="Times New Roman" panose="02020603050405020304" pitchFamily="18" charset="0"/>
                        <a:cs typeface="Times New Roman" panose="02020603050405020304" pitchFamily="18" charset="0"/>
                      </a:endParaRPr>
                    </a:p>
                  </a:txBody>
                  <a:tcPr/>
                </a:tc>
                <a:tc>
                  <a:txBody>
                    <a:bodyPr/>
                    <a:lstStyle/>
                    <a:p>
                      <a:r>
                        <a:rPr lang="kk-KZ" sz="1800" b="1" kern="1200" dirty="0" smtClean="0">
                          <a:solidFill>
                            <a:schemeClr val="bg1"/>
                          </a:solidFill>
                          <a:effectLst/>
                          <a:latin typeface="Times New Roman" panose="02020603050405020304" pitchFamily="18" charset="0"/>
                          <a:ea typeface="+mn-ea"/>
                          <a:cs typeface="Times New Roman" panose="02020603050405020304" pitchFamily="18" charset="0"/>
                        </a:rPr>
                        <a:t>Ө</a:t>
                      </a:r>
                      <a:r>
                        <a:rPr lang="kk-KZ" sz="1800" kern="1200" dirty="0" smtClean="0">
                          <a:solidFill>
                            <a:schemeClr val="bg1"/>
                          </a:solidFill>
                          <a:effectLst/>
                          <a:latin typeface="Times New Roman" panose="02020603050405020304" pitchFamily="18" charset="0"/>
                          <a:ea typeface="+mn-ea"/>
                          <a:cs typeface="Times New Roman" panose="02020603050405020304" pitchFamily="18" charset="0"/>
                        </a:rPr>
                        <a:t>те сабырлы, жер жағдайын жақсы білетін әккі кейіпкер. Автобус аударылғанда да бәрін алдын ала болжағандай ұтқыр шешім қабылдап, жолаушылардың өмірін сақтап қалады.</a:t>
                      </a:r>
                      <a:endParaRPr lang="ru-RU" sz="1800" i="1" dirty="0">
                        <a:solidFill>
                          <a:schemeClr val="bg1"/>
                        </a:solidFill>
                        <a:latin typeface="Times New Roman" panose="02020603050405020304" pitchFamily="18" charset="0"/>
                        <a:cs typeface="Times New Roman" panose="02020603050405020304" pitchFamily="18" charset="0"/>
                      </a:endParaRPr>
                    </a:p>
                  </a:txBody>
                  <a:tcPr/>
                </a:tc>
              </a:tr>
              <a:tr h="972029">
                <a:tc>
                  <a:txBody>
                    <a:bodyPr/>
                    <a:lstStyle/>
                    <a:p>
                      <a:pPr algn="l">
                        <a:lnSpc>
                          <a:spcPct val="115000"/>
                        </a:lnSpc>
                        <a:spcAft>
                          <a:spcPts val="1000"/>
                        </a:spcAft>
                      </a:pPr>
                      <a:r>
                        <a:rPr lang="kk-KZ" sz="1800" b="1" dirty="0">
                          <a:effectLst/>
                          <a:latin typeface="Times New Roman" panose="02020603050405020304" pitchFamily="18" charset="0"/>
                          <a:ea typeface="Times New Roman"/>
                          <a:cs typeface="Times New Roman" panose="02020603050405020304" pitchFamily="18" charset="0"/>
                        </a:rPr>
                        <a:t>Автобустағы келіншек</a:t>
                      </a:r>
                      <a:r>
                        <a:rPr lang="kk-KZ" sz="1800" dirty="0">
                          <a:effectLst/>
                          <a:latin typeface="Times New Roman" panose="02020603050405020304" pitchFamily="18" charset="0"/>
                          <a:ea typeface="Times New Roman"/>
                          <a:cs typeface="Times New Roman" panose="02020603050405020304" pitchFamily="18" charset="0"/>
                        </a:rPr>
                        <a:t> </a:t>
                      </a:r>
                      <a:endParaRPr lang="ru-RU" sz="1800" dirty="0">
                        <a:effectLst/>
                        <a:latin typeface="Times New Roman" panose="02020603050405020304" pitchFamily="18" charset="0"/>
                        <a:ea typeface="Calibri"/>
                        <a:cs typeface="Times New Roman" panose="02020603050405020304" pitchFamily="18" charset="0"/>
                      </a:endParaRPr>
                    </a:p>
                    <a:p>
                      <a:pPr algn="l">
                        <a:lnSpc>
                          <a:spcPct val="115000"/>
                        </a:lnSpc>
                        <a:spcAft>
                          <a:spcPts val="1000"/>
                        </a:spcAft>
                      </a:pPr>
                      <a:r>
                        <a:rPr lang="kk-KZ" sz="1800" dirty="0">
                          <a:effectLst/>
                          <a:latin typeface="Times New Roman" panose="02020603050405020304" pitchFamily="18" charset="0"/>
                          <a:ea typeface="Times New Roman"/>
                          <a:cs typeface="Times New Roman" panose="02020603050405020304" pitchFamily="18" charset="0"/>
                        </a:rPr>
                        <a:t> </a:t>
                      </a:r>
                      <a:endParaRPr lang="ru-RU" sz="1800" dirty="0">
                        <a:effectLst/>
                        <a:latin typeface="Times New Roman" panose="02020603050405020304" pitchFamily="18" charset="0"/>
                        <a:ea typeface="Calibri"/>
                        <a:cs typeface="Times New Roman" panose="02020603050405020304" pitchFamily="18" charset="0"/>
                      </a:endParaRPr>
                    </a:p>
                  </a:txBody>
                  <a:tcPr marL="114300" marR="114300" marT="0" marB="0"/>
                </a:tc>
                <a:tc>
                  <a:txBody>
                    <a:bodyPr/>
                    <a:lstStyle/>
                    <a:p>
                      <a:pPr algn="l">
                        <a:lnSpc>
                          <a:spcPct val="115000"/>
                        </a:lnSpc>
                        <a:spcAft>
                          <a:spcPts val="1000"/>
                        </a:spcAft>
                      </a:pPr>
                      <a:r>
                        <a:rPr lang="kk-KZ" sz="1800" b="0" dirty="0" smtClean="0">
                          <a:effectLst/>
                          <a:latin typeface="Times New Roman" panose="02020603050405020304" pitchFamily="18" charset="0"/>
                          <a:ea typeface="Times New Roman"/>
                          <a:cs typeface="Times New Roman" panose="02020603050405020304" pitchFamily="18" charset="0"/>
                        </a:rPr>
                        <a:t>Қазақ </a:t>
                      </a:r>
                      <a:r>
                        <a:rPr lang="kk-KZ" sz="1800" b="0" dirty="0">
                          <a:effectLst/>
                          <a:latin typeface="Times New Roman" panose="02020603050405020304" pitchFamily="18" charset="0"/>
                          <a:ea typeface="Times New Roman"/>
                          <a:cs typeface="Times New Roman" panose="02020603050405020304" pitchFamily="18" charset="0"/>
                        </a:rPr>
                        <a:t>әйелдерінің ұяңдығының символы. Қолындағы сәбиін емізуге қымтырылуы сөзімізді қуаттай </a:t>
                      </a:r>
                      <a:r>
                        <a:rPr lang="kk-KZ" sz="1800" b="0" dirty="0" smtClean="0">
                          <a:effectLst/>
                          <a:latin typeface="Times New Roman" panose="02020603050405020304" pitchFamily="18" charset="0"/>
                          <a:ea typeface="Times New Roman"/>
                          <a:cs typeface="Times New Roman" panose="02020603050405020304" pitchFamily="18" charset="0"/>
                        </a:rPr>
                        <a:t>түседі.</a:t>
                      </a:r>
                      <a:r>
                        <a:rPr lang="ru-RU" sz="1800" b="0" baseline="0" dirty="0" smtClean="0">
                          <a:effectLst/>
                          <a:latin typeface="Times New Roman" panose="02020603050405020304" pitchFamily="18" charset="0"/>
                          <a:ea typeface="Times New Roman"/>
                          <a:cs typeface="Times New Roman" panose="02020603050405020304" pitchFamily="18" charset="0"/>
                        </a:rPr>
                        <a:t> </a:t>
                      </a:r>
                      <a:r>
                        <a:rPr lang="kk-KZ" sz="1800" b="0" dirty="0" smtClean="0">
                          <a:effectLst/>
                          <a:latin typeface="Times New Roman" panose="02020603050405020304" pitchFamily="18" charset="0"/>
                          <a:ea typeface="Times New Roman"/>
                          <a:cs typeface="Times New Roman" panose="02020603050405020304" pitchFamily="18" charset="0"/>
                        </a:rPr>
                        <a:t>Келіншек </a:t>
                      </a:r>
                      <a:r>
                        <a:rPr lang="kk-KZ" sz="1800" b="0" dirty="0">
                          <a:effectLst/>
                          <a:latin typeface="Times New Roman" panose="02020603050405020304" pitchFamily="18" charset="0"/>
                          <a:ea typeface="Times New Roman"/>
                          <a:cs typeface="Times New Roman" panose="02020603050405020304" pitchFamily="18" charset="0"/>
                        </a:rPr>
                        <a:t>іштегілердің ұры көзінен қысылып-қымтырылып баласын емізеді</a:t>
                      </a:r>
                      <a:r>
                        <a:rPr lang="kk-KZ" sz="1800" b="0" dirty="0" smtClean="0">
                          <a:effectLst/>
                          <a:latin typeface="Times New Roman" panose="02020603050405020304" pitchFamily="18" charset="0"/>
                          <a:ea typeface="Times New Roman"/>
                          <a:cs typeface="Times New Roman" panose="02020603050405020304" pitchFamily="18" charset="0"/>
                        </a:rPr>
                        <a:t>.</a:t>
                      </a:r>
                    </a:p>
                  </a:txBody>
                  <a:tcPr marL="114300" marR="114300" marT="0" marB="0"/>
                </a:tc>
              </a:tr>
              <a:tr h="1356812">
                <a:tc>
                  <a:txBody>
                    <a:bodyPr/>
                    <a:lstStyle/>
                    <a:p>
                      <a:r>
                        <a:rPr lang="kk-KZ" sz="1800" b="1" kern="1200" dirty="0" smtClean="0">
                          <a:solidFill>
                            <a:schemeClr val="dk1"/>
                          </a:solidFill>
                          <a:effectLst/>
                          <a:latin typeface="Times New Roman" panose="02020603050405020304" pitchFamily="18" charset="0"/>
                          <a:ea typeface="+mn-ea"/>
                          <a:cs typeface="Times New Roman" panose="02020603050405020304" pitchFamily="18" charset="0"/>
                        </a:rPr>
                        <a:t>Белгісіз жолаушы</a:t>
                      </a:r>
                      <a:r>
                        <a:rPr lang="kk-KZ" sz="1800" kern="1200" dirty="0" smtClean="0">
                          <a:solidFill>
                            <a:schemeClr val="dk1"/>
                          </a:solidFill>
                          <a:effectLst/>
                          <a:latin typeface="Times New Roman" panose="02020603050405020304" pitchFamily="18" charset="0"/>
                          <a:ea typeface="+mn-ea"/>
                          <a:cs typeface="Times New Roman" panose="02020603050405020304" pitchFamily="18" charset="0"/>
                        </a:rPr>
                        <a:t> </a:t>
                      </a:r>
                      <a:endParaRPr lang="ru-RU" sz="1800" b="1" dirty="0">
                        <a:latin typeface="Times New Roman" panose="02020603050405020304" pitchFamily="18" charset="0"/>
                        <a:cs typeface="Times New Roman" panose="02020603050405020304" pitchFamily="18" charset="0"/>
                      </a:endParaRPr>
                    </a:p>
                  </a:txBody>
                  <a:tcPr/>
                </a:tc>
                <a:tc>
                  <a:txBody>
                    <a:bodyPr/>
                    <a:lstStyle/>
                    <a:p>
                      <a:r>
                        <a:rPr lang="kk-KZ" sz="1800" b="0" kern="1200" dirty="0" smtClean="0">
                          <a:solidFill>
                            <a:schemeClr val="dk1"/>
                          </a:solidFill>
                          <a:effectLst/>
                          <a:latin typeface="Times New Roman" panose="02020603050405020304" pitchFamily="18" charset="0"/>
                          <a:ea typeface="+mn-ea"/>
                          <a:cs typeface="Times New Roman" panose="02020603050405020304" pitchFamily="18" charset="0"/>
                        </a:rPr>
                        <a:t>Автобус аударылғаннан кейін: «</a:t>
                      </a:r>
                      <a:r>
                        <a:rPr lang="kk-KZ" sz="1800" b="0" i="1" kern="1200" dirty="0" smtClean="0">
                          <a:solidFill>
                            <a:schemeClr val="dk1"/>
                          </a:solidFill>
                          <a:effectLst/>
                          <a:latin typeface="Times New Roman" panose="02020603050405020304" pitchFamily="18" charset="0"/>
                          <a:ea typeface="+mn-ea"/>
                          <a:cs typeface="Times New Roman" panose="02020603050405020304" pitchFamily="18" charset="0"/>
                        </a:rPr>
                        <a:t>Жолға шығарда қарамай ма, қайдан ғана отырып едім, енді келмеспін бұл жаққа»</a:t>
                      </a:r>
                      <a:r>
                        <a:rPr lang="kk-KZ" sz="1800" b="0" kern="1200" dirty="0" smtClean="0">
                          <a:solidFill>
                            <a:schemeClr val="dk1"/>
                          </a:solidFill>
                          <a:effectLst/>
                          <a:latin typeface="Times New Roman" panose="02020603050405020304" pitchFamily="18" charset="0"/>
                          <a:ea typeface="+mn-ea"/>
                          <a:cs typeface="Times New Roman" panose="02020603050405020304" pitchFamily="18" charset="0"/>
                        </a:rPr>
                        <a:t>,-деген дауыс естіледі. Жазушы жалпы қоғамда кінәні өзінен емес, өзгеден іздеуге тырысатын, басқаны айыптағысы келетін адамдардың қай дәуірде де барын айтып отыр.</a:t>
                      </a:r>
                      <a:endParaRPr lang="ru-RU" sz="1800" b="0" i="1" dirty="0">
                        <a:latin typeface="Times New Roman" panose="02020603050405020304" pitchFamily="18" charset="0"/>
                        <a:cs typeface="Times New Roman" panose="02020603050405020304" pitchFamily="18" charset="0"/>
                      </a:endParaRPr>
                    </a:p>
                  </a:txBody>
                  <a:tcPr/>
                </a:tc>
              </a:tr>
              <a:tr h="367470">
                <a:tc>
                  <a:txBody>
                    <a:bodyPr/>
                    <a:lstStyle/>
                    <a:p>
                      <a:r>
                        <a:rPr lang="kk-KZ" sz="2000" b="1" dirty="0" smtClean="0">
                          <a:solidFill>
                            <a:schemeClr val="tx1"/>
                          </a:solidFill>
                          <a:latin typeface="Times New Roman" panose="02020603050405020304" pitchFamily="18" charset="0"/>
                          <a:cs typeface="Times New Roman" panose="02020603050405020304" pitchFamily="18" charset="0"/>
                        </a:rPr>
                        <a:t>Жеңгесі</a:t>
                      </a:r>
                      <a:endParaRPr lang="ru-RU" sz="20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kk-KZ" sz="1800" b="0" kern="1200" dirty="0" smtClean="0">
                          <a:solidFill>
                            <a:schemeClr val="tx1"/>
                          </a:solidFill>
                          <a:effectLst/>
                          <a:latin typeface="Times New Roman" panose="02020603050405020304" pitchFamily="18" charset="0"/>
                          <a:ea typeface="+mn-ea"/>
                          <a:cs typeface="Times New Roman" panose="02020603050405020304" pitchFamily="18" charset="0"/>
                        </a:rPr>
                        <a:t>Орысша өскен, шайпау мінезді.</a:t>
                      </a:r>
                    </a:p>
                  </a:txBody>
                  <a:tcPr/>
                </a:tc>
              </a:tr>
              <a:tr h="650139">
                <a:tc>
                  <a:txBody>
                    <a:bodyPr/>
                    <a:lstStyle/>
                    <a:p>
                      <a:r>
                        <a:rPr lang="kk-KZ" sz="2000" b="1" dirty="0" smtClean="0">
                          <a:solidFill>
                            <a:schemeClr val="tx1"/>
                          </a:solidFill>
                          <a:latin typeface="Times New Roman" panose="02020603050405020304" pitchFamily="18" charset="0"/>
                          <a:cs typeface="Times New Roman" panose="02020603050405020304" pitchFamily="18" charset="0"/>
                        </a:rPr>
                        <a:t>Николай бригадир</a:t>
                      </a:r>
                      <a:endParaRPr lang="ru-RU" sz="20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kk-KZ" sz="1800" b="0" kern="1200" dirty="0" smtClean="0">
                          <a:solidFill>
                            <a:schemeClr val="tx1"/>
                          </a:solidFill>
                          <a:effectLst/>
                          <a:latin typeface="Times New Roman" panose="02020603050405020304" pitchFamily="18" charset="0"/>
                          <a:ea typeface="+mn-ea"/>
                          <a:cs typeface="Times New Roman" panose="02020603050405020304" pitchFamily="18" charset="0"/>
                        </a:rPr>
                        <a:t>Архатты тексеруге донос жазған.</a:t>
                      </a:r>
                      <a:r>
                        <a:rPr lang="ru-RU" sz="1800" b="0" kern="1200" dirty="0" smtClean="0">
                          <a:solidFill>
                            <a:schemeClr val="tx1"/>
                          </a:solidFill>
                          <a:effectLst/>
                          <a:latin typeface="Times New Roman" panose="02020603050405020304" pitchFamily="18" charset="0"/>
                          <a:ea typeface="+mn-ea"/>
                          <a:cs typeface="Times New Roman" panose="02020603050405020304" pitchFamily="18" charset="0"/>
                        </a:rPr>
                        <a:t> </a:t>
                      </a:r>
                      <a:endParaRPr lang="ru-RU" sz="2000" b="0" i="1" dirty="0">
                        <a:solidFill>
                          <a:schemeClr val="tx1"/>
                        </a:solidFill>
                        <a:latin typeface="Times New Roman" panose="02020603050405020304" pitchFamily="18" charset="0"/>
                        <a:cs typeface="Times New Roman" panose="02020603050405020304" pitchFamily="18" charset="0"/>
                      </a:endParaRPr>
                    </a:p>
                  </a:txBody>
                  <a:tcPr/>
                </a:tc>
              </a:tr>
              <a:tr h="367470">
                <a:tc>
                  <a:txBody>
                    <a:bodyPr/>
                    <a:lstStyle/>
                    <a:p>
                      <a:r>
                        <a:rPr lang="kk-KZ" sz="2000" b="1" dirty="0" smtClean="0">
                          <a:solidFill>
                            <a:schemeClr val="tx1"/>
                          </a:solidFill>
                          <a:latin typeface="Times New Roman" panose="02020603050405020304" pitchFamily="18" charset="0"/>
                          <a:cs typeface="Times New Roman" panose="02020603050405020304" pitchFamily="18" charset="0"/>
                        </a:rPr>
                        <a:t>Дәурен</a:t>
                      </a:r>
                      <a:endParaRPr lang="ru-RU" sz="20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kk-KZ" sz="1800" b="0" kern="1200" dirty="0" smtClean="0">
                          <a:solidFill>
                            <a:schemeClr val="tx1"/>
                          </a:solidFill>
                          <a:effectLst/>
                          <a:latin typeface="Times New Roman" panose="02020603050405020304" pitchFamily="18" charset="0"/>
                          <a:ea typeface="+mn-ea"/>
                          <a:cs typeface="Times New Roman" panose="02020603050405020304" pitchFamily="18" charset="0"/>
                        </a:rPr>
                        <a:t>Коммунистік партия мүшелігіне кандидат.</a:t>
                      </a:r>
                      <a:endParaRPr lang="ru-RU" sz="2000" b="0" i="1" dirty="0">
                        <a:solidFill>
                          <a:schemeClr val="tx1"/>
                        </a:solidFill>
                        <a:latin typeface="Times New Roman" panose="02020603050405020304" pitchFamily="18" charset="0"/>
                        <a:cs typeface="Times New Roman" panose="02020603050405020304" pitchFamily="18" charset="0"/>
                      </a:endParaRPr>
                    </a:p>
                  </a:txBody>
                  <a:tcPr/>
                </a:tc>
              </a:tr>
              <a:tr h="3122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kern="1200" dirty="0" smtClean="0">
                          <a:solidFill>
                            <a:schemeClr val="dk1"/>
                          </a:solidFill>
                          <a:effectLst/>
                          <a:latin typeface="Times New Roman" panose="02020603050405020304" pitchFamily="18" charset="0"/>
                          <a:ea typeface="+mn-ea"/>
                          <a:cs typeface="Times New Roman" panose="02020603050405020304" pitchFamily="18" charset="0"/>
                        </a:rPr>
                        <a:t>Базиев капитан</a:t>
                      </a:r>
                      <a:endParaRPr lang="ru-RU" sz="1800"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kern="1200" dirty="0" smtClean="0">
                          <a:solidFill>
                            <a:schemeClr val="dk1"/>
                          </a:solidFill>
                          <a:effectLst/>
                          <a:latin typeface="Times New Roman" panose="02020603050405020304" pitchFamily="18" charset="0"/>
                          <a:ea typeface="+mn-ea"/>
                          <a:cs typeface="Times New Roman" panose="02020603050405020304" pitchFamily="18" charset="0"/>
                        </a:rPr>
                        <a:t>Б</a:t>
                      </a:r>
                      <a:r>
                        <a:rPr lang="kk-KZ" sz="1800" kern="1200" dirty="0" smtClean="0">
                          <a:solidFill>
                            <a:schemeClr val="dk1"/>
                          </a:solidFill>
                          <a:effectLst/>
                          <a:latin typeface="Times New Roman" panose="02020603050405020304" pitchFamily="18" charset="0"/>
                          <a:ea typeface="+mn-ea"/>
                          <a:cs typeface="Times New Roman" panose="02020603050405020304" pitchFamily="18" charset="0"/>
                        </a:rPr>
                        <a:t>алқар, Архатқа қол ұшын берген.</a:t>
                      </a:r>
                      <a:endParaRPr lang="ru-RU" sz="1800"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4874035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920880" cy="3474720"/>
          </a:xfrm>
        </p:spPr>
        <p:txBody>
          <a:bodyPr>
            <a:noAutofit/>
          </a:bodyPr>
          <a:lstStyle/>
          <a:p>
            <a:pPr marL="45720" indent="0" algn="ctr">
              <a:buNone/>
            </a:pPr>
            <a:r>
              <a:rPr lang="kk-KZ" sz="2400" b="1" dirty="0" smtClean="0">
                <a:solidFill>
                  <a:srgbClr val="002060"/>
                </a:solidFill>
                <a:latin typeface="Times New Roman" panose="02020603050405020304" pitchFamily="18" charset="0"/>
                <a:cs typeface="Times New Roman" panose="02020603050405020304" pitchFamily="18" charset="0"/>
              </a:rPr>
              <a:t>2-тапсырма</a:t>
            </a:r>
            <a:endParaRPr lang="kk-KZ" sz="2400" b="1" dirty="0">
              <a:solidFill>
                <a:schemeClr val="tx1"/>
              </a:solidFill>
              <a:latin typeface="Times New Roman" panose="02020603050405020304" pitchFamily="18" charset="0"/>
              <a:cs typeface="Times New Roman" panose="02020603050405020304" pitchFamily="18" charset="0"/>
            </a:endParaRPr>
          </a:p>
          <a:p>
            <a:pPr marL="45720" indent="0" algn="ctr">
              <a:buNone/>
            </a:pPr>
            <a:r>
              <a:rPr lang="kk-KZ" sz="2000" b="1" dirty="0" smtClean="0">
                <a:solidFill>
                  <a:schemeClr val="tx1"/>
                </a:solidFill>
                <a:latin typeface="Times New Roman" panose="02020603050405020304" pitchFamily="18" charset="0"/>
                <a:cs typeface="Times New Roman" panose="02020603050405020304" pitchFamily="18" charset="0"/>
              </a:rPr>
              <a:t> </a:t>
            </a:r>
            <a:r>
              <a:rPr lang="kk-KZ" b="1" dirty="0">
                <a:solidFill>
                  <a:schemeClr val="tx1"/>
                </a:solidFill>
                <a:latin typeface="Times New Roman" panose="02020603050405020304" pitchFamily="18" charset="0"/>
                <a:cs typeface="Times New Roman" panose="02020603050405020304" pitchFamily="18" charset="0"/>
              </a:rPr>
              <a:t>«ПОПС формуласы» әдісі</a:t>
            </a:r>
            <a:r>
              <a:rPr lang="kk-KZ" dirty="0">
                <a:solidFill>
                  <a:schemeClr val="tx1"/>
                </a:solidFill>
                <a:latin typeface="Times New Roman" panose="02020603050405020304" pitchFamily="18" charset="0"/>
                <a:cs typeface="Times New Roman" panose="02020603050405020304" pitchFamily="18" charset="0"/>
              </a:rPr>
              <a:t>  арқылы шығармадағы  кейіпкерлер қарым-қатынасын отбасылық құндылық тұрғысынан талдап, әдеби  эссе </a:t>
            </a:r>
            <a:r>
              <a:rPr lang="kk-KZ" dirty="0" smtClean="0">
                <a:solidFill>
                  <a:schemeClr val="tx1"/>
                </a:solidFill>
                <a:latin typeface="Times New Roman" panose="02020603050405020304" pitchFamily="18" charset="0"/>
                <a:cs typeface="Times New Roman" panose="02020603050405020304" pitchFamily="18" charset="0"/>
              </a:rPr>
              <a:t>жазу</a:t>
            </a:r>
            <a:endParaRPr lang="ru-RU" dirty="0">
              <a:solidFill>
                <a:schemeClr val="tx1"/>
              </a:solidFill>
              <a:latin typeface="Times New Roman" panose="02020603050405020304" pitchFamily="18" charset="0"/>
              <a:cs typeface="Times New Roman" panose="02020603050405020304" pitchFamily="18" charset="0"/>
            </a:endParaRPr>
          </a:p>
          <a:p>
            <a:pPr marL="45720" lvl="0" indent="0">
              <a:buNone/>
            </a:pPr>
            <a:r>
              <a:rPr lang="kk-KZ" sz="2000" dirty="0">
                <a:solidFill>
                  <a:schemeClr val="tx1"/>
                </a:solidFill>
                <a:latin typeface="Times New Roman" panose="02020603050405020304" pitchFamily="18" charset="0"/>
                <a:cs typeface="Times New Roman" panose="02020603050405020304" pitchFamily="18" charset="0"/>
              </a:rPr>
              <a:t>«Менің ойымша, .....»</a:t>
            </a:r>
            <a:endParaRPr lang="ru-RU" sz="2000" dirty="0">
              <a:solidFill>
                <a:schemeClr val="tx1"/>
              </a:solidFill>
              <a:latin typeface="Times New Roman" panose="02020603050405020304" pitchFamily="18" charset="0"/>
              <a:cs typeface="Times New Roman" panose="02020603050405020304" pitchFamily="18" charset="0"/>
            </a:endParaRPr>
          </a:p>
          <a:p>
            <a:pPr marL="45720" lvl="0" indent="0">
              <a:buNone/>
            </a:pPr>
            <a:r>
              <a:rPr lang="kk-KZ" sz="2000" dirty="0">
                <a:solidFill>
                  <a:schemeClr val="tx1"/>
                </a:solidFill>
                <a:latin typeface="Times New Roman" panose="02020603050405020304" pitchFamily="18" charset="0"/>
                <a:cs typeface="Times New Roman" panose="02020603050405020304" pitchFamily="18" charset="0"/>
              </a:rPr>
              <a:t>«Себебі, мен оны былай түсіндіремін...»</a:t>
            </a:r>
            <a:endParaRPr lang="ru-RU" sz="2000" dirty="0">
              <a:solidFill>
                <a:schemeClr val="tx1"/>
              </a:solidFill>
              <a:latin typeface="Times New Roman" panose="02020603050405020304" pitchFamily="18" charset="0"/>
              <a:cs typeface="Times New Roman" panose="02020603050405020304" pitchFamily="18" charset="0"/>
            </a:endParaRPr>
          </a:p>
          <a:p>
            <a:pPr marL="45720" lvl="0" indent="0">
              <a:buNone/>
            </a:pPr>
            <a:r>
              <a:rPr lang="kk-KZ" sz="2000" dirty="0">
                <a:solidFill>
                  <a:schemeClr val="tx1"/>
                </a:solidFill>
                <a:latin typeface="Times New Roman" panose="02020603050405020304" pitchFamily="18" charset="0"/>
                <a:cs typeface="Times New Roman" panose="02020603050405020304" pitchFamily="18" charset="0"/>
              </a:rPr>
              <a:t>«Оны мен мына фактілермен, мысалдармен дәлелдей аламын... »</a:t>
            </a:r>
            <a:endParaRPr lang="ru-RU" sz="2000" dirty="0">
              <a:solidFill>
                <a:schemeClr val="tx1"/>
              </a:solidFill>
              <a:latin typeface="Times New Roman" panose="02020603050405020304" pitchFamily="18" charset="0"/>
              <a:cs typeface="Times New Roman" panose="02020603050405020304" pitchFamily="18" charset="0"/>
            </a:endParaRPr>
          </a:p>
          <a:p>
            <a:pPr marL="45720" indent="0">
              <a:buNone/>
            </a:pPr>
            <a:r>
              <a:rPr lang="kk-KZ" sz="2000" dirty="0">
                <a:solidFill>
                  <a:schemeClr val="tx1"/>
                </a:solidFill>
                <a:latin typeface="Times New Roman" panose="02020603050405020304" pitchFamily="18" charset="0"/>
                <a:cs typeface="Times New Roman" panose="02020603050405020304" pitchFamily="18" charset="0"/>
              </a:rPr>
              <a:t>«Осыған байланысты мен мынадай қорытынды шешімге келдім</a:t>
            </a:r>
            <a:r>
              <a:rPr lang="kk-KZ" sz="2000" dirty="0" smtClean="0">
                <a:solidFill>
                  <a:schemeClr val="tx1"/>
                </a:solidFill>
                <a:latin typeface="Times New Roman" panose="02020603050405020304" pitchFamily="18" charset="0"/>
                <a:cs typeface="Times New Roman" panose="02020603050405020304" pitchFamily="18" charset="0"/>
              </a:rPr>
              <a:t>...»</a:t>
            </a:r>
            <a:endParaRPr lang="ru-RU" sz="2000" dirty="0">
              <a:solidFill>
                <a:schemeClr val="tx1"/>
              </a:solidFill>
              <a:latin typeface="Times New Roman" panose="02020603050405020304" pitchFamily="18" charset="0"/>
              <a:cs typeface="Times New Roman" panose="02020603050405020304" pitchFamily="18" charset="0"/>
            </a:endParaRPr>
          </a:p>
          <a:p>
            <a:pPr marL="45720" indent="0">
              <a:buNone/>
            </a:pPr>
            <a:r>
              <a:rPr lang="kk-KZ" sz="2400" b="1" dirty="0" smtClean="0">
                <a:solidFill>
                  <a:srgbClr val="002060"/>
                </a:solidFill>
                <a:latin typeface="Times New Roman" panose="02020603050405020304" pitchFamily="18" charset="0"/>
                <a:cs typeface="Times New Roman" panose="02020603050405020304" pitchFamily="18" charset="0"/>
              </a:rPr>
              <a:t>Дескриптор</a:t>
            </a:r>
            <a:endParaRPr lang="ru-RU" sz="2400" dirty="0">
              <a:solidFill>
                <a:srgbClr val="002060"/>
              </a:solidFill>
              <a:latin typeface="Times New Roman" panose="02020603050405020304" pitchFamily="18" charset="0"/>
              <a:cs typeface="Times New Roman" panose="02020603050405020304" pitchFamily="18" charset="0"/>
            </a:endParaRPr>
          </a:p>
          <a:p>
            <a:pPr marL="45720" indent="0">
              <a:buNone/>
            </a:pPr>
            <a:r>
              <a:rPr lang="ru-RU" sz="2000" dirty="0" smtClean="0">
                <a:solidFill>
                  <a:schemeClr val="tx1"/>
                </a:solidFill>
                <a:latin typeface="Times New Roman" panose="02020603050405020304" pitchFamily="18" charset="0"/>
                <a:cs typeface="Times New Roman" panose="02020603050405020304" pitchFamily="18" charset="0"/>
              </a:rPr>
              <a:t>- </a:t>
            </a:r>
            <a:r>
              <a:rPr lang="kk-KZ" sz="2000" dirty="0" smtClean="0">
                <a:solidFill>
                  <a:schemeClr val="tx1"/>
                </a:solidFill>
                <a:latin typeface="Times New Roman" panose="02020603050405020304" pitchFamily="18" charset="0"/>
                <a:cs typeface="Times New Roman" panose="02020603050405020304" pitchFamily="18" charset="0"/>
              </a:rPr>
              <a:t>өз </a:t>
            </a:r>
            <a:r>
              <a:rPr lang="kk-KZ" sz="2000" dirty="0">
                <a:solidFill>
                  <a:schemeClr val="tx1"/>
                </a:solidFill>
                <a:latin typeface="Times New Roman" panose="02020603050405020304" pitchFamily="18" charset="0"/>
                <a:cs typeface="Times New Roman" panose="02020603050405020304" pitchFamily="18" charset="0"/>
              </a:rPr>
              <a:t>пікірін білдіреді;                                                                                </a:t>
            </a:r>
            <a:r>
              <a:rPr lang="kk-KZ" sz="2000" dirty="0" smtClean="0">
                <a:solidFill>
                  <a:schemeClr val="tx1"/>
                </a:solidFill>
                <a:latin typeface="Times New Roman" panose="02020603050405020304" pitchFamily="18" charset="0"/>
                <a:cs typeface="Times New Roman" panose="02020603050405020304" pitchFamily="18" charset="0"/>
              </a:rPr>
              <a:t>     - дәлелі </a:t>
            </a:r>
            <a:r>
              <a:rPr lang="kk-KZ" sz="2000" dirty="0">
                <a:solidFill>
                  <a:schemeClr val="tx1"/>
                </a:solidFill>
                <a:latin typeface="Times New Roman" panose="02020603050405020304" pitchFamily="18" charset="0"/>
                <a:cs typeface="Times New Roman" panose="02020603050405020304" pitchFamily="18" charset="0"/>
              </a:rPr>
              <a:t>бар сөйлемдер жазады;</a:t>
            </a:r>
            <a:r>
              <a:rPr lang="ru-RU" sz="2000" dirty="0">
                <a:solidFill>
                  <a:schemeClr val="tx1"/>
                </a:solidFill>
                <a:latin typeface="Times New Roman" panose="02020603050405020304" pitchFamily="18" charset="0"/>
                <a:cs typeface="Times New Roman" panose="02020603050405020304" pitchFamily="18" charset="0"/>
              </a:rPr>
              <a:t> </a:t>
            </a:r>
            <a:endParaRPr lang="ru-RU" sz="2000" dirty="0" smtClean="0">
              <a:solidFill>
                <a:schemeClr val="tx1"/>
              </a:solidFill>
              <a:latin typeface="Times New Roman" panose="02020603050405020304" pitchFamily="18" charset="0"/>
              <a:cs typeface="Times New Roman" panose="02020603050405020304" pitchFamily="18" charset="0"/>
            </a:endParaRPr>
          </a:p>
          <a:p>
            <a:pPr marL="45720" indent="0">
              <a:buNone/>
            </a:pP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пікірлерін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өмірмен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байланыстырып</a:t>
            </a:r>
            <a:r>
              <a:rPr lang="ru-RU" sz="2000" dirty="0">
                <a:solidFill>
                  <a:schemeClr val="tx1"/>
                </a:solidFill>
                <a:latin typeface="Times New Roman" panose="02020603050405020304" pitchFamily="18" charset="0"/>
                <a:cs typeface="Times New Roman" panose="02020603050405020304" pitchFamily="18" charset="0"/>
              </a:rPr>
              <a:t>,</a:t>
            </a:r>
            <a:r>
              <a:rPr lang="kk-KZ" sz="2000" dirty="0">
                <a:solidFill>
                  <a:schemeClr val="tx1"/>
                </a:solidFill>
                <a:latin typeface="Times New Roman" panose="02020603050405020304" pitchFamily="18" charset="0"/>
                <a:cs typeface="Times New Roman" panose="02020603050405020304" pitchFamily="18" charset="0"/>
              </a:rPr>
              <a:t> мысал келтіреді;</a:t>
            </a:r>
            <a:r>
              <a:rPr lang="ru-RU" sz="2000" dirty="0">
                <a:solidFill>
                  <a:schemeClr val="tx1"/>
                </a:solidFill>
                <a:latin typeface="Times New Roman" panose="02020603050405020304" pitchFamily="18" charset="0"/>
                <a:cs typeface="Times New Roman" panose="02020603050405020304" pitchFamily="18" charset="0"/>
              </a:rPr>
              <a:t>                                                                                                          - </a:t>
            </a:r>
            <a:r>
              <a:rPr lang="ru-RU" sz="2000" dirty="0" err="1">
                <a:solidFill>
                  <a:schemeClr val="tx1"/>
                </a:solidFill>
                <a:latin typeface="Times New Roman" panose="02020603050405020304" pitchFamily="18" charset="0"/>
                <a:cs typeface="Times New Roman" panose="02020603050405020304" pitchFamily="18" charset="0"/>
              </a:rPr>
              <a:t>ойларын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жүйелі</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жеткізеді</a:t>
            </a:r>
            <a:r>
              <a:rPr lang="ru-RU" sz="2000" dirty="0">
                <a:solidFill>
                  <a:schemeClr val="tx1"/>
                </a:solidFill>
                <a:latin typeface="Times New Roman" panose="02020603050405020304" pitchFamily="18" charset="0"/>
                <a:cs typeface="Times New Roman" panose="02020603050405020304" pitchFamily="18" charset="0"/>
              </a:rPr>
              <a:t>,</a:t>
            </a:r>
            <a:r>
              <a:rPr lang="kk-KZ" sz="2000" dirty="0">
                <a:solidFill>
                  <a:schemeClr val="tx1"/>
                </a:solidFill>
                <a:latin typeface="Times New Roman" panose="02020603050405020304" pitchFamily="18" charset="0"/>
                <a:cs typeface="Times New Roman" panose="02020603050405020304" pitchFamily="18" charset="0"/>
              </a:rPr>
              <a:t> қорытынды </a:t>
            </a:r>
            <a:r>
              <a:rPr lang="kk-KZ" sz="2000" dirty="0" smtClean="0">
                <a:solidFill>
                  <a:schemeClr val="tx1"/>
                </a:solidFill>
                <a:latin typeface="Times New Roman" panose="02020603050405020304" pitchFamily="18" charset="0"/>
                <a:cs typeface="Times New Roman" panose="02020603050405020304" pitchFamily="18" charset="0"/>
              </a:rPr>
              <a:t>шығарады.</a:t>
            </a:r>
            <a:endParaRPr lang="ru-RU"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11569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548680"/>
            <a:ext cx="7920880" cy="1143000"/>
          </a:xfrm>
        </p:spPr>
        <p:txBody>
          <a:bodyPr/>
          <a:lstStyle/>
          <a:p>
            <a:pPr marL="0" lvl="8" indent="0" algn="l">
              <a:spcBef>
                <a:spcPts val="0"/>
              </a:spcBef>
              <a:spcAft>
                <a:spcPts val="0"/>
              </a:spcAft>
            </a:pPr>
            <a:r>
              <a:rPr lang="kk-KZ" sz="2400" b="1" dirty="0">
                <a:solidFill>
                  <a:schemeClr val="tx1"/>
                </a:solidFill>
                <a:latin typeface="Times New Roman" panose="02020603050405020304" pitchFamily="18" charset="0"/>
                <a:cs typeface="Times New Roman" panose="02020603050405020304" pitchFamily="18" charset="0"/>
              </a:rPr>
              <a:t> </a:t>
            </a:r>
            <a:r>
              <a:rPr lang="kk-KZ" sz="2400" b="1" dirty="0" smtClean="0">
                <a:solidFill>
                  <a:schemeClr val="tx1"/>
                </a:solidFill>
                <a:latin typeface="Times New Roman" panose="02020603050405020304" pitchFamily="18" charset="0"/>
                <a:cs typeface="Times New Roman" panose="02020603050405020304" pitchFamily="18" charset="0"/>
              </a:rPr>
              <a:t>  </a:t>
            </a:r>
            <a:r>
              <a:rPr lang="kk-KZ" sz="2400" b="1" dirty="0" smtClean="0">
                <a:solidFill>
                  <a:schemeClr val="tx1"/>
                </a:solidFill>
                <a:latin typeface="Times New Roman" panose="02020603050405020304" pitchFamily="18" charset="0"/>
                <a:cs typeface="Times New Roman" panose="02020603050405020304" pitchFamily="18" charset="0"/>
              </a:rPr>
              <a:t/>
            </a:r>
            <a:br>
              <a:rPr lang="kk-KZ" sz="2400" b="1" dirty="0" smtClean="0">
                <a:solidFill>
                  <a:schemeClr val="tx1"/>
                </a:solidFill>
                <a:latin typeface="Times New Roman" panose="02020603050405020304" pitchFamily="18" charset="0"/>
                <a:cs typeface="Times New Roman" panose="02020603050405020304" pitchFamily="18" charset="0"/>
              </a:rPr>
            </a:br>
            <a:r>
              <a:rPr lang="kk-KZ" sz="2400" b="1" dirty="0" smtClean="0">
                <a:solidFill>
                  <a:schemeClr val="tx1"/>
                </a:solidFill>
                <a:latin typeface="Times New Roman" panose="02020603050405020304" pitchFamily="18" charset="0"/>
                <a:cs typeface="Times New Roman" panose="02020603050405020304" pitchFamily="18" charset="0"/>
              </a:rPr>
              <a:t>                                  </a:t>
            </a:r>
            <a:r>
              <a:rPr lang="kk-KZ" sz="2800" b="1" dirty="0" smtClean="0">
                <a:solidFill>
                  <a:srgbClr val="002060"/>
                </a:solidFill>
                <a:latin typeface="Times New Roman" panose="02020603050405020304" pitchFamily="18" charset="0"/>
                <a:cs typeface="Times New Roman" panose="02020603050405020304" pitchFamily="18" charset="0"/>
              </a:rPr>
              <a:t>ҚОРЫТЫНДЫ</a:t>
            </a:r>
            <a:r>
              <a:rPr lang="kk-KZ" sz="2800" b="1" dirty="0" smtClean="0">
                <a:solidFill>
                  <a:schemeClr val="tx1"/>
                </a:solidFill>
                <a:latin typeface="Times New Roman" panose="02020603050405020304" pitchFamily="18" charset="0"/>
                <a:cs typeface="Times New Roman" panose="02020603050405020304" pitchFamily="18" charset="0"/>
              </a:rPr>
              <a:t/>
            </a:r>
            <a:br>
              <a:rPr lang="kk-KZ" sz="2800" b="1" dirty="0" smtClean="0">
                <a:solidFill>
                  <a:schemeClr val="tx1"/>
                </a:solidFill>
                <a:latin typeface="Times New Roman" panose="02020603050405020304" pitchFamily="18" charset="0"/>
                <a:cs typeface="Times New Roman" panose="02020603050405020304" pitchFamily="18" charset="0"/>
              </a:rPr>
            </a:br>
            <a:r>
              <a:rPr lang="kk-KZ" sz="2800" b="1" dirty="0" smtClean="0">
                <a:solidFill>
                  <a:schemeClr val="tx1"/>
                </a:solidFill>
                <a:latin typeface="Times New Roman" panose="02020603050405020304" pitchFamily="18" charset="0"/>
                <a:cs typeface="Times New Roman" panose="02020603050405020304" pitchFamily="18" charset="0"/>
              </a:rPr>
              <a:t/>
            </a:r>
            <a:br>
              <a:rPr lang="kk-KZ" sz="2800" b="1" dirty="0" smtClean="0">
                <a:solidFill>
                  <a:schemeClr val="tx1"/>
                </a:solidFill>
                <a:latin typeface="Times New Roman" panose="02020603050405020304" pitchFamily="18" charset="0"/>
                <a:cs typeface="Times New Roman" panose="02020603050405020304" pitchFamily="18" charset="0"/>
              </a:rPr>
            </a:br>
            <a:r>
              <a:rPr lang="kk-KZ" sz="2800" b="1" dirty="0" smtClean="0">
                <a:solidFill>
                  <a:schemeClr val="tx1"/>
                </a:solidFill>
                <a:latin typeface="Times New Roman" panose="02020603050405020304" pitchFamily="18" charset="0"/>
                <a:cs typeface="Times New Roman" panose="02020603050405020304" pitchFamily="18" charset="0"/>
              </a:rPr>
              <a:t>- </a:t>
            </a:r>
            <a:r>
              <a:rPr lang="kk-KZ" sz="2400" dirty="0" smtClean="0">
                <a:solidFill>
                  <a:schemeClr val="tx1"/>
                </a:solidFill>
                <a:latin typeface="Times New Roman" panose="02020603050405020304" pitchFamily="18" charset="0"/>
                <a:cs typeface="Times New Roman" panose="02020603050405020304" pitchFamily="18" charset="0"/>
              </a:rPr>
              <a:t>Асқар Алтайдың </a:t>
            </a:r>
            <a:r>
              <a:rPr lang="kk-KZ" sz="2400" dirty="0">
                <a:solidFill>
                  <a:schemeClr val="tx1"/>
                </a:solidFill>
                <a:latin typeface="Times New Roman" panose="02020603050405020304" pitchFamily="18" charset="0"/>
                <a:cs typeface="Times New Roman" panose="02020603050405020304" pitchFamily="18" charset="0"/>
              </a:rPr>
              <a:t>«Прописка» әңгімесінің </a:t>
            </a:r>
            <a:r>
              <a:rPr lang="kk-KZ" sz="2400" dirty="0" smtClean="0">
                <a:solidFill>
                  <a:schemeClr val="tx1"/>
                </a:solidFill>
                <a:latin typeface="Times New Roman" panose="02020603050405020304" pitchFamily="18" charset="0"/>
                <a:cs typeface="Times New Roman" panose="02020603050405020304" pitchFamily="18" charset="0"/>
              </a:rPr>
              <a:t>тақырыбы мен идеясын анықтады. </a:t>
            </a:r>
            <a:br>
              <a:rPr lang="kk-KZ" sz="2400" dirty="0" smtClean="0">
                <a:solidFill>
                  <a:schemeClr val="tx1"/>
                </a:solidFill>
                <a:latin typeface="Times New Roman" panose="02020603050405020304" pitchFamily="18" charset="0"/>
                <a:cs typeface="Times New Roman" panose="02020603050405020304" pitchFamily="18" charset="0"/>
              </a:rPr>
            </a:br>
            <a:r>
              <a:rPr lang="kk-KZ" sz="2400" dirty="0" smtClean="0">
                <a:solidFill>
                  <a:schemeClr val="tx1"/>
                </a:solidFill>
                <a:latin typeface="Times New Roman" panose="02020603050405020304" pitchFamily="18" charset="0"/>
                <a:cs typeface="Times New Roman" panose="02020603050405020304" pitchFamily="18" charset="0"/>
              </a:rPr>
              <a:t>- Шығармадағы </a:t>
            </a:r>
            <a:r>
              <a:rPr lang="kk-KZ" sz="2400" dirty="0">
                <a:solidFill>
                  <a:schemeClr val="tx1"/>
                </a:solidFill>
                <a:latin typeface="Times New Roman" panose="02020603050405020304" pitchFamily="18" charset="0"/>
                <a:cs typeface="Times New Roman" panose="02020603050405020304" pitchFamily="18" charset="0"/>
              </a:rPr>
              <a:t>кейіпкерлерді өзара салыстыра отырып, тарихи және көркемдік құндылығына баға </a:t>
            </a:r>
            <a:r>
              <a:rPr lang="kk-KZ" sz="2400" dirty="0" smtClean="0">
                <a:solidFill>
                  <a:schemeClr val="tx1"/>
                </a:solidFill>
                <a:latin typeface="Times New Roman" panose="02020603050405020304" pitchFamily="18" charset="0"/>
                <a:cs typeface="Times New Roman" panose="02020603050405020304" pitchFamily="18" charset="0"/>
              </a:rPr>
              <a:t>берді. </a:t>
            </a:r>
            <a:br>
              <a:rPr lang="kk-KZ" sz="2400" dirty="0" smtClean="0">
                <a:solidFill>
                  <a:schemeClr val="tx1"/>
                </a:solidFill>
                <a:latin typeface="Times New Roman" panose="02020603050405020304" pitchFamily="18" charset="0"/>
                <a:cs typeface="Times New Roman" panose="02020603050405020304" pitchFamily="18" charset="0"/>
              </a:rPr>
            </a:br>
            <a:r>
              <a:rPr lang="kk-KZ" sz="2400" dirty="0" smtClean="0">
                <a:solidFill>
                  <a:schemeClr val="tx1"/>
                </a:solidFill>
                <a:latin typeface="Times New Roman" panose="02020603050405020304" pitchFamily="18" charset="0"/>
                <a:cs typeface="Times New Roman" panose="02020603050405020304" pitchFamily="18" charset="0"/>
              </a:rPr>
              <a:t>- Автор </a:t>
            </a:r>
            <a:r>
              <a:rPr lang="kk-KZ" sz="2400" dirty="0">
                <a:solidFill>
                  <a:schemeClr val="tx1"/>
                </a:solidFill>
                <a:latin typeface="Times New Roman" panose="02020603050405020304" pitchFamily="18" charset="0"/>
                <a:cs typeface="Times New Roman" panose="02020603050405020304" pitchFamily="18" charset="0"/>
              </a:rPr>
              <a:t>бейнесі мен ұстанымын оқиғалар тізбегіне байланысты </a:t>
            </a:r>
            <a:r>
              <a:rPr lang="kk-KZ" sz="2400" dirty="0" smtClean="0">
                <a:solidFill>
                  <a:schemeClr val="tx1"/>
                </a:solidFill>
                <a:latin typeface="Times New Roman" panose="02020603050405020304" pitchFamily="18" charset="0"/>
                <a:cs typeface="Times New Roman" panose="02020603050405020304" pitchFamily="18" charset="0"/>
              </a:rPr>
              <a:t>авторлық </a:t>
            </a:r>
            <a:r>
              <a:rPr lang="kk-KZ" sz="2400" dirty="0">
                <a:solidFill>
                  <a:schemeClr val="tx1"/>
                </a:solidFill>
                <a:latin typeface="Times New Roman" panose="02020603050405020304" pitchFamily="18" charset="0"/>
                <a:cs typeface="Times New Roman" panose="02020603050405020304" pitchFamily="18" charset="0"/>
              </a:rPr>
              <a:t>көзқарасы қандай екенін көре </a:t>
            </a:r>
            <a:r>
              <a:rPr lang="kk-KZ" sz="2400" dirty="0" smtClean="0">
                <a:solidFill>
                  <a:schemeClr val="tx1"/>
                </a:solidFill>
                <a:latin typeface="Times New Roman" panose="02020603050405020304" pitchFamily="18" charset="0"/>
                <a:cs typeface="Times New Roman" panose="02020603050405020304" pitchFamily="18" charset="0"/>
              </a:rPr>
              <a:t>алды. - Шығармадағы  </a:t>
            </a:r>
            <a:r>
              <a:rPr lang="kk-KZ" sz="2400" dirty="0">
                <a:solidFill>
                  <a:schemeClr val="tx1"/>
                </a:solidFill>
                <a:latin typeface="Times New Roman" panose="02020603050405020304" pitchFamily="18" charset="0"/>
                <a:cs typeface="Times New Roman" panose="02020603050405020304" pitchFamily="18" charset="0"/>
              </a:rPr>
              <a:t>кейіпкерлер қарым-қатынасын отбасылық құндылық тұрғысынан </a:t>
            </a:r>
            <a:r>
              <a:rPr lang="kk-KZ" sz="2400" dirty="0" smtClean="0">
                <a:solidFill>
                  <a:schemeClr val="tx1"/>
                </a:solidFill>
                <a:latin typeface="Times New Roman" panose="02020603050405020304" pitchFamily="18" charset="0"/>
                <a:cs typeface="Times New Roman" panose="02020603050405020304" pitchFamily="18" charset="0"/>
              </a:rPr>
              <a:t>талдай отырып, </a:t>
            </a:r>
            <a:r>
              <a:rPr lang="kk-KZ" sz="2400" dirty="0">
                <a:solidFill>
                  <a:schemeClr val="tx1"/>
                </a:solidFill>
                <a:latin typeface="Times New Roman" panose="02020603050405020304" pitchFamily="18" charset="0"/>
                <a:cs typeface="Times New Roman" panose="02020603050405020304" pitchFamily="18" charset="0"/>
              </a:rPr>
              <a:t>әдеби  эссе </a:t>
            </a:r>
            <a:r>
              <a:rPr lang="kk-KZ" sz="2400" dirty="0" smtClean="0">
                <a:solidFill>
                  <a:schemeClr val="tx1"/>
                </a:solidFill>
                <a:latin typeface="Times New Roman" panose="02020603050405020304" pitchFamily="18" charset="0"/>
                <a:cs typeface="Times New Roman" panose="02020603050405020304" pitchFamily="18" charset="0"/>
              </a:rPr>
              <a:t>жазды.</a:t>
            </a:r>
            <a:endParaRPr lang="kk-KZ" sz="2400" b="1" dirty="0">
              <a:solidFill>
                <a:schemeClr val="tx1"/>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67544" y="2132856"/>
            <a:ext cx="7920880" cy="36933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2248308"/>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20"/>
            <a:ext cx="8424936" cy="3273544"/>
          </a:xfrm>
        </p:spPr>
        <p:txBody>
          <a:bodyPr>
            <a:noAutofit/>
          </a:bodyPr>
          <a:lstStyle/>
          <a:p>
            <a:pPr marL="45720" indent="0" algn="ctr">
              <a:buNone/>
            </a:pPr>
            <a:r>
              <a:rPr lang="kk-KZ" sz="2400" b="1" dirty="0" smtClean="0">
                <a:solidFill>
                  <a:srgbClr val="002060"/>
                </a:solidFill>
                <a:latin typeface="Times New Roman" panose="02020603050405020304" pitchFamily="18" charset="0"/>
                <a:cs typeface="Times New Roman" panose="02020603050405020304" pitchFamily="18" charset="0"/>
              </a:rPr>
              <a:t>ОҚУ ТАПСЫРМАСЫ</a:t>
            </a:r>
            <a:endParaRPr lang="kk-KZ" sz="2400" dirty="0">
              <a:latin typeface="Times New Roman" panose="02020603050405020304" pitchFamily="18" charset="0"/>
              <a:cs typeface="Times New Roman" panose="02020603050405020304" pitchFamily="18" charset="0"/>
            </a:endParaRPr>
          </a:p>
          <a:p>
            <a:pPr marL="45720" indent="0">
              <a:buNone/>
            </a:pPr>
            <a:r>
              <a:rPr lang="kk-KZ" sz="2400" b="1" i="1" dirty="0" smtClean="0">
                <a:solidFill>
                  <a:schemeClr val="tx1"/>
                </a:solidFill>
                <a:latin typeface="Times New Roman" panose="02020603050405020304" pitchFamily="18" charset="0"/>
                <a:cs typeface="Times New Roman" panose="02020603050405020304" pitchFamily="18" charset="0"/>
              </a:rPr>
              <a:t>Ойды толықтыр:</a:t>
            </a:r>
            <a:r>
              <a:rPr lang="kk-KZ" sz="2400" dirty="0" smtClean="0">
                <a:solidFill>
                  <a:schemeClr val="tx1"/>
                </a:solidFill>
                <a:latin typeface="Times New Roman" panose="02020603050405020304" pitchFamily="18" charset="0"/>
                <a:cs typeface="Times New Roman" panose="02020603050405020304" pitchFamily="18" charset="0"/>
              </a:rPr>
              <a:t> </a:t>
            </a:r>
          </a:p>
          <a:p>
            <a:pPr marL="45720" indent="0">
              <a:buNone/>
            </a:pPr>
            <a:r>
              <a:rPr lang="kk-KZ" sz="2400" dirty="0" smtClean="0">
                <a:solidFill>
                  <a:schemeClr val="tx1"/>
                </a:solidFill>
                <a:latin typeface="Times New Roman" panose="02020603050405020304" pitchFamily="18" charset="0"/>
                <a:cs typeface="Times New Roman" panose="02020603050405020304" pitchFamily="18" charset="0"/>
              </a:rPr>
              <a:t>Автор </a:t>
            </a:r>
            <a:r>
              <a:rPr lang="kk-KZ" sz="2400" dirty="0">
                <a:solidFill>
                  <a:schemeClr val="tx1"/>
                </a:solidFill>
                <a:latin typeface="Times New Roman" panose="02020603050405020304" pitchFamily="18" charset="0"/>
                <a:cs typeface="Times New Roman" panose="02020603050405020304" pitchFamily="18" charset="0"/>
              </a:rPr>
              <a:t>бейнесі осы әңгімеде жұмбақ жан, себебі ...........</a:t>
            </a:r>
            <a:endParaRPr lang="ru-RU" sz="2400" dirty="0">
              <a:solidFill>
                <a:schemeClr val="tx1"/>
              </a:solidFill>
              <a:latin typeface="Times New Roman" panose="02020603050405020304" pitchFamily="18" charset="0"/>
              <a:cs typeface="Times New Roman" panose="02020603050405020304" pitchFamily="18" charset="0"/>
            </a:endParaRPr>
          </a:p>
          <a:p>
            <a:pPr marL="45720" indent="0">
              <a:buNone/>
            </a:pPr>
            <a:r>
              <a:rPr lang="kk-KZ" sz="2400" dirty="0" smtClean="0">
                <a:solidFill>
                  <a:schemeClr val="tx1"/>
                </a:solidFill>
                <a:latin typeface="Times New Roman" panose="02020603050405020304" pitchFamily="18" charset="0"/>
                <a:cs typeface="Times New Roman" panose="02020603050405020304" pitchFamily="18" charset="0"/>
              </a:rPr>
              <a:t>Көзқарасы </a:t>
            </a:r>
            <a:r>
              <a:rPr lang="kk-KZ" sz="2400" dirty="0">
                <a:solidFill>
                  <a:schemeClr val="tx1"/>
                </a:solidFill>
                <a:latin typeface="Times New Roman" panose="02020603050405020304" pitchFamily="18" charset="0"/>
                <a:cs typeface="Times New Roman" panose="02020603050405020304" pitchFamily="18" charset="0"/>
              </a:rPr>
              <a:t>нақты, пікірі әңгімеде айқын көрінеді, </a:t>
            </a:r>
            <a:endParaRPr lang="kk-KZ" sz="2400" dirty="0" smtClean="0">
              <a:solidFill>
                <a:schemeClr val="tx1"/>
              </a:solidFill>
              <a:latin typeface="Times New Roman" panose="02020603050405020304" pitchFamily="18" charset="0"/>
              <a:cs typeface="Times New Roman" panose="02020603050405020304" pitchFamily="18" charset="0"/>
            </a:endParaRPr>
          </a:p>
          <a:p>
            <a:pPr marL="45720" indent="0">
              <a:buNone/>
            </a:pPr>
            <a:r>
              <a:rPr lang="kk-KZ" sz="2400" dirty="0" smtClean="0">
                <a:solidFill>
                  <a:schemeClr val="tx1"/>
                </a:solidFill>
                <a:latin typeface="Times New Roman" panose="02020603050405020304" pitchFamily="18" charset="0"/>
                <a:cs typeface="Times New Roman" panose="02020603050405020304" pitchFamily="18" charset="0"/>
              </a:rPr>
              <a:t>мысалы </a:t>
            </a:r>
            <a:r>
              <a:rPr lang="kk-KZ" sz="2400" dirty="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a:p>
            <a:pPr marL="45720" indent="0">
              <a:buNone/>
            </a:pPr>
            <a:r>
              <a:rPr lang="kk-KZ" sz="2400" dirty="0">
                <a:solidFill>
                  <a:schemeClr val="tx1"/>
                </a:solidFill>
                <a:latin typeface="Times New Roman" panose="02020603050405020304" pitchFamily="18" charset="0"/>
                <a:cs typeface="Times New Roman" panose="02020603050405020304" pitchFamily="18" charset="0"/>
              </a:rPr>
              <a:t>Ойын еркін айта алмайтын жасқаншақ, </a:t>
            </a:r>
            <a:r>
              <a:rPr lang="kk-KZ" sz="2400" dirty="0" smtClean="0">
                <a:solidFill>
                  <a:schemeClr val="tx1"/>
                </a:solidFill>
                <a:latin typeface="Times New Roman" panose="02020603050405020304" pitchFamily="18" charset="0"/>
                <a:cs typeface="Times New Roman" panose="02020603050405020304" pitchFamily="18" charset="0"/>
              </a:rPr>
              <a:t>дәлел ..........</a:t>
            </a:r>
            <a:endParaRPr lang="ru-RU" sz="2400" dirty="0">
              <a:solidFill>
                <a:schemeClr val="tx1"/>
              </a:solidFill>
              <a:latin typeface="Times New Roman" panose="02020603050405020304" pitchFamily="18" charset="0"/>
              <a:cs typeface="Times New Roman" panose="02020603050405020304" pitchFamily="18" charset="0"/>
            </a:endParaRPr>
          </a:p>
          <a:p>
            <a:pPr marL="45720" indent="0">
              <a:buNone/>
            </a:pPr>
            <a:r>
              <a:rPr lang="kk-KZ" sz="2400" dirty="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a:p>
            <a:pPr marL="45720" indent="0">
              <a:buNone/>
            </a:pPr>
            <a:r>
              <a:rPr lang="kk-KZ" sz="2400" b="1" dirty="0" smtClean="0">
                <a:solidFill>
                  <a:srgbClr val="002060"/>
                </a:solidFill>
                <a:latin typeface="Times New Roman" panose="02020603050405020304" pitchFamily="18" charset="0"/>
                <a:cs typeface="Times New Roman" panose="02020603050405020304" pitchFamily="18" charset="0"/>
              </a:rPr>
              <a:t>Дескриптор</a:t>
            </a:r>
            <a:endParaRPr lang="ru-RU" sz="2400" dirty="0">
              <a:solidFill>
                <a:srgbClr val="002060"/>
              </a:solidFill>
              <a:latin typeface="Times New Roman" panose="02020603050405020304" pitchFamily="18" charset="0"/>
              <a:cs typeface="Times New Roman" panose="02020603050405020304" pitchFamily="18" charset="0"/>
            </a:endParaRPr>
          </a:p>
          <a:p>
            <a:pPr marL="45720" indent="0">
              <a:buNone/>
            </a:pPr>
            <a:r>
              <a:rPr lang="kk-KZ" sz="2400" dirty="0" smtClean="0">
                <a:solidFill>
                  <a:schemeClr val="tx1"/>
                </a:solidFill>
                <a:latin typeface="Times New Roman" panose="02020603050405020304" pitchFamily="18" charset="0"/>
                <a:cs typeface="Times New Roman" panose="02020603050405020304" pitchFamily="18" charset="0"/>
              </a:rPr>
              <a:t>-Автор </a:t>
            </a:r>
            <a:r>
              <a:rPr lang="kk-KZ" sz="2400" dirty="0">
                <a:solidFill>
                  <a:schemeClr val="tx1"/>
                </a:solidFill>
                <a:latin typeface="Times New Roman" panose="02020603050405020304" pitchFamily="18" charset="0"/>
                <a:cs typeface="Times New Roman" panose="02020603050405020304" pitchFamily="18" charset="0"/>
              </a:rPr>
              <a:t>бейнесінің анықтамасын біледі. </a:t>
            </a:r>
            <a:endParaRPr lang="kk-KZ" sz="2400" dirty="0" smtClean="0">
              <a:solidFill>
                <a:schemeClr val="tx1"/>
              </a:solidFill>
              <a:latin typeface="Times New Roman" panose="02020603050405020304" pitchFamily="18" charset="0"/>
              <a:cs typeface="Times New Roman" panose="02020603050405020304" pitchFamily="18" charset="0"/>
            </a:endParaRPr>
          </a:p>
          <a:p>
            <a:pPr marL="45720" indent="0">
              <a:buNone/>
            </a:pPr>
            <a:r>
              <a:rPr lang="kk-KZ" sz="2400" dirty="0" smtClean="0">
                <a:solidFill>
                  <a:schemeClr val="tx1"/>
                </a:solidFill>
                <a:latin typeface="Times New Roman" panose="02020603050405020304" pitchFamily="18" charset="0"/>
                <a:cs typeface="Times New Roman" panose="02020603050405020304" pitchFamily="18" charset="0"/>
              </a:rPr>
              <a:t>-Шығармадан </a:t>
            </a:r>
            <a:r>
              <a:rPr lang="kk-KZ" sz="2400" dirty="0">
                <a:solidFill>
                  <a:schemeClr val="tx1"/>
                </a:solidFill>
                <a:latin typeface="Times New Roman" panose="02020603050405020304" pitchFamily="18" charset="0"/>
                <a:cs typeface="Times New Roman" panose="02020603050405020304" pitchFamily="18" charset="0"/>
              </a:rPr>
              <a:t>автор бейнесіне қатысты жолдарды таба алады. </a:t>
            </a:r>
            <a:endParaRPr lang="kk-KZ" sz="2400" dirty="0" smtClean="0">
              <a:solidFill>
                <a:schemeClr val="tx1"/>
              </a:solidFill>
              <a:latin typeface="Times New Roman" panose="02020603050405020304" pitchFamily="18" charset="0"/>
              <a:cs typeface="Times New Roman" panose="02020603050405020304" pitchFamily="18" charset="0"/>
            </a:endParaRPr>
          </a:p>
          <a:p>
            <a:pPr marL="45720" indent="0">
              <a:buNone/>
            </a:pPr>
            <a:r>
              <a:rPr lang="kk-KZ" sz="2400" dirty="0" smtClean="0">
                <a:solidFill>
                  <a:schemeClr val="tx1"/>
                </a:solidFill>
                <a:latin typeface="Times New Roman" panose="02020603050405020304" pitchFamily="18" charset="0"/>
                <a:cs typeface="Times New Roman" panose="02020603050405020304" pitchFamily="18" charset="0"/>
              </a:rPr>
              <a:t>-Автор </a:t>
            </a:r>
            <a:r>
              <a:rPr lang="kk-KZ" sz="2400" dirty="0">
                <a:solidFill>
                  <a:schemeClr val="tx1"/>
                </a:solidFill>
                <a:latin typeface="Times New Roman" panose="02020603050405020304" pitchFamily="18" charset="0"/>
                <a:cs typeface="Times New Roman" panose="02020603050405020304" pitchFamily="18" charset="0"/>
              </a:rPr>
              <a:t>бейнесіне анализ жасай алады</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7517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8316540" cy="5505792"/>
          </a:xfrm>
        </p:spPr>
        <p:txBody>
          <a:bodyPr>
            <a:normAutofit/>
          </a:bodyPr>
          <a:lstStyle/>
          <a:p>
            <a:pPr marL="0" lvl="8" indent="0" algn="ctr">
              <a:spcBef>
                <a:spcPts val="0"/>
              </a:spcBef>
              <a:spcAft>
                <a:spcPts val="0"/>
              </a:spcAft>
              <a:buNone/>
            </a:pPr>
            <a:endParaRPr lang="kk-KZ" sz="2400" b="1" dirty="0" smtClean="0">
              <a:solidFill>
                <a:schemeClr val="tx1"/>
              </a:solidFill>
              <a:latin typeface="Times New Roman" panose="02020603050405020304" pitchFamily="18" charset="0"/>
              <a:cs typeface="Times New Roman" panose="02020603050405020304" pitchFamily="18" charset="0"/>
            </a:endParaRPr>
          </a:p>
          <a:p>
            <a:pPr marL="0" lvl="8" indent="0" algn="ctr">
              <a:spcBef>
                <a:spcPts val="0"/>
              </a:spcBef>
              <a:spcAft>
                <a:spcPts val="0"/>
              </a:spcAft>
              <a:buNone/>
            </a:pPr>
            <a:r>
              <a:rPr lang="kk-KZ" sz="2400" b="1" dirty="0" smtClean="0">
                <a:solidFill>
                  <a:schemeClr val="tx1"/>
                </a:solidFill>
                <a:latin typeface="Times New Roman" panose="02020603050405020304" pitchFamily="18" charset="0"/>
                <a:cs typeface="Times New Roman" panose="02020603050405020304" pitchFamily="18" charset="0"/>
              </a:rPr>
              <a:t>ОҚУ </a:t>
            </a:r>
            <a:r>
              <a:rPr lang="kk-KZ" sz="2400" b="1" dirty="0" smtClean="0">
                <a:solidFill>
                  <a:schemeClr val="tx1"/>
                </a:solidFill>
                <a:latin typeface="Times New Roman" panose="02020603050405020304" pitchFamily="18" charset="0"/>
                <a:cs typeface="Times New Roman" panose="02020603050405020304" pitchFamily="18" charset="0"/>
              </a:rPr>
              <a:t>МАҚСАТЫ: </a:t>
            </a:r>
            <a:endParaRPr lang="kk-KZ" sz="2400" b="1" dirty="0">
              <a:latin typeface="Times New Roman" panose="02020603050405020304" pitchFamily="18" charset="0"/>
              <a:cs typeface="Times New Roman" panose="02020603050405020304" pitchFamily="18" charset="0"/>
            </a:endParaRPr>
          </a:p>
          <a:p>
            <a:pPr marL="0" lvl="8" indent="0" algn="ctr">
              <a:spcBef>
                <a:spcPts val="0"/>
              </a:spcBef>
              <a:spcAft>
                <a:spcPts val="0"/>
              </a:spcAft>
              <a:buNone/>
            </a:pPr>
            <a:r>
              <a:rPr lang="kk-KZ" sz="2400" dirty="0">
                <a:solidFill>
                  <a:schemeClr val="tx1"/>
                </a:solidFill>
                <a:latin typeface="Times New Roman" panose="02020603050405020304" pitchFamily="18" charset="0"/>
                <a:cs typeface="Times New Roman" panose="02020603050405020304" pitchFamily="18" charset="0"/>
              </a:rPr>
              <a:t>Б/С1 Шығармадағы кейіпкерлерді өзара салыстыра отырып, </a:t>
            </a:r>
            <a:endParaRPr lang="kk-KZ" sz="2400" dirty="0" smtClean="0">
              <a:solidFill>
                <a:schemeClr val="tx1"/>
              </a:solidFill>
              <a:latin typeface="Times New Roman" panose="02020603050405020304" pitchFamily="18" charset="0"/>
              <a:cs typeface="Times New Roman" panose="02020603050405020304" pitchFamily="18" charset="0"/>
            </a:endParaRPr>
          </a:p>
          <a:p>
            <a:pPr marL="0" lvl="8" indent="0" algn="ctr">
              <a:spcBef>
                <a:spcPts val="0"/>
              </a:spcBef>
              <a:spcAft>
                <a:spcPts val="0"/>
              </a:spcAft>
              <a:buNone/>
            </a:pPr>
            <a:r>
              <a:rPr lang="kk-KZ" sz="2400" dirty="0" smtClean="0">
                <a:solidFill>
                  <a:schemeClr val="tx1"/>
                </a:solidFill>
                <a:latin typeface="Times New Roman" panose="02020603050405020304" pitchFamily="18" charset="0"/>
                <a:cs typeface="Times New Roman" panose="02020603050405020304" pitchFamily="18" charset="0"/>
              </a:rPr>
              <a:t>тарихи </a:t>
            </a:r>
            <a:r>
              <a:rPr lang="kk-KZ" sz="2400" dirty="0">
                <a:solidFill>
                  <a:schemeClr val="tx1"/>
                </a:solidFill>
                <a:latin typeface="Times New Roman" panose="02020603050405020304" pitchFamily="18" charset="0"/>
                <a:cs typeface="Times New Roman" panose="02020603050405020304" pitchFamily="18" charset="0"/>
              </a:rPr>
              <a:t>және көркемдік құндылығына баға </a:t>
            </a:r>
            <a:r>
              <a:rPr lang="kk-KZ" sz="2400" dirty="0" smtClean="0">
                <a:solidFill>
                  <a:schemeClr val="tx1"/>
                </a:solidFill>
                <a:latin typeface="Times New Roman" panose="02020603050405020304" pitchFamily="18" charset="0"/>
                <a:cs typeface="Times New Roman" panose="02020603050405020304" pitchFamily="18" charset="0"/>
              </a:rPr>
              <a:t>беру,</a:t>
            </a:r>
            <a:endParaRPr lang="kk-KZ" sz="2400" dirty="0" smtClean="0">
              <a:solidFill>
                <a:srgbClr val="002060"/>
              </a:solidFill>
              <a:latin typeface="Times New Roman" panose="02020603050405020304" pitchFamily="18" charset="0"/>
              <a:cs typeface="Times New Roman" panose="02020603050405020304" pitchFamily="18" charset="0"/>
            </a:endParaRPr>
          </a:p>
          <a:p>
            <a:pPr marL="0" lvl="8" indent="0" algn="ctr">
              <a:spcBef>
                <a:spcPts val="0"/>
              </a:spcBef>
              <a:spcAft>
                <a:spcPts val="0"/>
              </a:spcAft>
              <a:buNone/>
            </a:pPr>
            <a:r>
              <a:rPr lang="kk-KZ" sz="2400" dirty="0">
                <a:solidFill>
                  <a:schemeClr val="tx1"/>
                </a:solidFill>
                <a:latin typeface="Times New Roman" panose="02020603050405020304" pitchFamily="18" charset="0"/>
                <a:cs typeface="Times New Roman" panose="02020603050405020304" pitchFamily="18" charset="0"/>
              </a:rPr>
              <a:t>Б/С3 Шығармадағы  кейіпкерлер қарым-қатынасын отбасылық құндылық тұрғысынан талдап, әдеби  эссе </a:t>
            </a:r>
            <a:r>
              <a:rPr lang="kk-KZ" sz="2400" dirty="0" smtClean="0">
                <a:solidFill>
                  <a:schemeClr val="tx1"/>
                </a:solidFill>
                <a:latin typeface="Times New Roman" panose="02020603050405020304" pitchFamily="18" charset="0"/>
                <a:cs typeface="Times New Roman" panose="02020603050405020304" pitchFamily="18" charset="0"/>
              </a:rPr>
              <a:t>жазу.</a:t>
            </a:r>
          </a:p>
          <a:p>
            <a:pPr marL="0" lvl="8" indent="0" algn="ctr">
              <a:spcBef>
                <a:spcPts val="0"/>
              </a:spcBef>
              <a:spcAft>
                <a:spcPts val="0"/>
              </a:spcAft>
              <a:buNone/>
            </a:pPr>
            <a:endParaRPr lang="kk-KZ" sz="2000" dirty="0" smtClean="0">
              <a:latin typeface="Times New Roman" panose="02020603050405020304" pitchFamily="18" charset="0"/>
              <a:cs typeface="Times New Roman" panose="02020603050405020304" pitchFamily="18" charset="0"/>
            </a:endParaRPr>
          </a:p>
          <a:p>
            <a:pPr marL="0" lvl="8" indent="0" algn="ctr">
              <a:spcBef>
                <a:spcPts val="0"/>
              </a:spcBef>
              <a:spcAft>
                <a:spcPts val="0"/>
              </a:spcAft>
              <a:buNone/>
            </a:pPr>
            <a:r>
              <a:rPr lang="kk-KZ" sz="2400" b="1" dirty="0" smtClean="0">
                <a:solidFill>
                  <a:schemeClr val="tx1"/>
                </a:solidFill>
                <a:latin typeface="Times New Roman" panose="02020603050405020304" pitchFamily="18" charset="0"/>
                <a:cs typeface="Times New Roman" panose="02020603050405020304" pitchFamily="18" charset="0"/>
              </a:rPr>
              <a:t>БАҒАЛАУ КРИТЕРИЙІ:</a:t>
            </a:r>
            <a:endParaRPr lang="kk-KZ" sz="2400" dirty="0" smtClean="0">
              <a:solidFill>
                <a:srgbClr val="002060"/>
              </a:solidFill>
              <a:latin typeface="Times New Roman" panose="02020603050405020304" pitchFamily="18" charset="0"/>
              <a:cs typeface="Times New Roman" panose="02020603050405020304" pitchFamily="18" charset="0"/>
            </a:endParaRPr>
          </a:p>
          <a:p>
            <a:pPr algn="ctr">
              <a:buFont typeface="Arial" pitchFamily="34" charset="0"/>
              <a:buChar char="•"/>
            </a:pPr>
            <a:r>
              <a:rPr lang="kk-KZ" sz="2400" dirty="0">
                <a:solidFill>
                  <a:schemeClr val="tx1"/>
                </a:solidFill>
                <a:latin typeface="Times New Roman" panose="02020603050405020304" pitchFamily="18" charset="0"/>
                <a:cs typeface="Times New Roman" panose="02020603050405020304" pitchFamily="18" charset="0"/>
              </a:rPr>
              <a:t>Шығармадағы кейіпкерлерді өзара салыстыра отырып, тарихи және көркемдік құндылығына баға </a:t>
            </a:r>
            <a:r>
              <a:rPr lang="kk-KZ" sz="2400" dirty="0" smtClean="0">
                <a:solidFill>
                  <a:schemeClr val="tx1"/>
                </a:solidFill>
                <a:latin typeface="Times New Roman" panose="02020603050405020304" pitchFamily="18" charset="0"/>
                <a:cs typeface="Times New Roman" panose="02020603050405020304" pitchFamily="18" charset="0"/>
              </a:rPr>
              <a:t>береді;</a:t>
            </a:r>
          </a:p>
          <a:p>
            <a:pPr algn="ctr">
              <a:buFont typeface="Arial" pitchFamily="34" charset="0"/>
              <a:buChar char="•"/>
            </a:pPr>
            <a:r>
              <a:rPr lang="kk-KZ" sz="2400" dirty="0" smtClean="0">
                <a:solidFill>
                  <a:schemeClr val="tx1"/>
                </a:solidFill>
                <a:latin typeface="Times New Roman" panose="02020603050405020304" pitchFamily="18" charset="0"/>
                <a:cs typeface="Times New Roman" panose="02020603050405020304" pitchFamily="18" charset="0"/>
              </a:rPr>
              <a:t>Шығармадағы  </a:t>
            </a:r>
            <a:r>
              <a:rPr lang="kk-KZ" sz="2400" dirty="0">
                <a:solidFill>
                  <a:schemeClr val="tx1"/>
                </a:solidFill>
                <a:latin typeface="Times New Roman" panose="02020603050405020304" pitchFamily="18" charset="0"/>
                <a:cs typeface="Times New Roman" panose="02020603050405020304" pitchFamily="18" charset="0"/>
              </a:rPr>
              <a:t>кейіпкерлер қарым-қатынасын отбасылық құндылық тұрғысынан талдап, әдеби  эссе </a:t>
            </a:r>
            <a:r>
              <a:rPr lang="kk-KZ" sz="2400" dirty="0" smtClean="0">
                <a:solidFill>
                  <a:schemeClr val="tx1"/>
                </a:solidFill>
                <a:latin typeface="Times New Roman" panose="02020603050405020304" pitchFamily="18" charset="0"/>
                <a:cs typeface="Times New Roman" panose="02020603050405020304" pitchFamily="18" charset="0"/>
              </a:rPr>
              <a:t>жазады.</a:t>
            </a:r>
            <a:endParaRPr lang="kk-KZ" sz="2400" b="1" dirty="0">
              <a:solidFill>
                <a:schemeClr val="tx1"/>
              </a:solidFill>
              <a:latin typeface="Times New Roman" panose="02020603050405020304" pitchFamily="18" charset="0"/>
              <a:cs typeface="Times New Roman" panose="02020603050405020304" pitchFamily="18" charset="0"/>
            </a:endParaRPr>
          </a:p>
          <a:p>
            <a:pPr marL="0" lvl="8" indent="0">
              <a:spcBef>
                <a:spcPts val="0"/>
              </a:spcBef>
              <a:spcAft>
                <a:spcPts val="0"/>
              </a:spcAft>
              <a:buNone/>
            </a:pPr>
            <a:r>
              <a:rPr lang="kk-KZ" sz="2000" b="1" dirty="0" smtClean="0">
                <a:solidFill>
                  <a:schemeClr val="tx1"/>
                </a:solidFill>
                <a:latin typeface="Times New Roman" panose="02020603050405020304" pitchFamily="18" charset="0"/>
                <a:ea typeface="Times New Roman"/>
                <a:cs typeface="Times New Roman" panose="02020603050405020304" pitchFamily="18" charset="0"/>
              </a:rPr>
              <a:t>                       </a:t>
            </a:r>
            <a:endParaRPr lang="kk-KZ" sz="2000" b="1" dirty="0" smtClean="0">
              <a:solidFill>
                <a:schemeClr val="tx1"/>
              </a:solidFill>
              <a:latin typeface="Times New Roman" panose="02020603050405020304" pitchFamily="18" charset="0"/>
              <a:ea typeface="Times New Roman"/>
              <a:cs typeface="Times New Roman" panose="02020603050405020304" pitchFamily="18" charset="0"/>
            </a:endParaRPr>
          </a:p>
          <a:p>
            <a:pPr marL="0" lvl="8" indent="0">
              <a:spcBef>
                <a:spcPts val="0"/>
              </a:spcBef>
              <a:spcAft>
                <a:spcPts val="0"/>
              </a:spcAft>
              <a:buNone/>
            </a:pPr>
            <a:r>
              <a:rPr lang="kk-KZ" sz="2400" b="1" dirty="0">
                <a:solidFill>
                  <a:schemeClr val="tx1"/>
                </a:solidFill>
                <a:latin typeface="Times New Roman" panose="02020603050405020304" pitchFamily="18" charset="0"/>
                <a:ea typeface="Times New Roman"/>
                <a:cs typeface="Times New Roman" panose="02020603050405020304" pitchFamily="18" charset="0"/>
              </a:rPr>
              <a:t> </a:t>
            </a:r>
            <a:r>
              <a:rPr lang="kk-KZ" sz="2400" b="1" dirty="0" smtClean="0">
                <a:solidFill>
                  <a:schemeClr val="tx1"/>
                </a:solidFill>
                <a:latin typeface="Times New Roman" panose="02020603050405020304" pitchFamily="18" charset="0"/>
                <a:ea typeface="Times New Roman"/>
                <a:cs typeface="Times New Roman" panose="02020603050405020304" pitchFamily="18" charset="0"/>
              </a:rPr>
              <a:t>                                    </a:t>
            </a:r>
            <a:endParaRPr lang="kk-KZ" sz="2000" dirty="0" smtClean="0">
              <a:solidFill>
                <a:srgbClr val="002060"/>
              </a:solidFill>
              <a:latin typeface="Times New Roman" panose="02020603050405020304" pitchFamily="18" charset="0"/>
              <a:ea typeface="Times New Roman"/>
              <a:cs typeface="Times New Roman" panose="02020603050405020304" pitchFamily="18" charset="0"/>
            </a:endParaRPr>
          </a:p>
          <a:p>
            <a:pPr marL="457200" lvl="8" indent="-457200">
              <a:spcBef>
                <a:spcPts val="0"/>
              </a:spcBef>
              <a:spcAft>
                <a:spcPts val="0"/>
              </a:spcAft>
            </a:pPr>
            <a:endParaRPr lang="ru-RU" sz="2000" dirty="0">
              <a:solidFill>
                <a:srgbClr val="002060"/>
              </a:solidFill>
              <a:latin typeface="Times New Roman" panose="02020603050405020304" pitchFamily="18" charset="0"/>
              <a:ea typeface="Times New Roman"/>
              <a:cs typeface="Times New Roman" panose="02020603050405020304" pitchFamily="18" charset="0"/>
            </a:endParaRPr>
          </a:p>
          <a:p>
            <a:pPr marL="0" lvl="8" indent="0" algn="ctr">
              <a:spcBef>
                <a:spcPts val="0"/>
              </a:spcBef>
              <a:spcAft>
                <a:spcPts val="0"/>
              </a:spcAft>
              <a:buNone/>
            </a:pPr>
            <a:endParaRPr lang="ru-RU" sz="2400" dirty="0">
              <a:latin typeface="Calibri"/>
              <a:ea typeface="Times New Roman"/>
              <a:cs typeface="Times New Roman"/>
            </a:endParaRPr>
          </a:p>
          <a:p>
            <a:pPr marL="0" lvl="8" indent="0" algn="ctr">
              <a:spcBef>
                <a:spcPts val="0"/>
              </a:spcBef>
              <a:spcAft>
                <a:spcPts val="0"/>
              </a:spcAft>
              <a:buNone/>
            </a:pPr>
            <a:endParaRPr lang="ru-RU" sz="2800" dirty="0">
              <a:latin typeface="Times New Roman" panose="02020603050405020304" pitchFamily="18" charset="0"/>
              <a:ea typeface="SimSun"/>
              <a:cs typeface="Times New Roman" panose="02020603050405020304" pitchFamily="18" charset="0"/>
            </a:endParaRPr>
          </a:p>
          <a:p>
            <a:endParaRPr lang="ru-RU" dirty="0"/>
          </a:p>
        </p:txBody>
      </p:sp>
    </p:spTree>
    <p:extLst>
      <p:ext uri="{BB962C8B-B14F-4D97-AF65-F5344CB8AC3E}">
        <p14:creationId xmlns:p14="http://schemas.microsoft.com/office/powerpoint/2010/main" val="133925824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496943" cy="576064"/>
          </a:xfrm>
        </p:spPr>
        <p:txBody>
          <a:bodyPr/>
          <a:lstStyle/>
          <a:p>
            <a:pPr marL="0" indent="0" algn="ctr">
              <a:buNone/>
            </a:pPr>
            <a:r>
              <a:rPr lang="kk-KZ" sz="1800" dirty="0">
                <a:solidFill>
                  <a:srgbClr val="002060"/>
                </a:solidFill>
                <a:effectLst/>
                <a:latin typeface="Times New Roman" panose="02020603050405020304" pitchFamily="18" charset="0"/>
                <a:cs typeface="Times New Roman" panose="02020603050405020304" pitchFamily="18" charset="0"/>
              </a:rPr>
              <a:t>ЖЕЛТОҚСАНДА ІЗ-ТҮЗСІЗ КЕТКЕНДЕРДІҢ РУХЫНА </a:t>
            </a:r>
            <a:r>
              <a:rPr lang="kk-KZ" sz="1800" dirty="0" smtClean="0">
                <a:solidFill>
                  <a:srgbClr val="002060"/>
                </a:solidFill>
                <a:effectLst/>
                <a:latin typeface="Times New Roman" panose="02020603050405020304" pitchFamily="18" charset="0"/>
                <a:cs typeface="Times New Roman" panose="02020603050405020304" pitchFamily="18" charset="0"/>
              </a:rPr>
              <a:t>БАҒЫШТАЙМЫН</a:t>
            </a:r>
            <a:br>
              <a:rPr lang="kk-KZ" sz="1800" dirty="0" smtClean="0">
                <a:solidFill>
                  <a:srgbClr val="002060"/>
                </a:solidFill>
                <a:effectLst/>
                <a:latin typeface="Times New Roman" panose="02020603050405020304" pitchFamily="18" charset="0"/>
                <a:cs typeface="Times New Roman" panose="02020603050405020304" pitchFamily="18" charset="0"/>
              </a:rPr>
            </a:br>
            <a:r>
              <a:rPr lang="kk-KZ" sz="2000" dirty="0" smtClean="0">
                <a:solidFill>
                  <a:srgbClr val="002060"/>
                </a:solidFill>
                <a:effectLst/>
                <a:latin typeface="Times New Roman" panose="02020603050405020304" pitchFamily="18" charset="0"/>
                <a:cs typeface="Times New Roman" panose="02020603050405020304" pitchFamily="18" charset="0"/>
              </a:rPr>
              <a:t>                                                                                                       Автор</a:t>
            </a:r>
            <a:br>
              <a:rPr lang="kk-KZ" sz="2000" dirty="0" smtClean="0">
                <a:solidFill>
                  <a:srgbClr val="002060"/>
                </a:solidFill>
                <a:effectLst/>
                <a:latin typeface="Times New Roman" panose="02020603050405020304" pitchFamily="18" charset="0"/>
                <a:cs typeface="Times New Roman" panose="02020603050405020304" pitchFamily="18" charset="0"/>
              </a:rPr>
            </a:br>
            <a:r>
              <a:rPr lang="kk-KZ" sz="2000" dirty="0">
                <a:solidFill>
                  <a:srgbClr val="002060"/>
                </a:solidFill>
                <a:effectLst/>
                <a:latin typeface="Times New Roman" panose="02020603050405020304" pitchFamily="18" charset="0"/>
                <a:cs typeface="Times New Roman" panose="02020603050405020304" pitchFamily="18" charset="0"/>
              </a:rPr>
              <a:t/>
            </a:r>
            <a:br>
              <a:rPr lang="kk-KZ" sz="2000" dirty="0">
                <a:solidFill>
                  <a:srgbClr val="002060"/>
                </a:solidFill>
                <a:effectLst/>
                <a:latin typeface="Times New Roman" panose="02020603050405020304" pitchFamily="18" charset="0"/>
                <a:cs typeface="Times New Roman" panose="02020603050405020304" pitchFamily="18" charset="0"/>
              </a:rPr>
            </a:br>
            <a:endParaRPr lang="ru-RU" sz="2000" dirty="0">
              <a:solidFill>
                <a:srgbClr val="002060"/>
              </a:solidFill>
              <a:latin typeface="Times New Roman" panose="02020603050405020304" pitchFamily="18" charset="0"/>
              <a:cs typeface="Times New Roman" panose="02020603050405020304" pitchFamily="18" charset="0"/>
            </a:endParaRPr>
          </a:p>
        </p:txBody>
      </p:sp>
      <p:pic>
        <p:nvPicPr>
          <p:cNvPr id="4" name="Объект 3" descr="C:\Users\Administrator\Desktop\Желтоқсан-желі.jpg"/>
          <p:cNvPicPr>
            <a:picLocks noGrp="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899592" y="1124744"/>
            <a:ext cx="7632848" cy="4752528"/>
          </a:xfrm>
          <a:prstGeom prst="rect">
            <a:avLst/>
          </a:prstGeom>
          <a:ln>
            <a:noFill/>
          </a:ln>
          <a:effectLst>
            <a:outerShdw blurRad="292100" dist="139700" dir="2700000" algn="tl" rotWithShape="0">
              <a:srgbClr val="333333">
                <a:alpha val="65000"/>
              </a:srgbClr>
            </a:outerShdw>
          </a:effectLst>
        </p:spPr>
      </p:pic>
      <p:pic>
        <p:nvPicPr>
          <p:cNvPr id="5" name="Рисунок 4" descr="C:\Users\Administrator\Desktop\images.jpg"/>
          <p:cNvPicPr/>
          <p:nvPr/>
        </p:nvPicPr>
        <p:blipFill>
          <a:blip r:embed="rId3">
            <a:extLst>
              <a:ext uri="{28A0092B-C50C-407E-A947-70E740481C1C}">
                <a14:useLocalDpi xmlns:a14="http://schemas.microsoft.com/office/drawing/2010/main" val="0"/>
              </a:ext>
            </a:extLst>
          </a:blip>
          <a:srcRect/>
          <a:stretch>
            <a:fillRect/>
          </a:stretch>
        </p:blipFill>
        <p:spPr bwMode="auto">
          <a:xfrm>
            <a:off x="6156176" y="4221088"/>
            <a:ext cx="2808312" cy="2190452"/>
          </a:xfrm>
          <a:prstGeom prst="ellipse">
            <a:avLst/>
          </a:prstGeom>
          <a:ln>
            <a:noFill/>
          </a:ln>
          <a:effectLst>
            <a:softEdge rad="112500"/>
          </a:effectLst>
        </p:spPr>
      </p:pic>
    </p:spTree>
    <p:extLst>
      <p:ext uri="{BB962C8B-B14F-4D97-AF65-F5344CB8AC3E}">
        <p14:creationId xmlns:p14="http://schemas.microsoft.com/office/powerpoint/2010/main" val="2291954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3779912" y="2504365"/>
            <a:ext cx="4788532" cy="984885"/>
          </a:xfrm>
          <a:prstGeom prst="rect">
            <a:avLst/>
          </a:prstGeom>
        </p:spPr>
        <p:txBody>
          <a:bodyPr wrap="square">
            <a:spAutoFit/>
          </a:bodyPr>
          <a:lstStyle/>
          <a:p>
            <a:pPr marL="0" lvl="8" algn="just"/>
            <a:r>
              <a:rPr lang="ru-RU" sz="2000" dirty="0">
                <a:latin typeface="Times New Roman" panose="02020603050405020304" pitchFamily="18" charset="0"/>
                <a:cs typeface="Times New Roman" panose="02020603050405020304" pitchFamily="18" charset="0"/>
              </a:rPr>
              <a:t> </a:t>
            </a:r>
            <a:r>
              <a:rPr lang="ru-RU" sz="2000" dirty="0" smtClean="0">
                <a:solidFill>
                  <a:srgbClr val="002060"/>
                </a:solidFill>
                <a:latin typeface="Times New Roman" panose="02020603050405020304" pitchFamily="18" charset="0"/>
                <a:cs typeface="Times New Roman" panose="02020603050405020304" pitchFamily="18" charset="0"/>
              </a:rPr>
              <a:t>                 </a:t>
            </a:r>
          </a:p>
          <a:p>
            <a:pPr algn="just"/>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smtClean="0">
                <a:solidFill>
                  <a:srgbClr val="002060"/>
                </a:solidFill>
                <a:latin typeface="Times New Roman" panose="02020603050405020304" pitchFamily="18" charset="0"/>
                <a:cs typeface="Times New Roman" panose="02020603050405020304" pitchFamily="18" charset="0"/>
              </a:rPr>
              <a:t>                                                             </a:t>
            </a:r>
          </a:p>
          <a:p>
            <a:pPr algn="just"/>
            <a:r>
              <a:rPr lang="ru-RU" b="1" dirty="0">
                <a:solidFill>
                  <a:srgbClr val="002060"/>
                </a:solidFill>
                <a:latin typeface="Times New Roman" panose="02020603050405020304" pitchFamily="18" charset="0"/>
                <a:cs typeface="Times New Roman" panose="02020603050405020304" pitchFamily="18" charset="0"/>
              </a:rPr>
              <a:t> </a:t>
            </a:r>
            <a:r>
              <a:rPr lang="ru-RU" b="1" dirty="0" smtClean="0">
                <a:solidFill>
                  <a:srgbClr val="002060"/>
                </a:solidFill>
                <a:latin typeface="Times New Roman" panose="02020603050405020304" pitchFamily="18" charset="0"/>
                <a:cs typeface="Times New Roman" panose="02020603050405020304" pitchFamily="18" charset="0"/>
              </a:rPr>
              <a:t>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2" name="Объект 1"/>
          <p:cNvSpPr>
            <a:spLocks noGrp="1"/>
          </p:cNvSpPr>
          <p:nvPr>
            <p:ph sz="quarter" idx="13"/>
          </p:nvPr>
        </p:nvSpPr>
        <p:spPr>
          <a:xfrm>
            <a:off x="323528" y="731520"/>
            <a:ext cx="7220272" cy="3474720"/>
          </a:xfrm>
        </p:spPr>
        <p:txBody>
          <a:bodyPr/>
          <a:lstStyle/>
          <a:p>
            <a:pPr marL="45720" indent="0" algn="ctr">
              <a:buNone/>
            </a:pPr>
            <a:r>
              <a:rPr lang="kk-KZ" sz="3600" b="1" dirty="0" smtClean="0">
                <a:solidFill>
                  <a:srgbClr val="002060"/>
                </a:solidFill>
                <a:latin typeface="Times New Roman" panose="02020603050405020304" pitchFamily="18" charset="0"/>
                <a:cs typeface="Times New Roman" panose="02020603050405020304" pitchFamily="18" charset="0"/>
              </a:rPr>
              <a:t>ОЙ ҚОЗҒАУ</a:t>
            </a:r>
          </a:p>
          <a:p>
            <a:pPr marL="45720" indent="0" algn="ctr">
              <a:buNone/>
            </a:pPr>
            <a:r>
              <a:rPr lang="kk-KZ" sz="2400" dirty="0" smtClean="0">
                <a:solidFill>
                  <a:schemeClr val="tx1"/>
                </a:solidFill>
                <a:latin typeface="Times New Roman" panose="02020603050405020304" pitchFamily="18" charset="0"/>
                <a:cs typeface="Times New Roman" panose="02020603050405020304" pitchFamily="18" charset="0"/>
              </a:rPr>
              <a:t>Әңгіме неліктен «ПРОПИСКА» деп аталған?       </a:t>
            </a:r>
            <a:endParaRPr lang="ru-RU" sz="2800" dirty="0">
              <a:solidFill>
                <a:schemeClr val="tx1"/>
              </a:solidFill>
              <a:latin typeface="Times New Roman" panose="02020603050405020304" pitchFamily="18" charset="0"/>
              <a:cs typeface="Times New Roman" panose="02020603050405020304" pitchFamily="18" charset="0"/>
            </a:endParaRPr>
          </a:p>
        </p:txBody>
      </p:sp>
      <p:pic>
        <p:nvPicPr>
          <p:cNvPr id="4098" name="Picture 2" descr="C:\Users\Administrator\Desktop\Img_boo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1988840"/>
            <a:ext cx="3744416" cy="432048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Administrator\Desktop\Img_boo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4200" y="2141240"/>
            <a:ext cx="3744416" cy="4320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8831785"/>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620688"/>
            <a:ext cx="8280920" cy="5217760"/>
          </a:xfrm>
        </p:spPr>
        <p:txBody>
          <a:bodyPr>
            <a:normAutofit/>
          </a:bodyPr>
          <a:lstStyle/>
          <a:p>
            <a:pPr marL="45720" indent="0" algn="ctr" fontAlgn="base">
              <a:buNone/>
            </a:pPr>
            <a:r>
              <a:rPr lang="kk-KZ" sz="2800" b="1" dirty="0" smtClean="0">
                <a:solidFill>
                  <a:srgbClr val="002060"/>
                </a:solidFill>
                <a:latin typeface="Times New Roman" panose="02020603050405020304" pitchFamily="18" charset="0"/>
                <a:cs typeface="Times New Roman" panose="02020603050405020304" pitchFamily="18" charset="0"/>
              </a:rPr>
              <a:t>АНЫҚТАМА БҰРЫШЫ</a:t>
            </a:r>
          </a:p>
          <a:p>
            <a:pPr marL="45720" indent="0" fontAlgn="base">
              <a:buNone/>
            </a:pPr>
            <a:r>
              <a:rPr lang="kk-KZ" sz="2400" b="1" dirty="0" smtClean="0">
                <a:solidFill>
                  <a:schemeClr val="tx1"/>
                </a:solidFill>
                <a:latin typeface="Times New Roman" panose="02020603050405020304" pitchFamily="18" charset="0"/>
                <a:cs typeface="Times New Roman" panose="02020603050405020304" pitchFamily="18" charset="0"/>
              </a:rPr>
              <a:t>Прописка </a:t>
            </a:r>
            <a:r>
              <a:rPr lang="kk-KZ" sz="2400" b="1" dirty="0">
                <a:solidFill>
                  <a:schemeClr val="tx1"/>
                </a:solidFill>
                <a:latin typeface="Times New Roman" panose="02020603050405020304" pitchFamily="18" charset="0"/>
                <a:cs typeface="Times New Roman" panose="02020603050405020304" pitchFamily="18" charset="0"/>
              </a:rPr>
              <a:t>- орысшадан аударғанда тіркеу деген мағынаны білдіреді.</a:t>
            </a:r>
            <a:endParaRPr lang="ru-RU" sz="2400" dirty="0">
              <a:solidFill>
                <a:schemeClr val="tx1"/>
              </a:solidFill>
              <a:latin typeface="Times New Roman" panose="02020603050405020304" pitchFamily="18" charset="0"/>
              <a:cs typeface="Times New Roman" panose="02020603050405020304" pitchFamily="18" charset="0"/>
            </a:endParaRPr>
          </a:p>
          <a:p>
            <a:pPr marL="45720" lvl="0" indent="0" fontAlgn="base">
              <a:buNone/>
            </a:pPr>
            <a:r>
              <a:rPr lang="kk-KZ" sz="2400" dirty="0">
                <a:solidFill>
                  <a:schemeClr val="tx1"/>
                </a:solidFill>
                <a:latin typeface="Times New Roman" panose="02020603050405020304" pitchFamily="18" charset="0"/>
                <a:cs typeface="Times New Roman" panose="02020603050405020304" pitchFamily="18" charset="0"/>
              </a:rPr>
              <a:t>-</a:t>
            </a:r>
            <a:r>
              <a:rPr lang="kk-KZ" sz="2400" dirty="0" smtClean="0">
                <a:solidFill>
                  <a:schemeClr val="tx1"/>
                </a:solidFill>
                <a:latin typeface="Times New Roman" panose="02020603050405020304" pitchFamily="18" charset="0"/>
                <a:cs typeface="Times New Roman" panose="02020603050405020304" pitchFamily="18" charset="0"/>
              </a:rPr>
              <a:t> Азаматтар </a:t>
            </a:r>
            <a:r>
              <a:rPr lang="kk-KZ" sz="2400" dirty="0">
                <a:solidFill>
                  <a:schemeClr val="tx1"/>
                </a:solidFill>
                <a:latin typeface="Times New Roman" panose="02020603050405020304" pitchFamily="18" charset="0"/>
                <a:cs typeface="Times New Roman" panose="02020603050405020304" pitchFamily="18" charset="0"/>
              </a:rPr>
              <a:t>үшін маңыздысы – тұрғылықты мекенжай бойынша </a:t>
            </a:r>
            <a:r>
              <a:rPr lang="kk-KZ" sz="2400" dirty="0" smtClean="0">
                <a:solidFill>
                  <a:schemeClr val="tx1"/>
                </a:solidFill>
                <a:latin typeface="Times New Roman" panose="02020603050405020304" pitchFamily="18" charset="0"/>
                <a:cs typeface="Times New Roman" panose="02020603050405020304" pitchFamily="18" charset="0"/>
              </a:rPr>
              <a:t>тіркелу.</a:t>
            </a:r>
            <a:endParaRPr lang="ru-RU" sz="2400" dirty="0">
              <a:solidFill>
                <a:schemeClr val="tx1"/>
              </a:solidFill>
              <a:latin typeface="Times New Roman" panose="02020603050405020304" pitchFamily="18" charset="0"/>
              <a:cs typeface="Times New Roman" panose="02020603050405020304" pitchFamily="18" charset="0"/>
            </a:endParaRPr>
          </a:p>
          <a:p>
            <a:pPr marL="45720" lvl="0" indent="0" fontAlgn="base">
              <a:buNone/>
            </a:pPr>
            <a:r>
              <a:rPr lang="kk-KZ" sz="2400" dirty="0" smtClean="0">
                <a:solidFill>
                  <a:schemeClr val="tx1"/>
                </a:solidFill>
                <a:latin typeface="Times New Roman" panose="02020603050405020304" pitchFamily="18" charset="0"/>
                <a:cs typeface="Times New Roman" panose="02020603050405020304" pitchFamily="18" charset="0"/>
              </a:rPr>
              <a:t>- Жалпы </a:t>
            </a:r>
            <a:r>
              <a:rPr lang="kk-KZ" sz="2400" dirty="0">
                <a:solidFill>
                  <a:schemeClr val="tx1"/>
                </a:solidFill>
                <a:latin typeface="Times New Roman" panose="02020603050405020304" pitchFamily="18" charset="0"/>
                <a:cs typeface="Times New Roman" panose="02020603050405020304" pitchFamily="18" charset="0"/>
              </a:rPr>
              <a:t>тіркеуге тұрмас бұрын, бұрынғы тіркеуде тұрған жеріңізден шығасыз.</a:t>
            </a:r>
            <a:endParaRPr lang="ru-RU" sz="2400" dirty="0">
              <a:solidFill>
                <a:schemeClr val="tx1"/>
              </a:solidFill>
              <a:latin typeface="Times New Roman" panose="02020603050405020304" pitchFamily="18" charset="0"/>
              <a:cs typeface="Times New Roman" panose="02020603050405020304" pitchFamily="18" charset="0"/>
            </a:endParaRPr>
          </a:p>
          <a:p>
            <a:pPr marL="45720" lvl="0" indent="0" fontAlgn="base">
              <a:buNone/>
            </a:pPr>
            <a:r>
              <a:rPr lang="kk-KZ" sz="2400" dirty="0" smtClean="0">
                <a:solidFill>
                  <a:schemeClr val="tx1"/>
                </a:solidFill>
                <a:latin typeface="Times New Roman" panose="02020603050405020304" pitchFamily="18" charset="0"/>
                <a:cs typeface="Times New Roman" panose="02020603050405020304" pitchFamily="18" charset="0"/>
              </a:rPr>
              <a:t>-Тіркеуден </a:t>
            </a:r>
            <a:r>
              <a:rPr lang="kk-KZ" sz="2400" dirty="0">
                <a:solidFill>
                  <a:schemeClr val="tx1"/>
                </a:solidFill>
                <a:latin typeface="Times New Roman" panose="02020603050405020304" pitchFamily="18" charset="0"/>
                <a:cs typeface="Times New Roman" panose="02020603050405020304" pitchFamily="18" charset="0"/>
              </a:rPr>
              <a:t>шығару, тіркеуге отырғызу қызметі тегін.</a:t>
            </a:r>
            <a:endParaRPr lang="ru-RU" sz="2400" dirty="0">
              <a:solidFill>
                <a:schemeClr val="tx1"/>
              </a:solidFill>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p:txBody>
      </p:sp>
      <p:pic>
        <p:nvPicPr>
          <p:cNvPr id="9218" name="Picture 2" descr="C:\Users\Administrator\Desktop\Residence_permit_in_russian_and_bashkir_languages,_1959_year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4221088"/>
            <a:ext cx="5184576" cy="2016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2598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332656"/>
            <a:ext cx="7920880" cy="1872208"/>
          </a:xfrm>
        </p:spPr>
        <p:txBody>
          <a:bodyPr/>
          <a:lstStyle/>
          <a:p>
            <a:pPr marL="0" indent="0" algn="l">
              <a:buNone/>
            </a:pPr>
            <a:r>
              <a:rPr lang="kk-KZ" sz="3600" dirty="0" smtClean="0">
                <a:solidFill>
                  <a:srgbClr val="002060"/>
                </a:solidFill>
                <a:effectLst/>
                <a:latin typeface="Times New Roman" panose="02020603050405020304" pitchFamily="18" charset="0"/>
                <a:cs typeface="Times New Roman" panose="02020603050405020304" pitchFamily="18" charset="0"/>
              </a:rPr>
              <a:t>         «</a:t>
            </a:r>
            <a:r>
              <a:rPr lang="kk-KZ" sz="3600" dirty="0">
                <a:solidFill>
                  <a:srgbClr val="002060"/>
                </a:solidFill>
                <a:effectLst/>
                <a:latin typeface="Times New Roman" panose="02020603050405020304" pitchFamily="18" charset="0"/>
                <a:cs typeface="Times New Roman" panose="02020603050405020304" pitchFamily="18" charset="0"/>
              </a:rPr>
              <a:t>Прописка» әңгімесіне </a:t>
            </a:r>
            <a:r>
              <a:rPr lang="kk-KZ" sz="3600" dirty="0" smtClean="0">
                <a:solidFill>
                  <a:srgbClr val="002060"/>
                </a:solidFill>
                <a:effectLst/>
                <a:latin typeface="Times New Roman" panose="02020603050405020304" pitchFamily="18" charset="0"/>
                <a:cs typeface="Times New Roman" panose="02020603050405020304" pitchFamily="18" charset="0"/>
              </a:rPr>
              <a:t>талдау</a:t>
            </a:r>
            <a:br>
              <a:rPr lang="kk-KZ" sz="3600" dirty="0" smtClean="0">
                <a:solidFill>
                  <a:srgbClr val="002060"/>
                </a:solidFill>
                <a:effectLst/>
                <a:latin typeface="Times New Roman" panose="02020603050405020304" pitchFamily="18" charset="0"/>
                <a:cs typeface="Times New Roman" panose="02020603050405020304" pitchFamily="18" charset="0"/>
              </a:rPr>
            </a:br>
            <a:r>
              <a:rPr lang="kk-KZ" sz="2800" dirty="0" smtClean="0">
                <a:solidFill>
                  <a:srgbClr val="002060"/>
                </a:solidFill>
                <a:effectLst/>
                <a:latin typeface="Times New Roman" panose="02020603050405020304" pitchFamily="18" charset="0"/>
                <a:cs typeface="Times New Roman" panose="02020603050405020304" pitchFamily="18" charset="0"/>
              </a:rPr>
              <a:t>Жанры</a:t>
            </a:r>
            <a:r>
              <a:rPr lang="kk-KZ" sz="2800" dirty="0">
                <a:solidFill>
                  <a:srgbClr val="002060"/>
                </a:solidFill>
                <a:effectLst/>
                <a:latin typeface="Times New Roman" panose="02020603050405020304" pitchFamily="18" charset="0"/>
                <a:cs typeface="Times New Roman" panose="02020603050405020304" pitchFamily="18" charset="0"/>
              </a:rPr>
              <a:t>:</a:t>
            </a:r>
            <a:r>
              <a:rPr lang="kk-KZ" sz="2800" dirty="0">
                <a:solidFill>
                  <a:schemeClr val="tx1"/>
                </a:solidFill>
                <a:effectLst/>
                <a:latin typeface="Times New Roman" panose="02020603050405020304" pitchFamily="18" charset="0"/>
                <a:cs typeface="Times New Roman" panose="02020603050405020304" pitchFamily="18" charset="0"/>
              </a:rPr>
              <a:t> </a:t>
            </a:r>
            <a:r>
              <a:rPr lang="kk-KZ" sz="2800" b="0" dirty="0" smtClean="0">
                <a:solidFill>
                  <a:schemeClr val="tx1"/>
                </a:solidFill>
                <a:effectLst/>
                <a:latin typeface="Times New Roman" panose="02020603050405020304" pitchFamily="18" charset="0"/>
                <a:cs typeface="Times New Roman" panose="02020603050405020304" pitchFamily="18" charset="0"/>
              </a:rPr>
              <a:t>әңгіме</a:t>
            </a:r>
            <a:r>
              <a:rPr lang="kk-KZ" sz="2800" dirty="0" smtClean="0">
                <a:solidFill>
                  <a:schemeClr val="tx1"/>
                </a:solidFill>
                <a:effectLst/>
                <a:latin typeface="Times New Roman" panose="02020603050405020304" pitchFamily="18" charset="0"/>
                <a:cs typeface="Times New Roman" panose="02020603050405020304" pitchFamily="18" charset="0"/>
              </a:rPr>
              <a:t/>
            </a:r>
            <a:br>
              <a:rPr lang="kk-KZ" sz="2800" dirty="0" smtClean="0">
                <a:solidFill>
                  <a:schemeClr val="tx1"/>
                </a:solidFill>
                <a:effectLst/>
                <a:latin typeface="Times New Roman" panose="02020603050405020304" pitchFamily="18" charset="0"/>
                <a:cs typeface="Times New Roman" panose="02020603050405020304" pitchFamily="18" charset="0"/>
              </a:rPr>
            </a:br>
            <a:r>
              <a:rPr lang="kk-KZ" sz="2800" dirty="0">
                <a:solidFill>
                  <a:srgbClr val="002060"/>
                </a:solidFill>
                <a:effectLst/>
                <a:latin typeface="Times New Roman" panose="02020603050405020304" pitchFamily="18" charset="0"/>
                <a:cs typeface="Times New Roman" panose="02020603050405020304" pitchFamily="18" charset="0"/>
              </a:rPr>
              <a:t>Мекеншақ (оқиғаның өткен уақыты)</a:t>
            </a:r>
            <a:r>
              <a:rPr lang="kk-KZ" sz="2800" b="0" dirty="0">
                <a:solidFill>
                  <a:schemeClr val="tx1"/>
                </a:solidFill>
                <a:effectLst/>
                <a:latin typeface="Times New Roman" panose="02020603050405020304" pitchFamily="18" charset="0"/>
                <a:cs typeface="Times New Roman" panose="02020603050405020304" pitchFamily="18" charset="0"/>
              </a:rPr>
              <a:t>: шығармада баяндалатын оқиға 1987 жылды </a:t>
            </a:r>
            <a:r>
              <a:rPr lang="kk-KZ" sz="2800" b="0" dirty="0" smtClean="0">
                <a:solidFill>
                  <a:schemeClr val="tx1"/>
                </a:solidFill>
                <a:effectLst/>
                <a:latin typeface="Times New Roman" panose="02020603050405020304" pitchFamily="18" charset="0"/>
                <a:cs typeface="Times New Roman" panose="02020603050405020304" pitchFamily="18" charset="0"/>
              </a:rPr>
              <a:t>қамтиды.</a:t>
            </a:r>
            <a:br>
              <a:rPr lang="kk-KZ" sz="2800" b="0" dirty="0" smtClean="0">
                <a:solidFill>
                  <a:schemeClr val="tx1"/>
                </a:solidFill>
                <a:effectLst/>
                <a:latin typeface="Times New Roman" panose="02020603050405020304" pitchFamily="18" charset="0"/>
                <a:cs typeface="Times New Roman" panose="02020603050405020304" pitchFamily="18" charset="0"/>
              </a:rPr>
            </a:br>
            <a:r>
              <a:rPr lang="kk-KZ" sz="2800" dirty="0">
                <a:solidFill>
                  <a:srgbClr val="002060"/>
                </a:solidFill>
                <a:effectLst/>
                <a:latin typeface="Times New Roman" panose="02020603050405020304" pitchFamily="18" charset="0"/>
                <a:cs typeface="Times New Roman" panose="02020603050405020304" pitchFamily="18" charset="0"/>
              </a:rPr>
              <a:t>Дәлел:</a:t>
            </a:r>
            <a:r>
              <a:rPr lang="kk-KZ" sz="2800" dirty="0">
                <a:solidFill>
                  <a:schemeClr val="tx1"/>
                </a:solidFill>
                <a:effectLst/>
                <a:latin typeface="Times New Roman" panose="02020603050405020304" pitchFamily="18" charset="0"/>
                <a:cs typeface="Times New Roman" panose="02020603050405020304" pitchFamily="18" charset="0"/>
              </a:rPr>
              <a:t> </a:t>
            </a:r>
            <a:r>
              <a:rPr lang="kk-KZ" sz="2800" b="0" dirty="0">
                <a:solidFill>
                  <a:schemeClr val="tx1"/>
                </a:solidFill>
                <a:effectLst/>
                <a:latin typeface="Times New Roman" panose="02020603050405020304" pitchFamily="18" charset="0"/>
                <a:cs typeface="Times New Roman" panose="02020603050405020304" pitchFamily="18" charset="0"/>
              </a:rPr>
              <a:t>Бәрінен де төрт ай бойы сергелдеңге алынғанын айтсаңшы. Сол бір </a:t>
            </a:r>
            <a:r>
              <a:rPr lang="kk-KZ" sz="2800" dirty="0">
                <a:solidFill>
                  <a:schemeClr val="tx1"/>
                </a:solidFill>
                <a:effectLst/>
                <a:latin typeface="Times New Roman" panose="02020603050405020304" pitchFamily="18" charset="0"/>
                <a:cs typeface="Times New Roman" panose="02020603050405020304" pitchFamily="18" charset="0"/>
              </a:rPr>
              <a:t>Желтоқсанның бұрқағы </a:t>
            </a:r>
            <a:r>
              <a:rPr lang="kk-KZ" sz="2800" b="0" dirty="0">
                <a:solidFill>
                  <a:schemeClr val="tx1"/>
                </a:solidFill>
                <a:effectLst/>
                <a:latin typeface="Times New Roman" panose="02020603050405020304" pitchFamily="18" charset="0"/>
                <a:cs typeface="Times New Roman" panose="02020603050405020304" pitchFamily="18" charset="0"/>
              </a:rPr>
              <a:t>болмағанда құда да тыныш, құдағи да тыныш, Алматыға іргелес </a:t>
            </a:r>
            <a:r>
              <a:rPr lang="kk-KZ" sz="2800" b="0" dirty="0" smtClean="0">
                <a:solidFill>
                  <a:schemeClr val="tx1"/>
                </a:solidFill>
                <a:effectLst/>
                <a:latin typeface="Times New Roman" panose="02020603050405020304" pitchFamily="18" charset="0"/>
                <a:cs typeface="Times New Roman" panose="02020603050405020304" pitchFamily="18" charset="0"/>
              </a:rPr>
              <a:t>ауылға </a:t>
            </a:r>
            <a:r>
              <a:rPr lang="kk-KZ" sz="2800" b="0" dirty="0">
                <a:solidFill>
                  <a:schemeClr val="tx1"/>
                </a:solidFill>
                <a:effectLst/>
                <a:latin typeface="Times New Roman" panose="02020603050405020304" pitchFamily="18" charset="0"/>
                <a:cs typeface="Times New Roman" panose="02020603050405020304" pitchFamily="18" charset="0"/>
              </a:rPr>
              <a:t>пропискаға отыра қояр </a:t>
            </a:r>
            <a:r>
              <a:rPr lang="kk-KZ" sz="2800" b="0" dirty="0" smtClean="0">
                <a:solidFill>
                  <a:schemeClr val="tx1"/>
                </a:solidFill>
                <a:effectLst/>
                <a:latin typeface="Times New Roman" panose="02020603050405020304" pitchFamily="18" charset="0"/>
                <a:cs typeface="Times New Roman" panose="02020603050405020304" pitchFamily="18" charset="0"/>
              </a:rPr>
              <a:t>еді.</a:t>
            </a:r>
            <a:br>
              <a:rPr lang="kk-KZ" sz="2800" b="0" dirty="0" smtClean="0">
                <a:solidFill>
                  <a:schemeClr val="tx1"/>
                </a:solidFill>
                <a:effectLst/>
                <a:latin typeface="Times New Roman" panose="02020603050405020304" pitchFamily="18" charset="0"/>
                <a:cs typeface="Times New Roman" panose="02020603050405020304" pitchFamily="18" charset="0"/>
              </a:rPr>
            </a:br>
            <a:r>
              <a:rPr lang="kk-KZ" sz="2800" b="0" dirty="0">
                <a:solidFill>
                  <a:schemeClr val="tx1"/>
                </a:solidFill>
                <a:effectLst/>
                <a:latin typeface="Times New Roman" panose="02020603050405020304" pitchFamily="18" charset="0"/>
                <a:cs typeface="Times New Roman" panose="02020603050405020304" pitchFamily="18" charset="0"/>
              </a:rPr>
              <a:t>Биыл биік Алтайдың басындағы ұшпа бөркі тұрмақ, етегіндегі жел қағып, қар тоқтамайтын тастақ қыраттары да </a:t>
            </a:r>
            <a:r>
              <a:rPr lang="kk-KZ" sz="2800" dirty="0">
                <a:solidFill>
                  <a:schemeClr val="tx1"/>
                </a:solidFill>
                <a:effectLst/>
                <a:latin typeface="Times New Roman" panose="02020603050405020304" pitchFamily="18" charset="0"/>
                <a:cs typeface="Times New Roman" panose="02020603050405020304" pitchFamily="18" charset="0"/>
              </a:rPr>
              <a:t>наурыздың </a:t>
            </a:r>
            <a:r>
              <a:rPr lang="kk-KZ" sz="2800" b="0" dirty="0">
                <a:solidFill>
                  <a:schemeClr val="tx1"/>
                </a:solidFill>
                <a:effectLst/>
                <a:latin typeface="Times New Roman" panose="02020603050405020304" pitchFamily="18" charset="0"/>
                <a:cs typeface="Times New Roman" panose="02020603050405020304" pitchFamily="18" charset="0"/>
              </a:rPr>
              <a:t>ақша қарын жамылып, самарқау </a:t>
            </a:r>
            <a:r>
              <a:rPr lang="kk-KZ" sz="2800" b="0" dirty="0" smtClean="0">
                <a:solidFill>
                  <a:schemeClr val="tx1"/>
                </a:solidFill>
                <a:effectLst/>
                <a:latin typeface="Times New Roman" panose="02020603050405020304" pitchFamily="18" charset="0"/>
                <a:cs typeface="Times New Roman" panose="02020603050405020304" pitchFamily="18" charset="0"/>
              </a:rPr>
              <a:t>жатыр.</a:t>
            </a:r>
            <a:endParaRPr lang="ru-RU" sz="2800" b="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6960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476672"/>
            <a:ext cx="7848872" cy="5616623"/>
          </a:xfrm>
        </p:spPr>
        <p:txBody>
          <a:bodyPr>
            <a:normAutofit/>
          </a:bodyPr>
          <a:lstStyle/>
          <a:p>
            <a:pPr marL="45720" indent="0" algn="just">
              <a:buNone/>
            </a:pPr>
            <a:r>
              <a:rPr lang="kk-KZ" dirty="0" smtClean="0">
                <a:latin typeface="Times New Roman" panose="02020603050405020304" pitchFamily="18" charset="0"/>
                <a:cs typeface="Times New Roman" panose="02020603050405020304" pitchFamily="18" charset="0"/>
              </a:rPr>
              <a:t>  </a:t>
            </a:r>
          </a:p>
          <a:p>
            <a:pPr marL="45720" indent="0" algn="ctr" fontAlgn="base">
              <a:buNone/>
            </a:pPr>
            <a:r>
              <a:rPr lang="kk-KZ" sz="3200" b="1" dirty="0">
                <a:solidFill>
                  <a:srgbClr val="002060"/>
                </a:solidFill>
                <a:latin typeface="Times New Roman" panose="02020603050405020304" pitchFamily="18" charset="0"/>
                <a:cs typeface="Times New Roman" panose="02020603050405020304" pitchFamily="18" charset="0"/>
              </a:rPr>
              <a:t>«Прописка» әңгімесінің композициялық құрылымы</a:t>
            </a:r>
            <a:r>
              <a:rPr lang="kk-KZ" sz="3200" b="1" dirty="0" smtClean="0">
                <a:solidFill>
                  <a:srgbClr val="002060"/>
                </a:solidFill>
                <a:latin typeface="Times New Roman" panose="02020603050405020304" pitchFamily="18" charset="0"/>
                <a:cs typeface="Times New Roman" panose="02020603050405020304" pitchFamily="18" charset="0"/>
              </a:rPr>
              <a:t>:</a:t>
            </a:r>
            <a:endParaRPr lang="ru-RU" sz="3200" dirty="0">
              <a:solidFill>
                <a:srgbClr val="002060"/>
              </a:solidFill>
              <a:latin typeface="Times New Roman" panose="02020603050405020304" pitchFamily="18" charset="0"/>
              <a:cs typeface="Times New Roman" panose="02020603050405020304" pitchFamily="18" charset="0"/>
            </a:endParaRPr>
          </a:p>
          <a:p>
            <a:pPr marL="45720" lvl="0" indent="0" fontAlgn="base">
              <a:buNone/>
            </a:pPr>
            <a:r>
              <a:rPr lang="kk-KZ" sz="2800" b="1" dirty="0">
                <a:solidFill>
                  <a:schemeClr val="tx1"/>
                </a:solidFill>
                <a:latin typeface="Times New Roman" panose="02020603050405020304" pitchFamily="18" charset="0"/>
                <a:cs typeface="Times New Roman" panose="02020603050405020304" pitchFamily="18" charset="0"/>
              </a:rPr>
              <a:t>Оқиғаның басталуы: </a:t>
            </a:r>
            <a:r>
              <a:rPr lang="kk-KZ" sz="2800" dirty="0">
                <a:solidFill>
                  <a:schemeClr val="tx1"/>
                </a:solidFill>
                <a:latin typeface="Times New Roman" panose="02020603050405020304" pitchFamily="18" charset="0"/>
                <a:cs typeface="Times New Roman" panose="02020603050405020304" pitchFamily="18" charset="0"/>
              </a:rPr>
              <a:t>Архаттың жолға </a:t>
            </a:r>
            <a:r>
              <a:rPr lang="kk-KZ" sz="2800" dirty="0" smtClean="0">
                <a:solidFill>
                  <a:schemeClr val="tx1"/>
                </a:solidFill>
                <a:latin typeface="Times New Roman" panose="02020603050405020304" pitchFamily="18" charset="0"/>
                <a:cs typeface="Times New Roman" panose="02020603050405020304" pitchFamily="18" charset="0"/>
              </a:rPr>
              <a:t>шығуы</a:t>
            </a:r>
            <a:endParaRPr lang="ru-RU" sz="2800" dirty="0">
              <a:solidFill>
                <a:schemeClr val="tx1"/>
              </a:solidFill>
              <a:latin typeface="Times New Roman" panose="02020603050405020304" pitchFamily="18" charset="0"/>
              <a:cs typeface="Times New Roman" panose="02020603050405020304" pitchFamily="18" charset="0"/>
            </a:endParaRPr>
          </a:p>
          <a:p>
            <a:pPr marL="45720" lvl="0" indent="0" fontAlgn="base">
              <a:buNone/>
            </a:pPr>
            <a:r>
              <a:rPr lang="kk-KZ" sz="2800" b="1" dirty="0" smtClean="0">
                <a:solidFill>
                  <a:schemeClr val="tx1"/>
                </a:solidFill>
                <a:latin typeface="Times New Roman" panose="02020603050405020304" pitchFamily="18" charset="0"/>
                <a:cs typeface="Times New Roman" panose="02020603050405020304" pitchFamily="18" charset="0"/>
              </a:rPr>
              <a:t>Оқиғаның байланысуы:</a:t>
            </a:r>
            <a:r>
              <a:rPr lang="kk-KZ" sz="2800" dirty="0" smtClean="0">
                <a:solidFill>
                  <a:schemeClr val="tx1"/>
                </a:solidFill>
                <a:latin typeface="Times New Roman" panose="02020603050405020304" pitchFamily="18" charset="0"/>
                <a:cs typeface="Times New Roman" panose="02020603050405020304" pitchFamily="18" charset="0"/>
              </a:rPr>
              <a:t> </a:t>
            </a:r>
            <a:r>
              <a:rPr lang="kk-KZ" sz="2800" dirty="0">
                <a:solidFill>
                  <a:schemeClr val="tx1"/>
                </a:solidFill>
                <a:latin typeface="Times New Roman" panose="02020603050405020304" pitchFamily="18" charset="0"/>
                <a:cs typeface="Times New Roman" panose="02020603050405020304" pitchFamily="18" charset="0"/>
              </a:rPr>
              <a:t>Боранның басталуы</a:t>
            </a:r>
            <a:endParaRPr lang="ru-RU" sz="2800" dirty="0">
              <a:solidFill>
                <a:schemeClr val="tx1"/>
              </a:solidFill>
              <a:latin typeface="Times New Roman" panose="02020603050405020304" pitchFamily="18" charset="0"/>
              <a:cs typeface="Times New Roman" panose="02020603050405020304" pitchFamily="18" charset="0"/>
            </a:endParaRPr>
          </a:p>
          <a:p>
            <a:pPr marL="45720" lvl="0" indent="0" fontAlgn="base">
              <a:buNone/>
            </a:pPr>
            <a:r>
              <a:rPr lang="kk-KZ" sz="2800" b="1" dirty="0">
                <a:solidFill>
                  <a:schemeClr val="tx1"/>
                </a:solidFill>
                <a:latin typeface="Times New Roman" panose="02020603050405020304" pitchFamily="18" charset="0"/>
                <a:cs typeface="Times New Roman" panose="02020603050405020304" pitchFamily="18" charset="0"/>
              </a:rPr>
              <a:t>Оқиғаның дамуы: </a:t>
            </a:r>
            <a:r>
              <a:rPr lang="kk-KZ" sz="2800" dirty="0">
                <a:solidFill>
                  <a:schemeClr val="tx1"/>
                </a:solidFill>
                <a:latin typeface="Times New Roman" panose="02020603050405020304" pitchFamily="18" charset="0"/>
                <a:cs typeface="Times New Roman" panose="02020603050405020304" pitchFamily="18" charset="0"/>
              </a:rPr>
              <a:t>Жаяу кеткен үш жолаушы</a:t>
            </a:r>
            <a:endParaRPr lang="ru-RU" sz="2800" dirty="0">
              <a:solidFill>
                <a:schemeClr val="tx1"/>
              </a:solidFill>
              <a:latin typeface="Times New Roman" panose="02020603050405020304" pitchFamily="18" charset="0"/>
              <a:cs typeface="Times New Roman" panose="02020603050405020304" pitchFamily="18" charset="0"/>
            </a:endParaRPr>
          </a:p>
          <a:p>
            <a:pPr marL="45720" lvl="0" indent="0" fontAlgn="base">
              <a:buNone/>
            </a:pPr>
            <a:r>
              <a:rPr lang="kk-KZ" sz="2800" b="1" dirty="0">
                <a:solidFill>
                  <a:schemeClr val="tx1"/>
                </a:solidFill>
                <a:latin typeface="Times New Roman" panose="02020603050405020304" pitchFamily="18" charset="0"/>
                <a:cs typeface="Times New Roman" panose="02020603050405020304" pitchFamily="18" charset="0"/>
              </a:rPr>
              <a:t>Шарықтау шегі: </a:t>
            </a:r>
            <a:r>
              <a:rPr lang="kk-KZ" sz="2800" dirty="0">
                <a:solidFill>
                  <a:schemeClr val="tx1"/>
                </a:solidFill>
                <a:latin typeface="Times New Roman" panose="02020603050405020304" pitchFamily="18" charset="0"/>
                <a:cs typeface="Times New Roman" panose="02020603050405020304" pitchFamily="18" charset="0"/>
              </a:rPr>
              <a:t>Ертістен өте алмаған автобус</a:t>
            </a:r>
            <a:endParaRPr lang="ru-RU" sz="2800" dirty="0">
              <a:solidFill>
                <a:schemeClr val="tx1"/>
              </a:solidFill>
              <a:latin typeface="Times New Roman" panose="02020603050405020304" pitchFamily="18" charset="0"/>
              <a:cs typeface="Times New Roman" panose="02020603050405020304" pitchFamily="18" charset="0"/>
            </a:endParaRPr>
          </a:p>
          <a:p>
            <a:pPr marL="45720" indent="0">
              <a:buNone/>
            </a:pPr>
            <a:r>
              <a:rPr lang="kk-KZ" sz="2800" b="1" dirty="0">
                <a:solidFill>
                  <a:schemeClr val="tx1"/>
                </a:solidFill>
                <a:latin typeface="Times New Roman" panose="02020603050405020304" pitchFamily="18" charset="0"/>
                <a:cs typeface="Times New Roman" panose="02020603050405020304" pitchFamily="18" charset="0"/>
              </a:rPr>
              <a:t>Шешімі:</a:t>
            </a:r>
            <a:r>
              <a:rPr lang="kk-KZ" sz="2800" dirty="0">
                <a:solidFill>
                  <a:schemeClr val="tx1"/>
                </a:solidFill>
                <a:latin typeface="Times New Roman" panose="02020603050405020304" pitchFamily="18" charset="0"/>
                <a:cs typeface="Times New Roman" panose="02020603050405020304" pitchFamily="18" charset="0"/>
              </a:rPr>
              <a:t> Алтайға кері қайтқан Архат</a:t>
            </a:r>
            <a:endParaRPr lang="kk-KZ"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849435"/>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632848" cy="5505792"/>
          </a:xfrm>
        </p:spPr>
        <p:txBody>
          <a:bodyPr>
            <a:normAutofit/>
          </a:bodyPr>
          <a:lstStyle/>
          <a:p>
            <a:pPr marL="457200" lvl="8" indent="-457200">
              <a:spcBef>
                <a:spcPts val="0"/>
              </a:spcBef>
              <a:spcAft>
                <a:spcPts val="0"/>
              </a:spcAft>
            </a:pPr>
            <a:endParaRPr lang="kk-KZ" sz="2000" dirty="0" smtClean="0">
              <a:solidFill>
                <a:srgbClr val="002060"/>
              </a:solidFill>
              <a:latin typeface="Times New Roman" panose="02020603050405020304" pitchFamily="18" charset="0"/>
              <a:ea typeface="Times New Roman"/>
              <a:cs typeface="Times New Roman" panose="02020603050405020304" pitchFamily="18" charset="0"/>
            </a:endParaRPr>
          </a:p>
          <a:p>
            <a:pPr marL="0" lvl="8" indent="0" algn="ctr">
              <a:spcBef>
                <a:spcPts val="0"/>
              </a:spcBef>
              <a:spcAft>
                <a:spcPts val="0"/>
              </a:spcAft>
              <a:buNone/>
            </a:pPr>
            <a:endParaRPr lang="ru-RU" sz="2800" dirty="0">
              <a:latin typeface="Times New Roman" panose="02020603050405020304" pitchFamily="18" charset="0"/>
              <a:ea typeface="SimSun"/>
              <a:cs typeface="Times New Roman" panose="02020603050405020304" pitchFamily="18" charset="0"/>
            </a:endParaRPr>
          </a:p>
          <a:p>
            <a:endParaRPr lang="ru-RU" dirty="0"/>
          </a:p>
        </p:txBody>
      </p:sp>
      <p:sp>
        <p:nvSpPr>
          <p:cNvPr id="4" name="Скругленный прямоугольник 3"/>
          <p:cNvSpPr/>
          <p:nvPr/>
        </p:nvSpPr>
        <p:spPr>
          <a:xfrm>
            <a:off x="1547664" y="692696"/>
            <a:ext cx="5544616" cy="7703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latin typeface="Times New Roman" panose="02020603050405020304" pitchFamily="18" charset="0"/>
                <a:cs typeface="Times New Roman" panose="02020603050405020304" pitchFamily="18" charset="0"/>
              </a:rPr>
              <a:t>«Прописка</a:t>
            </a:r>
            <a:r>
              <a:rPr lang="kk-KZ" sz="2800" b="1" dirty="0">
                <a:latin typeface="Times New Roman" panose="02020603050405020304" pitchFamily="18" charset="0"/>
                <a:cs typeface="Times New Roman" panose="02020603050405020304" pitchFamily="18" charset="0"/>
              </a:rPr>
              <a:t>» әңгімесіне талдау</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3707904" y="1700808"/>
            <a:ext cx="5040560" cy="12604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a:latin typeface="Times New Roman" panose="02020603050405020304" pitchFamily="18" charset="0"/>
                <a:cs typeface="Times New Roman" panose="02020603050405020304" pitchFamily="18" charset="0"/>
              </a:rPr>
              <a:t>Идея </a:t>
            </a:r>
            <a:r>
              <a:rPr lang="kk-KZ" dirty="0">
                <a:latin typeface="Times New Roman" panose="02020603050405020304" pitchFamily="18" charset="0"/>
                <a:cs typeface="Times New Roman" panose="02020603050405020304" pitchFamily="18" charset="0"/>
              </a:rPr>
              <a:t>жазушының осы өмір құбылысы туралы айтқысы келген ойы мен беретін бағасын </a:t>
            </a:r>
            <a:r>
              <a:rPr lang="kk-KZ" dirty="0" smtClean="0">
                <a:latin typeface="Times New Roman" panose="02020603050405020304" pitchFamily="18" charset="0"/>
                <a:cs typeface="Times New Roman" panose="02020603050405020304" pitchFamily="18" charset="0"/>
              </a:rPr>
              <a:t>білдіреді.</a:t>
            </a:r>
            <a:endParaRPr lang="ru-RU" b="1" dirty="0">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575420" y="1669179"/>
            <a:ext cx="2412404" cy="32763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a:latin typeface="Times New Roman" panose="02020603050405020304" pitchFamily="18" charset="0"/>
                <a:cs typeface="Times New Roman" panose="02020603050405020304" pitchFamily="18" charset="0"/>
              </a:rPr>
              <a:t>Тақырып</a:t>
            </a:r>
            <a:r>
              <a:rPr lang="kk-KZ" dirty="0">
                <a:latin typeface="Times New Roman" panose="02020603050405020304" pitchFamily="18" charset="0"/>
                <a:cs typeface="Times New Roman" panose="02020603050405020304" pitchFamily="18" charset="0"/>
              </a:rPr>
              <a:t> – әдеби шығармада сөз болатын басты мәселе, шығарма мазмұнының негізгі арқауы, айтылатын жағдайлардың бағыт-бағдары болып </a:t>
            </a:r>
            <a:r>
              <a:rPr lang="kk-KZ" dirty="0" smtClean="0">
                <a:latin typeface="Times New Roman" panose="02020603050405020304" pitchFamily="18" charset="0"/>
                <a:cs typeface="Times New Roman" panose="02020603050405020304" pitchFamily="18" charset="0"/>
              </a:rPr>
              <a:t>табылады.</a:t>
            </a:r>
            <a:endParaRPr lang="ru-RU" b="1" dirty="0">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707904" y="3307360"/>
            <a:ext cx="5040560" cy="32179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charset="0"/>
              <a:buChar char="•"/>
            </a:pPr>
            <a:r>
              <a:rPr lang="kk-KZ" sz="1600" b="1" dirty="0">
                <a:latin typeface="Times New Roman" panose="02020603050405020304" pitchFamily="18" charset="0"/>
                <a:cs typeface="Times New Roman" panose="02020603050405020304" pitchFamily="18" charset="0"/>
              </a:rPr>
              <a:t>Идеясы: </a:t>
            </a:r>
            <a:r>
              <a:rPr lang="kk-KZ" sz="1600" dirty="0">
                <a:latin typeface="Times New Roman" panose="02020603050405020304" pitchFamily="18" charset="0"/>
                <a:cs typeface="Times New Roman" panose="02020603050405020304" pitchFamily="18" charset="0"/>
              </a:rPr>
              <a:t>Шығарманың негізгі мұраты идеялық қуаты – желтоқсан оқиғасы үшін қудаланған қазақ жастары өмірінің кейбір тұстарын сипаттау. Сондай-ақ автор Кеңес үкіметінің желтоқсаншыларға көрсеткен озбырлығын әрі қоғамнан шеттетуге ұмтылған теріс әрекеттерін сынап отыр. Және ұсақ деталь арқылы қала мен ауылды байланыстыратын жолдардың жоқтығы шебер суреттелген.  (Ұлан асуындағы автобустың аударылуы, Ертіс өзенінен өте алмай кейін қайтуы). Болашақ ұрпақты Архаттың адуынды сөздері мен қайтпас мінезі арқылы  </a:t>
            </a:r>
            <a:r>
              <a:rPr lang="kk-KZ" sz="1600" dirty="0" smtClean="0">
                <a:latin typeface="Times New Roman" panose="02020603050405020304" pitchFamily="18" charset="0"/>
                <a:cs typeface="Times New Roman" panose="02020603050405020304" pitchFamily="18" charset="0"/>
              </a:rPr>
              <a:t>патриот , отансүйгіш болуға шақырады.</a:t>
            </a:r>
            <a:endParaRPr lang="ru-RU" sz="1600" dirty="0">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644600" y="5093946"/>
            <a:ext cx="2343224"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000" b="1" dirty="0" smtClean="0">
                <a:latin typeface="Times New Roman" panose="02020603050405020304" pitchFamily="18" charset="0"/>
                <a:cs typeface="Times New Roman" panose="02020603050405020304" pitchFamily="18" charset="0"/>
              </a:rPr>
              <a:t>Тақырыбы:</a:t>
            </a:r>
            <a:r>
              <a:rPr lang="kk-KZ" sz="2000" dirty="0" smtClean="0">
                <a:latin typeface="Times New Roman" panose="02020603050405020304" pitchFamily="18" charset="0"/>
                <a:cs typeface="Times New Roman" panose="02020603050405020304" pitchFamily="18" charset="0"/>
              </a:rPr>
              <a:t> Ерлік</a:t>
            </a:r>
            <a:r>
              <a:rPr lang="kk-KZ" sz="2000" dirty="0">
                <a:latin typeface="Times New Roman" panose="02020603050405020304" pitchFamily="18" charset="0"/>
                <a:cs typeface="Times New Roman" panose="02020603050405020304" pitchFamily="18" charset="0"/>
              </a:rPr>
              <a:t>, туған жерге деген шексіз </a:t>
            </a:r>
            <a:r>
              <a:rPr lang="kk-KZ" sz="2000" dirty="0" smtClean="0">
                <a:latin typeface="Times New Roman" panose="02020603050405020304" pitchFamily="18" charset="0"/>
                <a:cs typeface="Times New Roman" panose="02020603050405020304" pitchFamily="18" charset="0"/>
              </a:rPr>
              <a:t>махаббат.</a:t>
            </a:r>
            <a:endParaRPr lang="ru-RU" sz="2000" dirty="0">
              <a:latin typeface="Times New Roman" panose="02020603050405020304" pitchFamily="18" charset="0"/>
              <a:cs typeface="Times New Roman" panose="02020603050405020304" pitchFamily="18" charset="0"/>
            </a:endParaRPr>
          </a:p>
        </p:txBody>
      </p:sp>
      <p:cxnSp>
        <p:nvCxnSpPr>
          <p:cNvPr id="8" name="Прямая со стрелкой 7"/>
          <p:cNvCxnSpPr>
            <a:stCxn id="10" idx="2"/>
            <a:endCxn id="12" idx="0"/>
          </p:cNvCxnSpPr>
          <p:nvPr/>
        </p:nvCxnSpPr>
        <p:spPr>
          <a:xfrm>
            <a:off x="1781622" y="4945543"/>
            <a:ext cx="34590" cy="1484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a:stCxn id="9" idx="2"/>
            <a:endCxn id="11" idx="0"/>
          </p:cNvCxnSpPr>
          <p:nvPr/>
        </p:nvCxnSpPr>
        <p:spPr>
          <a:xfrm>
            <a:off x="6228184" y="2961284"/>
            <a:ext cx="0" cy="346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5454172"/>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8076" y="616496"/>
            <a:ext cx="8166371" cy="4822472"/>
          </a:xfrm>
        </p:spPr>
        <p:txBody>
          <a:bodyPr/>
          <a:lstStyle/>
          <a:p>
            <a:pPr marL="0" indent="0" algn="l">
              <a:buNone/>
            </a:pPr>
            <a:r>
              <a:rPr lang="kk-KZ" sz="2800" dirty="0" smtClean="0">
                <a:solidFill>
                  <a:srgbClr val="002060"/>
                </a:solidFill>
                <a:effectLst/>
                <a:latin typeface="Times New Roman" panose="02020603050405020304" pitchFamily="18" charset="0"/>
                <a:cs typeface="Times New Roman" panose="02020603050405020304" pitchFamily="18" charset="0"/>
              </a:rPr>
              <a:t>                             1-тапсырма</a:t>
            </a:r>
            <a:br>
              <a:rPr lang="kk-KZ" sz="2800" dirty="0" smtClean="0">
                <a:solidFill>
                  <a:srgbClr val="002060"/>
                </a:solidFill>
                <a:effectLst/>
                <a:latin typeface="Times New Roman" panose="02020603050405020304" pitchFamily="18" charset="0"/>
                <a:cs typeface="Times New Roman" panose="02020603050405020304" pitchFamily="18" charset="0"/>
              </a:rPr>
            </a:br>
            <a:r>
              <a:rPr lang="kk-KZ" sz="2800" dirty="0" smtClean="0">
                <a:solidFill>
                  <a:schemeClr val="tx1"/>
                </a:solidFill>
                <a:effectLst/>
                <a:latin typeface="Times New Roman" panose="02020603050405020304" pitchFamily="18" charset="0"/>
                <a:cs typeface="Times New Roman" panose="02020603050405020304" pitchFamily="18" charset="0"/>
              </a:rPr>
              <a:t/>
            </a:r>
            <a:br>
              <a:rPr lang="kk-KZ" sz="2800" dirty="0" smtClean="0">
                <a:solidFill>
                  <a:schemeClr val="tx1"/>
                </a:solidFill>
                <a:effectLst/>
                <a:latin typeface="Times New Roman" panose="02020603050405020304" pitchFamily="18" charset="0"/>
                <a:cs typeface="Times New Roman" panose="02020603050405020304" pitchFamily="18" charset="0"/>
              </a:rPr>
            </a:br>
            <a:r>
              <a:rPr lang="kk-KZ" sz="2800" dirty="0" smtClean="0">
                <a:solidFill>
                  <a:schemeClr val="tx1"/>
                </a:solidFill>
                <a:effectLst/>
                <a:latin typeface="Times New Roman" panose="02020603050405020304" pitchFamily="18" charset="0"/>
                <a:cs typeface="Times New Roman" panose="02020603050405020304" pitchFamily="18" charset="0"/>
              </a:rPr>
              <a:t>«Тұлғаны </a:t>
            </a:r>
            <a:r>
              <a:rPr lang="kk-KZ" sz="2800" dirty="0">
                <a:solidFill>
                  <a:schemeClr val="tx1"/>
                </a:solidFill>
                <a:effectLst/>
                <a:latin typeface="Times New Roman" panose="02020603050405020304" pitchFamily="18" charset="0"/>
                <a:cs typeface="Times New Roman" panose="02020603050405020304" pitchFamily="18" charset="0"/>
              </a:rPr>
              <a:t>таны» әдісі арқылы әңгіме кейіпкерлерін атаңыз және кейіпкерлерді өзара </a:t>
            </a:r>
            <a:r>
              <a:rPr lang="kk-KZ" sz="2800" dirty="0" smtClean="0">
                <a:solidFill>
                  <a:schemeClr val="tx1"/>
                </a:solidFill>
                <a:effectLst/>
                <a:latin typeface="Times New Roman" panose="02020603050405020304" pitchFamily="18" charset="0"/>
                <a:cs typeface="Times New Roman" panose="02020603050405020304" pitchFamily="18" charset="0"/>
              </a:rPr>
              <a:t>салыстырыңыз.</a:t>
            </a:r>
            <a:br>
              <a:rPr lang="kk-KZ" sz="2800" dirty="0" smtClean="0">
                <a:solidFill>
                  <a:schemeClr val="tx1"/>
                </a:solidFill>
                <a:effectLst/>
                <a:latin typeface="Times New Roman" panose="02020603050405020304" pitchFamily="18" charset="0"/>
                <a:cs typeface="Times New Roman" panose="02020603050405020304" pitchFamily="18" charset="0"/>
              </a:rPr>
            </a:br>
            <a:r>
              <a:rPr lang="kk-KZ" sz="2800" dirty="0" smtClean="0">
                <a:solidFill>
                  <a:schemeClr val="tx1"/>
                </a:solidFill>
                <a:effectLst/>
                <a:latin typeface="Times New Roman" panose="02020603050405020304" pitchFamily="18" charset="0"/>
                <a:cs typeface="Times New Roman" panose="02020603050405020304" pitchFamily="18" charset="0"/>
              </a:rPr>
              <a:t/>
            </a:r>
            <a:br>
              <a:rPr lang="kk-KZ" sz="2800" dirty="0" smtClean="0">
                <a:solidFill>
                  <a:schemeClr val="tx1"/>
                </a:solidFill>
                <a:effectLst/>
                <a:latin typeface="Times New Roman" panose="02020603050405020304" pitchFamily="18" charset="0"/>
                <a:cs typeface="Times New Roman" panose="02020603050405020304" pitchFamily="18" charset="0"/>
              </a:rPr>
            </a:br>
            <a:r>
              <a:rPr lang="kk-KZ" sz="2800" dirty="0" smtClean="0">
                <a:solidFill>
                  <a:srgbClr val="002060"/>
                </a:solidFill>
                <a:effectLst/>
                <a:latin typeface="Times New Roman" panose="02020603050405020304" pitchFamily="18" charset="0"/>
                <a:cs typeface="Times New Roman" panose="02020603050405020304" pitchFamily="18" charset="0"/>
              </a:rPr>
              <a:t>Дескриптор:</a:t>
            </a:r>
            <a:r>
              <a:rPr lang="kk-KZ" sz="2800" dirty="0" smtClean="0">
                <a:solidFill>
                  <a:schemeClr val="tx1"/>
                </a:solidFill>
                <a:effectLst/>
                <a:latin typeface="Times New Roman" panose="02020603050405020304" pitchFamily="18" charset="0"/>
                <a:cs typeface="Times New Roman" panose="02020603050405020304" pitchFamily="18" charset="0"/>
              </a:rPr>
              <a:t/>
            </a:r>
            <a:br>
              <a:rPr lang="kk-KZ" sz="2800" dirty="0" smtClean="0">
                <a:solidFill>
                  <a:schemeClr val="tx1"/>
                </a:solidFill>
                <a:effectLst/>
                <a:latin typeface="Times New Roman" panose="02020603050405020304" pitchFamily="18" charset="0"/>
                <a:cs typeface="Times New Roman" panose="02020603050405020304" pitchFamily="18" charset="0"/>
              </a:rPr>
            </a:br>
            <a:r>
              <a:rPr lang="kk-KZ" sz="2800" dirty="0" smtClean="0">
                <a:solidFill>
                  <a:schemeClr val="tx1"/>
                </a:solidFill>
                <a:effectLst/>
                <a:latin typeface="Times New Roman" panose="02020603050405020304" pitchFamily="18" charset="0"/>
                <a:cs typeface="Times New Roman" panose="02020603050405020304" pitchFamily="18" charset="0"/>
              </a:rPr>
              <a:t>Шығармадағы </a:t>
            </a:r>
            <a:r>
              <a:rPr lang="kk-KZ" sz="2800" dirty="0">
                <a:solidFill>
                  <a:schemeClr val="tx1"/>
                </a:solidFill>
                <a:effectLst/>
                <a:latin typeface="Times New Roman" panose="02020603050405020304" pitchFamily="18" charset="0"/>
                <a:cs typeface="Times New Roman" panose="02020603050405020304" pitchFamily="18" charset="0"/>
              </a:rPr>
              <a:t>кейіпкерлерді өзара салыстыра отырып, тарихи және көркемдік құндылығына баға </a:t>
            </a:r>
            <a:r>
              <a:rPr lang="kk-KZ" sz="2800" dirty="0" smtClean="0">
                <a:solidFill>
                  <a:schemeClr val="tx1"/>
                </a:solidFill>
                <a:effectLst/>
                <a:latin typeface="Times New Roman" panose="02020603050405020304" pitchFamily="18" charset="0"/>
                <a:cs typeface="Times New Roman" panose="02020603050405020304" pitchFamily="18" charset="0"/>
              </a:rPr>
              <a:t>береді.</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7265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1330</TotalTime>
  <Words>808</Words>
  <Application>Microsoft Office PowerPoint</Application>
  <PresentationFormat>Экран (4:3)</PresentationFormat>
  <Paragraphs>101</Paragraphs>
  <Slides>15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Воздушный поток</vt:lpstr>
      <vt:lpstr>Презентация PowerPoint</vt:lpstr>
      <vt:lpstr>Презентация PowerPoint</vt:lpstr>
      <vt:lpstr>ЖЕЛТОҚСАНДА ІЗ-ТҮЗСІЗ КЕТКЕНДЕРДІҢ РУХЫНА БАҒЫШТАЙМЫН                                                                                                        Автор  </vt:lpstr>
      <vt:lpstr>Презентация PowerPoint</vt:lpstr>
      <vt:lpstr>Презентация PowerPoint</vt:lpstr>
      <vt:lpstr>         «Прописка» әңгімесіне талдау Жанры: әңгіме Мекеншақ (оқиғаның өткен уақыты): шығармада баяндалатын оқиға 1987 жылды қамтиды. Дәлел: Бәрінен де төрт ай бойы сергелдеңге алынғанын айтсаңшы. Сол бір Желтоқсанның бұрқағы болмағанда құда да тыныш, құдағи да тыныш, Алматыға іргелес ауылға пропискаға отыра қояр еді. Биыл биік Алтайдың басындағы ұшпа бөркі тұрмақ, етегіндегі жел қағып, қар тоқтамайтын тастақ қыраттары да наурыздың ақша қарын жамылып, самарқау жатыр.</vt:lpstr>
      <vt:lpstr>Презентация PowerPoint</vt:lpstr>
      <vt:lpstr>Презентация PowerPoint</vt:lpstr>
      <vt:lpstr>                             1-тапсырма  «Тұлғаны таны» әдісі арқылы әңгіме кейіпкерлерін атаңыз және кейіпкерлерді өзара салыстырыңыз.  Дескриптор: Шығармадағы кейіпкерлерді өзара салыстыра отырып, тарихи және көркемдік құндылығына баға береді.</vt:lpstr>
      <vt:lpstr>Презентация PowerPoint</vt:lpstr>
      <vt:lpstr>1-тапсырма Өзіңді тексер!</vt:lpstr>
      <vt:lpstr>Презентация PowerPoint</vt:lpstr>
      <vt:lpstr>Презентация PowerPoint</vt:lpstr>
      <vt:lpstr>                                      ҚОРЫТЫНДЫ  - Асқар Алтайдың «Прописка» әңгімесінің тақырыбы мен идеясын анықтады.  - Шығармадағы кейіпкерлерді өзара салыстыра отырып, тарихи және көркемдік құндылығына баға берді.  - Автор бейнесі мен ұстанымын оқиғалар тізбегіне байланысты авторлық көзқарасы қандай екенін көре алды. - Шығармадағы  кейіпкерлер қарым-қатынасын отбасылық құндылық тұрғысынан талдай отырып, әдеби  эссе жазды.</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58</cp:revision>
  <cp:lastPrinted>2020-10-16T18:36:33Z</cp:lastPrinted>
  <dcterms:created xsi:type="dcterms:W3CDTF">2020-10-16T16:12:06Z</dcterms:created>
  <dcterms:modified xsi:type="dcterms:W3CDTF">2021-03-30T17:25:17Z</dcterms:modified>
</cp:coreProperties>
</file>