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9"/>
  </p:notesMasterIdLst>
  <p:sldIdLst>
    <p:sldId id="256" r:id="rId2"/>
    <p:sldId id="258" r:id="rId3"/>
    <p:sldId id="260" r:id="rId4"/>
    <p:sldId id="262" r:id="rId5"/>
    <p:sldId id="263" r:id="rId6"/>
    <p:sldId id="272" r:id="rId7"/>
    <p:sldId id="268" r:id="rId8"/>
    <p:sldId id="269" r:id="rId9"/>
    <p:sldId id="267" r:id="rId10"/>
    <p:sldId id="270" r:id="rId11"/>
    <p:sldId id="265" r:id="rId12"/>
    <p:sldId id="266" r:id="rId13"/>
    <p:sldId id="271" r:id="rId14"/>
    <p:sldId id="273" r:id="rId15"/>
    <p:sldId id="274" r:id="rId16"/>
    <p:sldId id="275" r:id="rId17"/>
    <p:sldId id="276" r:id="rId18"/>
  </p:sldIdLst>
  <p:sldSz cx="12192000" cy="6858000"/>
  <p:notesSz cx="6858000" cy="9144000"/>
  <p:custDataLst>
    <p:tags r:id="rId20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00"/>
    <a:srgbClr val="A20000"/>
    <a:srgbClr val="3B3721"/>
    <a:srgbClr val="B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75645" autoAdjust="0"/>
  </p:normalViewPr>
  <p:slideViewPr>
    <p:cSldViewPr>
      <p:cViewPr varScale="1">
        <p:scale>
          <a:sx n="53" d="100"/>
          <a:sy n="53" d="100"/>
        </p:scale>
        <p:origin x="118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E3FC1-5CBF-478E-9662-E2A40CF29C75}" type="datetimeFigureOut">
              <a:rPr lang="ru-KZ" smtClean="0"/>
              <a:t>01.04.2021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310E4-0CF8-49CC-9B77-8C21205AF88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967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1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50283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6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36980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8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55695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14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53390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15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59459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310E4-0CF8-49CC-9B77-8C21205AF88A}" type="slidenum">
              <a:rPr lang="ru-KZ" smtClean="0"/>
              <a:t>16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9639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667" y="1270001"/>
            <a:ext cx="8834967" cy="1082675"/>
          </a:xfrm>
        </p:spPr>
        <p:txBody>
          <a:bodyPr/>
          <a:lstStyle>
            <a:lvl1pPr>
              <a:defRPr>
                <a:ea typeface="微软雅黑" charset="-122"/>
              </a:defRPr>
            </a:lvl1pPr>
          </a:lstStyle>
          <a:p>
            <a:endParaRPr 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1785" y="2206626"/>
            <a:ext cx="8832849" cy="790575"/>
          </a:xfrm>
        </p:spPr>
        <p:txBody>
          <a:bodyPr/>
          <a:lstStyle>
            <a:lvl1pPr marL="0" indent="0">
              <a:buFont typeface="Arial" pitchFamily="34" charset="0"/>
              <a:buNone/>
              <a:defRPr>
                <a:solidFill>
                  <a:srgbClr val="3B3721"/>
                </a:solidFill>
                <a:ea typeface="微软雅黑" charset="-122"/>
              </a:defRPr>
            </a:lvl1pPr>
          </a:lstStyle>
          <a:p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200050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2885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537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537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8297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5943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213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2858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2858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05710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3161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39239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60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598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7323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337B631C-4F91-47B3-AD01-7A52B1956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330C1899-F249-4FD4-BCD5-315BB629E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8587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DB00E94-397C-4EFB-A518-2545037FFF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95325" y="5589240"/>
            <a:ext cx="6624637" cy="935038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r>
              <a:rPr lang="ru-RU" altLang="ru-RU" sz="3600" b="1" dirty="0" err="1">
                <a:solidFill>
                  <a:srgbClr val="86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Сынып</a:t>
            </a:r>
            <a:r>
              <a:rPr lang="ru-RU" altLang="ru-RU" sz="36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en-US" altLang="ru-RU" sz="36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B321CEA-242E-4FFF-8BE1-103209D862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79376" y="333722"/>
            <a:ext cx="8836025" cy="4265463"/>
          </a:xfrm>
        </p:spPr>
        <p:txBody>
          <a:bodyPr/>
          <a:lstStyle/>
          <a:p>
            <a:pPr eaLnBrk="1" hangingPunct="1"/>
            <a:br>
              <a:rPr lang="en-US" altLang="ru-RU" sz="3600" dirty="0">
                <a:ea typeface="Microsoft YaHei" panose="020B0503020204020204" pitchFamily="34" charset="-122"/>
              </a:rPr>
            </a:br>
            <a:br>
              <a:rPr lang="en-US" altLang="ru-RU" sz="3600" dirty="0">
                <a:ea typeface="Microsoft YaHei" panose="020B0503020204020204" pitchFamily="34" charset="-122"/>
              </a:rPr>
            </a:br>
            <a:r>
              <a:rPr lang="kk-KZ" altLang="ru-RU" sz="3600" dirty="0">
                <a:solidFill>
                  <a:srgbClr val="86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Сабақтың тақырыбы: </a:t>
            </a:r>
            <a:br>
              <a:rPr lang="kk-KZ" altLang="ru-RU" sz="3600" dirty="0">
                <a:solidFill>
                  <a:srgbClr val="86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kk-KZ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Асқар Алтай «Прописка» әңгімесі.</a:t>
            </a:r>
            <a:br>
              <a:rPr lang="kk-KZ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kk-KZ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Пейзаж.</a:t>
            </a:r>
            <a:br>
              <a:rPr lang="kk-KZ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kk-KZ" altLang="ru-RU" dirty="0">
                <a:ea typeface="Microsoft YaHei" panose="020B0503020204020204" pitchFamily="34" charset="-122"/>
              </a:rPr>
              <a:t>                                              </a:t>
            </a:r>
            <a:br>
              <a:rPr lang="en-US" altLang="ru-RU" dirty="0">
                <a:ea typeface="Microsoft YaHei" panose="020B0503020204020204" pitchFamily="34" charset="-122"/>
              </a:rPr>
            </a:br>
            <a:br>
              <a:rPr lang="en-US" altLang="ru-RU" dirty="0">
                <a:ea typeface="Microsoft YaHei" panose="020B0503020204020204" pitchFamily="34" charset="-122"/>
              </a:rPr>
            </a:br>
            <a:r>
              <a:rPr lang="ru-RU" altLang="ru-RU" sz="3600" dirty="0" err="1">
                <a:solidFill>
                  <a:srgbClr val="860000"/>
                </a:solidFill>
                <a:ea typeface="Microsoft YaHei" panose="020B0503020204020204" pitchFamily="34" charset="-122"/>
              </a:rPr>
              <a:t>Бөлім</a:t>
            </a:r>
            <a:r>
              <a:rPr lang="ru-RU" altLang="ru-RU" sz="3600" dirty="0">
                <a:solidFill>
                  <a:srgbClr val="860000"/>
                </a:solidFill>
                <a:ea typeface="Microsoft YaHei" panose="020B0503020204020204" pitchFamily="34" charset="-122"/>
              </a:rPr>
              <a:t>:  </a:t>
            </a:r>
            <a:r>
              <a:rPr lang="ru-RU" altLang="ru-RU" sz="3600" b="0" dirty="0">
                <a:solidFill>
                  <a:srgbClr val="86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«</a:t>
            </a:r>
            <a:r>
              <a:rPr lang="ru-RU" altLang="ru-RU" sz="3600" b="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Тәуелсіздік</a:t>
            </a:r>
            <a:r>
              <a:rPr lang="ru-RU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– </a:t>
            </a:r>
            <a:r>
              <a:rPr lang="ru-RU" altLang="ru-RU" sz="3600" b="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қасиет</a:t>
            </a:r>
            <a:r>
              <a:rPr lang="ru-RU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br>
              <a:rPr lang="en-US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altLang="ru-RU" sz="3600" b="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тұнған</a:t>
            </a:r>
            <a:r>
              <a:rPr lang="en-US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ru-RU" altLang="ru-RU" sz="3600" b="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ұлы</a:t>
            </a:r>
            <a:r>
              <a:rPr lang="ru-RU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ru-RU" altLang="ru-RU" sz="3600" b="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ұғым</a:t>
            </a:r>
            <a:r>
              <a:rPr lang="ru-RU" altLang="ru-RU" sz="3600" b="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C0205B-E1FB-4416-ACDF-C21EDD0C3E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962" y="0"/>
            <a:ext cx="487203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E5E1E5-8EA1-45AB-AD1D-7D01C305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582400" cy="796925"/>
          </a:xfrm>
        </p:spPr>
        <p:txBody>
          <a:bodyPr/>
          <a:lstStyle/>
          <a:p>
            <a:r>
              <a:rPr lang="ru-RU" dirty="0"/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мысалдармен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сәйкестендіріңіз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B2B619A-3A77-4132-9DF3-347A591F5C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660554"/>
              </p:ext>
            </p:extLst>
          </p:nvPr>
        </p:nvGraphicFramePr>
        <p:xfrm>
          <a:off x="479375" y="1285874"/>
          <a:ext cx="9361041" cy="51300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2605">
                  <a:extLst>
                    <a:ext uri="{9D8B030D-6E8A-4147-A177-3AD203B41FA5}">
                      <a16:colId xmlns:a16="http://schemas.microsoft.com/office/drawing/2014/main" val="522198672"/>
                    </a:ext>
                  </a:extLst>
                </a:gridCol>
                <a:gridCol w="2312812">
                  <a:extLst>
                    <a:ext uri="{9D8B030D-6E8A-4147-A177-3AD203B41FA5}">
                      <a16:colId xmlns:a16="http://schemas.microsoft.com/office/drawing/2014/main" val="3378829092"/>
                    </a:ext>
                  </a:extLst>
                </a:gridCol>
                <a:gridCol w="2312812">
                  <a:extLst>
                    <a:ext uri="{9D8B030D-6E8A-4147-A177-3AD203B41FA5}">
                      <a16:colId xmlns:a16="http://schemas.microsoft.com/office/drawing/2014/main" val="4139563708"/>
                    </a:ext>
                  </a:extLst>
                </a:gridCol>
                <a:gridCol w="2312812">
                  <a:extLst>
                    <a:ext uri="{9D8B030D-6E8A-4147-A177-3AD203B41FA5}">
                      <a16:colId xmlns:a16="http://schemas.microsoft.com/office/drawing/2014/main" val="1802641112"/>
                    </a:ext>
                  </a:extLst>
                </a:gridCol>
              </a:tblGrid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Мысалдар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Теңеу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Эпитет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Кейіптеу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762534"/>
                  </a:ext>
                </a:extLst>
              </a:tr>
              <a:tr h="1091228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Жып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жылмағай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мұз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665991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Кәрі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өзен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506477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Шарбысындай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687805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088060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Аруақтанып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алғандай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26885"/>
                  </a:ext>
                </a:extLst>
              </a:tr>
            </a:tbl>
          </a:graphicData>
        </a:graphic>
      </p:graphicFrame>
      <p:pic>
        <p:nvPicPr>
          <p:cNvPr id="6" name="Рисунок 5" descr="Маркеры-галочки">
            <a:extLst>
              <a:ext uri="{FF2B5EF4-FFF2-40B4-BE49-F238E27FC236}">
                <a16:creationId xmlns:a16="http://schemas.microsoft.com/office/drawing/2014/main" id="{00E9C14B-7748-43F2-87BF-C4E30ACC31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3832" y="582936"/>
            <a:ext cx="648072" cy="679549"/>
          </a:xfrm>
          <a:prstGeom prst="rect">
            <a:avLst/>
          </a:prstGeom>
        </p:spPr>
      </p:pic>
      <p:pic>
        <p:nvPicPr>
          <p:cNvPr id="8" name="Рисунок 7" descr="Карандаш">
            <a:extLst>
              <a:ext uri="{FF2B5EF4-FFF2-40B4-BE49-F238E27FC236}">
                <a16:creationId xmlns:a16="http://schemas.microsoft.com/office/drawing/2014/main" id="{907310FE-EA7A-4446-BA6F-6EA4B9632A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92544" y="837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4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BC2E6-906E-4BDC-A3FF-AB6D9F0C1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KZ" sz="36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Маркеры-галочки">
            <a:extLst>
              <a:ext uri="{FF2B5EF4-FFF2-40B4-BE49-F238E27FC236}">
                <a16:creationId xmlns:a16="http://schemas.microsoft.com/office/drawing/2014/main" id="{DF18062D-FC5D-44E9-A036-B875709E07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8448" y="151281"/>
            <a:ext cx="914400" cy="914400"/>
          </a:xfr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227070-4C5D-45BC-8F33-9112B0513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047337"/>
              </p:ext>
            </p:extLst>
          </p:nvPr>
        </p:nvGraphicFramePr>
        <p:xfrm>
          <a:off x="623392" y="1285875"/>
          <a:ext cx="9217024" cy="51733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86841">
                  <a:extLst>
                    <a:ext uri="{9D8B030D-6E8A-4147-A177-3AD203B41FA5}">
                      <a16:colId xmlns:a16="http://schemas.microsoft.com/office/drawing/2014/main" val="966994782"/>
                    </a:ext>
                  </a:extLst>
                </a:gridCol>
                <a:gridCol w="2387304">
                  <a:extLst>
                    <a:ext uri="{9D8B030D-6E8A-4147-A177-3AD203B41FA5}">
                      <a16:colId xmlns:a16="http://schemas.microsoft.com/office/drawing/2014/main" val="4152532299"/>
                    </a:ext>
                  </a:extLst>
                </a:gridCol>
                <a:gridCol w="2387304">
                  <a:extLst>
                    <a:ext uri="{9D8B030D-6E8A-4147-A177-3AD203B41FA5}">
                      <a16:colId xmlns:a16="http://schemas.microsoft.com/office/drawing/2014/main" val="2738039973"/>
                    </a:ext>
                  </a:extLst>
                </a:gridCol>
                <a:gridCol w="1955575">
                  <a:extLst>
                    <a:ext uri="{9D8B030D-6E8A-4147-A177-3AD203B41FA5}">
                      <a16:colId xmlns:a16="http://schemas.microsoft.com/office/drawing/2014/main" val="1230365576"/>
                    </a:ext>
                  </a:extLst>
                </a:gridCol>
              </a:tblGrid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Мысалдар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Теңеу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Эпитет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Кейіптеу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432666"/>
                  </a:ext>
                </a:extLst>
              </a:tr>
              <a:tr h="1091228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Жып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жылмағай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мұз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80330"/>
                  </a:ext>
                </a:extLst>
              </a:tr>
              <a:tr h="920377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Кәрі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өзен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235591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Шарбысындай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296045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925878"/>
                  </a:ext>
                </a:extLst>
              </a:tr>
              <a:tr h="77959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Аруақтанып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алғандай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121908"/>
                  </a:ext>
                </a:extLst>
              </a:tr>
            </a:tbl>
          </a:graphicData>
        </a:graphic>
      </p:graphicFrame>
      <p:pic>
        <p:nvPicPr>
          <p:cNvPr id="8" name="Рисунок 7" descr="Маркеры-галочки">
            <a:extLst>
              <a:ext uri="{FF2B5EF4-FFF2-40B4-BE49-F238E27FC236}">
                <a16:creationId xmlns:a16="http://schemas.microsoft.com/office/drawing/2014/main" id="{2B78C584-B603-4F09-81A8-49873C249D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7968" y="2132856"/>
            <a:ext cx="914400" cy="914400"/>
          </a:xfrm>
          <a:prstGeom prst="rect">
            <a:avLst/>
          </a:prstGeom>
        </p:spPr>
      </p:pic>
      <p:pic>
        <p:nvPicPr>
          <p:cNvPr id="9" name="Рисунок 8" descr="Маркеры-галочки">
            <a:extLst>
              <a:ext uri="{FF2B5EF4-FFF2-40B4-BE49-F238E27FC236}">
                <a16:creationId xmlns:a16="http://schemas.microsoft.com/office/drawing/2014/main" id="{513D703A-2074-4017-91FA-BA51472E86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7968" y="3108424"/>
            <a:ext cx="914400" cy="914400"/>
          </a:xfrm>
          <a:prstGeom prst="rect">
            <a:avLst/>
          </a:prstGeom>
        </p:spPr>
      </p:pic>
      <p:pic>
        <p:nvPicPr>
          <p:cNvPr id="10" name="Рисунок 9" descr="Маркеры-галочки">
            <a:extLst>
              <a:ext uri="{FF2B5EF4-FFF2-40B4-BE49-F238E27FC236}">
                <a16:creationId xmlns:a16="http://schemas.microsoft.com/office/drawing/2014/main" id="{31BFF75A-3FD4-4D41-86C9-660F094294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3752" y="4783820"/>
            <a:ext cx="914400" cy="914400"/>
          </a:xfrm>
          <a:prstGeom prst="rect">
            <a:avLst/>
          </a:prstGeom>
        </p:spPr>
      </p:pic>
      <p:pic>
        <p:nvPicPr>
          <p:cNvPr id="11" name="Рисунок 10" descr="Маркеры-галочки">
            <a:extLst>
              <a:ext uri="{FF2B5EF4-FFF2-40B4-BE49-F238E27FC236}">
                <a16:creationId xmlns:a16="http://schemas.microsoft.com/office/drawing/2014/main" id="{A07E9F3E-AE1A-43CE-AC57-251240DBDE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3752" y="4022824"/>
            <a:ext cx="914400" cy="914400"/>
          </a:xfrm>
          <a:prstGeom prst="rect">
            <a:avLst/>
          </a:prstGeom>
        </p:spPr>
      </p:pic>
      <p:pic>
        <p:nvPicPr>
          <p:cNvPr id="12" name="Рисунок 11" descr="Маркеры-галочки">
            <a:extLst>
              <a:ext uri="{FF2B5EF4-FFF2-40B4-BE49-F238E27FC236}">
                <a16:creationId xmlns:a16="http://schemas.microsoft.com/office/drawing/2014/main" id="{8036FD09-64BE-4D28-AD00-B6892E22C4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4232" y="55448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70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25795-C543-44C9-8054-10BF9AC39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b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Үзінділерден</a:t>
            </a:r>
            <a:r>
              <a:rPr lang="ru-RU" sz="3600" b="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3600" b="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3600" b="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анықтап</a:t>
            </a:r>
            <a:r>
              <a:rPr lang="ru-RU" sz="3600" b="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әңгімелейді</a:t>
            </a:r>
            <a:r>
              <a:rPr lang="ru-RU" sz="3600" b="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3600" b="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8AE31-AF07-4B3F-8932-789E42AB1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Өскеменнен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автобус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асып,Ертіс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Күршімнен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Биыл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Алтайдың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ұшпа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бөркі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етегіндегі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қағып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тоқтамайтын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қыраттары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жамылып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самарқау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пропискасыз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алмайды.Мамандығыммен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жоқ.Қалада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прописка»шықты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бұрқағы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құдағи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іргелес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ауылына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1864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5B126-72C7-4E6D-AE0C-A4C54DB30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9237"/>
            <a:ext cx="10972800" cy="796925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860000"/>
                </a:solidFill>
              </a:rPr>
              <a:t>            </a:t>
            </a:r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KZ" sz="36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1694EC-EEBF-4A21-9CDD-3908FC71E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Алтай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Ертіс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өзенінің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ағысында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орналасқан.Ұлан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орналасқан.Ал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1997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облысындағы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аудандардың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32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Маркеры-галочки">
            <a:extLst>
              <a:ext uri="{FF2B5EF4-FFF2-40B4-BE49-F238E27FC236}">
                <a16:creationId xmlns:a16="http://schemas.microsoft.com/office/drawing/2014/main" id="{8D8C922D-53BF-42C8-ACAB-3091C61EF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2297" y="1563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854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3241A-2B6D-42B7-91FA-E43CFED7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DBBF06-7D42-403E-8550-9501289B8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</a:p>
          <a:p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тіркестерін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Архаттың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Бірбеткей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қызба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адал,желтоқсан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Алматы,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прописка,боран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KZ" dirty="0"/>
          </a:p>
        </p:txBody>
      </p:sp>
      <p:pic>
        <p:nvPicPr>
          <p:cNvPr id="5" name="Рисунок 4" descr="Карандаш">
            <a:extLst>
              <a:ext uri="{FF2B5EF4-FFF2-40B4-BE49-F238E27FC236}">
                <a16:creationId xmlns:a16="http://schemas.microsoft.com/office/drawing/2014/main" id="{C60DB56B-4B42-404A-A694-72B91FDEB1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48528" y="3714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340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5CD2B-2093-4885-B5A3-286A766B4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KZ" sz="36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CA1432-EAD7-44CA-9BB1-3DBB12C93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Архат.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даярлайтын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бітіреді.Ол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мамандығымен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болмай,Алматы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алмайды.Ал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табылмайды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тұрайын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қатысқандығы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Алматы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пропискаға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барып,өзінің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бірбеткейлігінен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қайтпай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арпалысады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аулына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келеді.Жолда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автобус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қиқаң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ошарыла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құлайды.Моторы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өшіп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қалады.Далада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тұр.Архат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адалдығын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жолаушыларға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тығырықтан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қызба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сұранады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7" name="Рисунок 6" descr="Маркеры-галочки">
            <a:extLst>
              <a:ext uri="{FF2B5EF4-FFF2-40B4-BE49-F238E27FC236}">
                <a16:creationId xmlns:a16="http://schemas.microsoft.com/office/drawing/2014/main" id="{88A53767-9AAD-4FC2-BB74-877E1BB959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4472" y="2159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531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E64356-6BB3-4B00-AFF3-256D04942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          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1E1CF7-4E1A-476E-A4CB-D2DCCEC18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Кейіпкерлік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талдау.Көркемдегіш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құүралдарды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орнындағы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Әңгімеден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қаорай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5" name="Рисунок 4" descr="Карандаш">
            <a:extLst>
              <a:ext uri="{FF2B5EF4-FFF2-40B4-BE49-F238E27FC236}">
                <a16:creationId xmlns:a16="http://schemas.microsoft.com/office/drawing/2014/main" id="{FE290149-6CC4-4B14-866C-54693CC6C0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4432" y="3829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348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75A89E-D391-4E00-8359-22AFEBAE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              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баспалдағы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процесс 3">
            <a:extLst>
              <a:ext uri="{FF2B5EF4-FFF2-40B4-BE49-F238E27FC236}">
                <a16:creationId xmlns:a16="http://schemas.microsoft.com/office/drawing/2014/main" id="{6A45CF78-8F52-4C3E-AFE8-60D74AAAA995}"/>
              </a:ext>
            </a:extLst>
          </p:cNvPr>
          <p:cNvSpPr/>
          <p:nvPr/>
        </p:nvSpPr>
        <p:spPr bwMode="auto">
          <a:xfrm>
            <a:off x="1480592" y="4904888"/>
            <a:ext cx="4032448" cy="1584176"/>
          </a:xfrm>
          <a:prstGeom prst="flowChartProcess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itchFamily="34" charset="0"/>
                <a:ea typeface="宋体" charset="-122"/>
              </a:rPr>
              <a:t>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highlight>
                <a:srgbClr val="FFFF00"/>
              </a:highlight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   </a:t>
            </a:r>
            <a:r>
              <a:rPr kumimoji="0" 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Түсінбедім</a:t>
            </a:r>
            <a:endParaRPr kumimoji="0" lang="ru-KZ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>
            <a:extLst>
              <a:ext uri="{FF2B5EF4-FFF2-40B4-BE49-F238E27FC236}">
                <a16:creationId xmlns:a16="http://schemas.microsoft.com/office/drawing/2014/main" id="{459E4BE5-8687-4C18-90DE-895EB29DADEE}"/>
              </a:ext>
            </a:extLst>
          </p:cNvPr>
          <p:cNvSpPr/>
          <p:nvPr/>
        </p:nvSpPr>
        <p:spPr bwMode="auto">
          <a:xfrm>
            <a:off x="1703512" y="3140968"/>
            <a:ext cx="3600400" cy="1584176"/>
          </a:xfrm>
          <a:prstGeom prst="flowChartProcess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   </a:t>
            </a:r>
            <a:r>
              <a:rPr kumimoji="0" lang="ru-RU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Сұрағым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бар</a:t>
            </a:r>
            <a:endParaRPr kumimoji="0" lang="ru-KZ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6987F2-73EA-475C-A189-7A11160A6DC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063552" y="1700808"/>
            <a:ext cx="2952328" cy="1212131"/>
          </a:xfrm>
          <a:prstGeom prst="flowChartProcess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ru-RU" b="1" dirty="0"/>
              <a:t>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түсіндім</a:t>
            </a:r>
            <a:endParaRPr lang="ru-RU" b="1" dirty="0"/>
          </a:p>
        </p:txBody>
      </p:sp>
      <p:pic>
        <p:nvPicPr>
          <p:cNvPr id="12" name="Рисунок 11" descr="Маркеры-галочки">
            <a:extLst>
              <a:ext uri="{FF2B5EF4-FFF2-40B4-BE49-F238E27FC236}">
                <a16:creationId xmlns:a16="http://schemas.microsoft.com/office/drawing/2014/main" id="{C125833D-FA91-4B79-83CA-4474CD1A7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1748934"/>
            <a:ext cx="914400" cy="914400"/>
          </a:xfrm>
          <a:prstGeom prst="rect">
            <a:avLst/>
          </a:prstGeom>
        </p:spPr>
      </p:pic>
      <p:pic>
        <p:nvPicPr>
          <p:cNvPr id="14" name="Рисунок 13" descr="Закрыть">
            <a:extLst>
              <a:ext uri="{FF2B5EF4-FFF2-40B4-BE49-F238E27FC236}">
                <a16:creationId xmlns:a16="http://schemas.microsoft.com/office/drawing/2014/main" id="{F3B178A2-E6F9-4D16-A5C7-E75BA32F73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84032" y="5157192"/>
            <a:ext cx="914400" cy="914400"/>
          </a:xfrm>
          <a:prstGeom prst="rect">
            <a:avLst/>
          </a:prstGeom>
        </p:spPr>
      </p:pic>
      <p:pic>
        <p:nvPicPr>
          <p:cNvPr id="16" name="Рисунок 15" descr="Вопросительный знак">
            <a:extLst>
              <a:ext uri="{FF2B5EF4-FFF2-40B4-BE49-F238E27FC236}">
                <a16:creationId xmlns:a16="http://schemas.microsoft.com/office/drawing/2014/main" id="{96D1C3F3-934A-4F99-ABC8-8B239E4E90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50632" y="339959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35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32BD0F02-F7F0-4838-959E-1E0C6B22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69093"/>
            <a:ext cx="10972800" cy="796925"/>
          </a:xfrm>
        </p:spPr>
        <p:txBody>
          <a:bodyPr/>
          <a:lstStyle/>
          <a:p>
            <a:pPr eaLnBrk="1" hangingPunct="1"/>
            <a:r>
              <a:rPr lang="ru-RU" altLang="ru-RU" dirty="0">
                <a:solidFill>
                  <a:srgbClr val="860000"/>
                </a:solidFill>
              </a:rPr>
              <a:t> </a:t>
            </a:r>
            <a:br>
              <a:rPr lang="ru-RU" altLang="ru-RU" dirty="0">
                <a:solidFill>
                  <a:srgbClr val="860000"/>
                </a:solidFill>
              </a:rPr>
            </a:br>
            <a:r>
              <a:rPr lang="ru-RU" altLang="ru-RU" dirty="0" err="1">
                <a:solidFill>
                  <a:srgbClr val="860000"/>
                </a:solidFill>
              </a:rPr>
              <a:t>Оқу</a:t>
            </a:r>
            <a:r>
              <a:rPr lang="ru-RU" altLang="ru-RU" dirty="0">
                <a:solidFill>
                  <a:srgbClr val="860000"/>
                </a:solidFill>
              </a:rPr>
              <a:t> </a:t>
            </a:r>
            <a:r>
              <a:rPr lang="ru-RU" altLang="ru-RU" dirty="0" err="1">
                <a:solidFill>
                  <a:srgbClr val="860000"/>
                </a:solidFill>
              </a:rPr>
              <a:t>мақсаты</a:t>
            </a:r>
            <a:r>
              <a:rPr lang="ru-RU" altLang="ru-RU" dirty="0">
                <a:solidFill>
                  <a:srgbClr val="860000"/>
                </a:solidFill>
              </a:rPr>
              <a:t>:</a:t>
            </a:r>
            <a:br>
              <a:rPr lang="ru-RU" altLang="ru-RU" dirty="0">
                <a:solidFill>
                  <a:srgbClr val="860000"/>
                </a:solidFill>
              </a:rPr>
            </a:br>
            <a:endParaRPr lang="ru-RU" altLang="ru-RU" dirty="0">
              <a:solidFill>
                <a:srgbClr val="860000"/>
              </a:solidFill>
            </a:endParaRPr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816C03BB-B102-4EC0-B0CF-0F2650EF0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166018"/>
            <a:ext cx="10972800" cy="514330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сипаттап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eaLnBrk="1" hangingPunct="1">
              <a:buNone/>
            </a:pPr>
            <a:endParaRPr lang="ru-RU" alt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ru-RU" alt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alt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altLang="ru-RU" sz="3200" b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көрінісінен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eaLnBrk="1" hangingPunct="1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eaLnBrk="1" hangingPunct="1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</a:pPr>
            <a:endParaRPr lang="ru-RU" altLang="ru-RU" b="1" dirty="0">
              <a:solidFill>
                <a:srgbClr val="3B37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ru-RU" alt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ru-RU" altLang="ru-RU" sz="32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32BD0F02-F7F0-4838-959E-1E0C6B22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25550"/>
            <a:ext cx="10972800" cy="796925"/>
          </a:xfrm>
        </p:spPr>
        <p:txBody>
          <a:bodyPr/>
          <a:lstStyle/>
          <a:p>
            <a:pPr eaLnBrk="1" hangingPunct="1"/>
            <a:r>
              <a:rPr lang="ru-RU" altLang="ru-RU" dirty="0">
                <a:solidFill>
                  <a:srgbClr val="860000"/>
                </a:solidFill>
              </a:rPr>
              <a:t> </a:t>
            </a:r>
            <a:br>
              <a:rPr lang="ru-RU" altLang="ru-RU" dirty="0">
                <a:solidFill>
                  <a:srgbClr val="860000"/>
                </a:solidFill>
              </a:rPr>
            </a:br>
            <a:r>
              <a:rPr lang="ru-RU" alt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alt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</a:t>
            </a:r>
            <a:r>
              <a:rPr lang="ru-RU" alt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altLang="ru-RU" dirty="0">
                <a:solidFill>
                  <a:srgbClr val="860000"/>
                </a:solidFill>
              </a:rPr>
            </a:br>
            <a:endParaRPr lang="ru-RU" altLang="ru-RU" dirty="0">
              <a:solidFill>
                <a:srgbClr val="860000"/>
              </a:solidFill>
            </a:endParaRPr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816C03BB-B102-4EC0-B0CF-0F2650EF0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166018"/>
            <a:ext cx="10972800" cy="5143301"/>
          </a:xfrm>
        </p:spPr>
        <p:txBody>
          <a:bodyPr/>
          <a:lstStyle/>
          <a:p>
            <a:pPr marL="0" indent="0" eaLnBrk="1" hangingPunct="1"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көріністері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бейнелегенген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тұстардан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eaLnBrk="1" hangingPunct="1">
              <a:buNone/>
            </a:pPr>
            <a:endParaRPr lang="ru-RU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анықтап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әңгімелейді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eaLnBrk="1" hangingPunct="1">
              <a:buNone/>
            </a:pPr>
            <a:endParaRPr lang="ru-RU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</a:pPr>
            <a:endParaRPr lang="ru-RU" alt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84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00A6F-3694-4835-AB27-C93F75004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260648"/>
            <a:ext cx="10972800" cy="796925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Ойқозғау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альтернативный процесс 3">
            <a:extLst>
              <a:ext uri="{FF2B5EF4-FFF2-40B4-BE49-F238E27FC236}">
                <a16:creationId xmlns:a16="http://schemas.microsoft.com/office/drawing/2014/main" id="{F61EE365-A433-485F-8E69-5489A28CDB5D}"/>
              </a:ext>
            </a:extLst>
          </p:cNvPr>
          <p:cNvSpPr/>
          <p:nvPr/>
        </p:nvSpPr>
        <p:spPr bwMode="auto">
          <a:xfrm>
            <a:off x="982388" y="2343293"/>
            <a:ext cx="1800200" cy="1570316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/>
          </a:p>
          <a:p>
            <a:pPr eaLnBrk="1" hangingPunct="1"/>
            <a:r>
              <a:rPr lang="en-US" dirty="0"/>
              <a:t>        </a:t>
            </a:r>
          </a:p>
          <a:p>
            <a:pPr eaLnBrk="1" hangingPunct="1"/>
            <a:r>
              <a:rPr lang="en-US" dirty="0"/>
              <a:t>     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>
            <a:extLst>
              <a:ext uri="{FF2B5EF4-FFF2-40B4-BE49-F238E27FC236}">
                <a16:creationId xmlns:a16="http://schemas.microsoft.com/office/drawing/2014/main" id="{A643C66A-2C03-42BB-B1C9-B5EFC507FA29}"/>
              </a:ext>
            </a:extLst>
          </p:cNvPr>
          <p:cNvSpPr/>
          <p:nvPr/>
        </p:nvSpPr>
        <p:spPr bwMode="auto">
          <a:xfrm>
            <a:off x="911424" y="4961587"/>
            <a:ext cx="1800200" cy="1635765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4</a:t>
            </a:r>
            <a:endParaRPr kumimoji="0" lang="ru-KZ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E7D4A7A-E3AF-431D-BEC9-630F18A39EFC}"/>
              </a:ext>
            </a:extLst>
          </p:cNvPr>
          <p:cNvSpPr/>
          <p:nvPr/>
        </p:nvSpPr>
        <p:spPr bwMode="auto">
          <a:xfrm>
            <a:off x="3110946" y="2343293"/>
            <a:ext cx="1800200" cy="1662743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ea typeface="宋体" charset="-122"/>
              </a:rPr>
              <a:t>          </a:t>
            </a:r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            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</a:t>
            </a:r>
            <a:endParaRPr lang="en-US" sz="3600" dirty="0"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7" name="Блок-схема: альтернативный процесс 6">
            <a:extLst>
              <a:ext uri="{FF2B5EF4-FFF2-40B4-BE49-F238E27FC236}">
                <a16:creationId xmlns:a16="http://schemas.microsoft.com/office/drawing/2014/main" id="{6DD06160-A9B0-4208-8DF0-6D1DDD50B53B}"/>
              </a:ext>
            </a:extLst>
          </p:cNvPr>
          <p:cNvSpPr/>
          <p:nvPr/>
        </p:nvSpPr>
        <p:spPr bwMode="auto">
          <a:xfrm>
            <a:off x="3089108" y="4966487"/>
            <a:ext cx="1800200" cy="1635765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ea typeface="宋体" charset="-122"/>
              </a:rPr>
              <a:t>        </a:t>
            </a:r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5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8" name="Блок-схема: альтернативный процесс 7">
            <a:extLst>
              <a:ext uri="{FF2B5EF4-FFF2-40B4-BE49-F238E27FC236}">
                <a16:creationId xmlns:a16="http://schemas.microsoft.com/office/drawing/2014/main" id="{88BCC334-E744-4A42-8B05-8D4B5EC426A7}"/>
              </a:ext>
            </a:extLst>
          </p:cNvPr>
          <p:cNvSpPr/>
          <p:nvPr/>
        </p:nvSpPr>
        <p:spPr bwMode="auto">
          <a:xfrm>
            <a:off x="5282318" y="2343293"/>
            <a:ext cx="1922111" cy="1609521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  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3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id="{2870C708-3EDC-4850-9917-9B08F8C0C11C}"/>
              </a:ext>
            </a:extLst>
          </p:cNvPr>
          <p:cNvSpPr/>
          <p:nvPr/>
        </p:nvSpPr>
        <p:spPr bwMode="auto">
          <a:xfrm>
            <a:off x="5266792" y="4869160"/>
            <a:ext cx="1800199" cy="1728192"/>
          </a:xfrm>
          <a:prstGeom prst="flowChartAlternateProcess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ea typeface="宋体" charset="-122"/>
              </a:rPr>
              <a:t>         </a:t>
            </a:r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6</a:t>
            </a:r>
            <a:endParaRPr kumimoji="0" lang="ru-KZ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10" name="Облачко с текстом: овальное 9">
            <a:extLst>
              <a:ext uri="{FF2B5EF4-FFF2-40B4-BE49-F238E27FC236}">
                <a16:creationId xmlns:a16="http://schemas.microsoft.com/office/drawing/2014/main" id="{6A61247F-CB97-4404-B2FE-2824E314C824}"/>
              </a:ext>
            </a:extLst>
          </p:cNvPr>
          <p:cNvSpPr/>
          <p:nvPr/>
        </p:nvSpPr>
        <p:spPr bwMode="auto">
          <a:xfrm flipH="1">
            <a:off x="825340" y="1224183"/>
            <a:ext cx="1972367" cy="892422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Негізгі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кейіпкер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?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2" name="Облачко с текстом: овальное 11">
            <a:extLst>
              <a:ext uri="{FF2B5EF4-FFF2-40B4-BE49-F238E27FC236}">
                <a16:creationId xmlns:a16="http://schemas.microsoft.com/office/drawing/2014/main" id="{CC27CDA1-83FE-404F-9B38-D7E3AFDF8290}"/>
              </a:ext>
            </a:extLst>
          </p:cNvPr>
          <p:cNvSpPr/>
          <p:nvPr/>
        </p:nvSpPr>
        <p:spPr bwMode="auto">
          <a:xfrm>
            <a:off x="3199344" y="1241100"/>
            <a:ext cx="2048949" cy="89242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Оқиға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орны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?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3" name="Облачко с текстом: овальное 12">
            <a:extLst>
              <a:ext uri="{FF2B5EF4-FFF2-40B4-BE49-F238E27FC236}">
                <a16:creationId xmlns:a16="http://schemas.microsoft.com/office/drawing/2014/main" id="{B7FB0B8D-B2C3-4356-BD54-3FA74F107E5C}"/>
              </a:ext>
            </a:extLst>
          </p:cNvPr>
          <p:cNvSpPr/>
          <p:nvPr/>
        </p:nvSpPr>
        <p:spPr bwMode="auto">
          <a:xfrm>
            <a:off x="5707862" y="1264903"/>
            <a:ext cx="1922111" cy="892421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Мәселе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тарихы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?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4" name="Облачко с текстом: овальное 13">
            <a:extLst>
              <a:ext uri="{FF2B5EF4-FFF2-40B4-BE49-F238E27FC236}">
                <a16:creationId xmlns:a16="http://schemas.microsoft.com/office/drawing/2014/main" id="{638D6609-3CB8-4770-9C4F-CBF3A633B6F7}"/>
              </a:ext>
            </a:extLst>
          </p:cNvPr>
          <p:cNvSpPr/>
          <p:nvPr/>
        </p:nvSpPr>
        <p:spPr bwMode="auto">
          <a:xfrm>
            <a:off x="939574" y="4006036"/>
            <a:ext cx="1800200" cy="863124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Әңгіме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авторы?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5" name="Облачко с текстом: овальное 14">
            <a:extLst>
              <a:ext uri="{FF2B5EF4-FFF2-40B4-BE49-F238E27FC236}">
                <a16:creationId xmlns:a16="http://schemas.microsoft.com/office/drawing/2014/main" id="{827BAFFD-F068-46C9-8705-A4D506436E51}"/>
              </a:ext>
            </a:extLst>
          </p:cNvPr>
          <p:cNvSpPr/>
          <p:nvPr/>
        </p:nvSpPr>
        <p:spPr bwMode="auto">
          <a:xfrm>
            <a:off x="3210378" y="4068550"/>
            <a:ext cx="1800199" cy="770781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Пейзаж ?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6" name="Облачко с текстом: овальное 15">
            <a:extLst>
              <a:ext uri="{FF2B5EF4-FFF2-40B4-BE49-F238E27FC236}">
                <a16:creationId xmlns:a16="http://schemas.microsoft.com/office/drawing/2014/main" id="{15183A45-488E-410E-96C5-4978444F0EFA}"/>
              </a:ext>
            </a:extLst>
          </p:cNvPr>
          <p:cNvSpPr/>
          <p:nvPr/>
        </p:nvSpPr>
        <p:spPr bwMode="auto">
          <a:xfrm>
            <a:off x="5614049" y="4006036"/>
            <a:ext cx="1922111" cy="737886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Әңгіменің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шешімі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956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0" grpId="0" autoUpdateAnimBg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5DDDE-4CE1-47E4-AE96-5980FFFA5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2352"/>
            <a:ext cx="10972800" cy="796925"/>
          </a:xfrm>
        </p:spPr>
        <p:txBody>
          <a:bodyPr/>
          <a:lstStyle/>
          <a:p>
            <a:r>
              <a:rPr lang="ru-RU" dirty="0"/>
              <a:t>                                  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альтернативный процесс 4">
            <a:extLst>
              <a:ext uri="{FF2B5EF4-FFF2-40B4-BE49-F238E27FC236}">
                <a16:creationId xmlns:a16="http://schemas.microsoft.com/office/drawing/2014/main" id="{58137B09-0BED-4C5E-991A-1E762CCFFE55}"/>
              </a:ext>
            </a:extLst>
          </p:cNvPr>
          <p:cNvSpPr/>
          <p:nvPr/>
        </p:nvSpPr>
        <p:spPr bwMode="auto">
          <a:xfrm>
            <a:off x="890667" y="2279186"/>
            <a:ext cx="2016224" cy="151216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860000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solidFill>
                <a:srgbClr val="860000"/>
              </a:solidFill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860000"/>
                </a:solidFill>
                <a:ea typeface="宋体" charset="-122"/>
              </a:rPr>
              <a:t>            </a:t>
            </a:r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1</a:t>
            </a:r>
            <a:endParaRPr kumimoji="0" lang="ru-RU" sz="360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0C95FA2E-0DE8-4A6D-A75F-1CA7E41DE0E0}"/>
              </a:ext>
            </a:extLst>
          </p:cNvPr>
          <p:cNvSpPr/>
          <p:nvPr/>
        </p:nvSpPr>
        <p:spPr bwMode="auto">
          <a:xfrm>
            <a:off x="3186099" y="2279186"/>
            <a:ext cx="2016224" cy="151216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ea typeface="宋体" charset="-122"/>
              </a:rPr>
              <a:t>            </a:t>
            </a:r>
            <a:r>
              <a:rPr lang="en-US" sz="3600" dirty="0">
                <a:ea typeface="宋体" charset="-122"/>
              </a:rPr>
              <a:t>2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7" name="Блок-схема: альтернативный процесс 6">
            <a:extLst>
              <a:ext uri="{FF2B5EF4-FFF2-40B4-BE49-F238E27FC236}">
                <a16:creationId xmlns:a16="http://schemas.microsoft.com/office/drawing/2014/main" id="{D3E33234-B36D-4349-A97A-6756E7D95383}"/>
              </a:ext>
            </a:extLst>
          </p:cNvPr>
          <p:cNvSpPr/>
          <p:nvPr/>
        </p:nvSpPr>
        <p:spPr bwMode="auto">
          <a:xfrm>
            <a:off x="5410741" y="2279186"/>
            <a:ext cx="2016224" cy="151216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  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3</a:t>
            </a:r>
            <a:endParaRPr kumimoji="0" lang="ru-KZ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>
            <a:extLst>
              <a:ext uri="{FF2B5EF4-FFF2-40B4-BE49-F238E27FC236}">
                <a16:creationId xmlns:a16="http://schemas.microsoft.com/office/drawing/2014/main" id="{70CCCEA3-9C19-4286-B952-715CF9D22A78}"/>
              </a:ext>
            </a:extLst>
          </p:cNvPr>
          <p:cNvSpPr/>
          <p:nvPr/>
        </p:nvSpPr>
        <p:spPr bwMode="auto">
          <a:xfrm>
            <a:off x="890667" y="5152192"/>
            <a:ext cx="2016224" cy="151216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          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4</a:t>
            </a:r>
            <a:endParaRPr kumimoji="0" lang="ru-KZ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id="{1B96F740-E5FC-4E81-AE3B-97C1ADBBED15}"/>
              </a:ext>
            </a:extLst>
          </p:cNvPr>
          <p:cNvSpPr/>
          <p:nvPr/>
        </p:nvSpPr>
        <p:spPr bwMode="auto">
          <a:xfrm>
            <a:off x="3162570" y="5152193"/>
            <a:ext cx="2016224" cy="1512167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ea typeface="宋体" charset="-122"/>
              </a:rPr>
              <a:t>             </a:t>
            </a:r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5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10" name="Блок-схема: альтернативный процесс 9">
            <a:extLst>
              <a:ext uri="{FF2B5EF4-FFF2-40B4-BE49-F238E27FC236}">
                <a16:creationId xmlns:a16="http://schemas.microsoft.com/office/drawing/2014/main" id="{6BB81160-1518-4169-847D-B57A54B193C0}"/>
              </a:ext>
            </a:extLst>
          </p:cNvPr>
          <p:cNvSpPr/>
          <p:nvPr/>
        </p:nvSpPr>
        <p:spPr bwMode="auto">
          <a:xfrm>
            <a:off x="5410741" y="5152192"/>
            <a:ext cx="2016224" cy="151216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  <a:p>
            <a:pPr eaLnBrk="1" hangingPunct="1"/>
            <a:r>
              <a:rPr lang="en-US" sz="3600" dirty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6</a:t>
            </a:r>
          </a:p>
        </p:txBody>
      </p:sp>
      <p:sp>
        <p:nvSpPr>
          <p:cNvPr id="11" name="Облачко с текстом: овальное 10">
            <a:extLst>
              <a:ext uri="{FF2B5EF4-FFF2-40B4-BE49-F238E27FC236}">
                <a16:creationId xmlns:a16="http://schemas.microsoft.com/office/drawing/2014/main" id="{CED25652-DE05-434B-A1E3-85075E6ED9AE}"/>
              </a:ext>
            </a:extLst>
          </p:cNvPr>
          <p:cNvSpPr/>
          <p:nvPr/>
        </p:nvSpPr>
        <p:spPr bwMode="auto">
          <a:xfrm>
            <a:off x="1055441" y="918348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Архат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2" name="Облачко с текстом: овальное 11">
            <a:extLst>
              <a:ext uri="{FF2B5EF4-FFF2-40B4-BE49-F238E27FC236}">
                <a16:creationId xmlns:a16="http://schemas.microsoft.com/office/drawing/2014/main" id="{8E456E15-4CEB-4172-B3CD-F90A2E08B371}"/>
              </a:ext>
            </a:extLst>
          </p:cNvPr>
          <p:cNvSpPr/>
          <p:nvPr/>
        </p:nvSpPr>
        <p:spPr bwMode="auto">
          <a:xfrm>
            <a:off x="3327344" y="984949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ea typeface="宋体" charset="-122"/>
              </a:rPr>
              <a:t>Алтай </a:t>
            </a:r>
            <a:r>
              <a:rPr lang="ru-RU" dirty="0" err="1">
                <a:ea typeface="宋体" charset="-122"/>
              </a:rPr>
              <a:t>таулары</a:t>
            </a:r>
            <a:r>
              <a:rPr lang="ru-RU" dirty="0">
                <a:ea typeface="宋体" charset="-122"/>
              </a:rPr>
              <a:t>, Алматы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4" name="Облачко с текстом: овальное 13">
            <a:extLst>
              <a:ext uri="{FF2B5EF4-FFF2-40B4-BE49-F238E27FC236}">
                <a16:creationId xmlns:a16="http://schemas.microsoft.com/office/drawing/2014/main" id="{8C77B7A5-87D9-478F-B03D-958EDBF64514}"/>
              </a:ext>
            </a:extLst>
          </p:cNvPr>
          <p:cNvSpPr/>
          <p:nvPr/>
        </p:nvSpPr>
        <p:spPr bwMode="auto">
          <a:xfrm>
            <a:off x="1067475" y="3882273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err="1">
                <a:ea typeface="宋体" charset="-122"/>
              </a:rPr>
              <a:t>Асқар</a:t>
            </a:r>
            <a:r>
              <a:rPr lang="ru-RU" dirty="0">
                <a:ea typeface="宋体" charset="-122"/>
              </a:rPr>
              <a:t> Алтай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5" name="Облачко с текстом: овальное 14">
            <a:extLst>
              <a:ext uri="{FF2B5EF4-FFF2-40B4-BE49-F238E27FC236}">
                <a16:creationId xmlns:a16="http://schemas.microsoft.com/office/drawing/2014/main" id="{A89871D4-DEC5-47BC-B952-9F14A7C7EFE1}"/>
              </a:ext>
            </a:extLst>
          </p:cNvPr>
          <p:cNvSpPr/>
          <p:nvPr/>
        </p:nvSpPr>
        <p:spPr bwMode="auto">
          <a:xfrm>
            <a:off x="3350873" y="3906725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Табиғат</a:t>
            </a:r>
            <a:r>
              <a:rPr lang="ru-RU" dirty="0">
                <a:ea typeface="宋体" charset="-122"/>
              </a:rPr>
              <a:t> </a:t>
            </a:r>
            <a:r>
              <a:rPr lang="ru-RU" dirty="0" err="1">
                <a:ea typeface="宋体" charset="-122"/>
              </a:rPr>
              <a:t>көрінісін</a:t>
            </a:r>
            <a:endParaRPr lang="ru-RU" dirty="0">
              <a:ea typeface="宋体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суреттеу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6" name="Облачко с текстом: овальное 15">
            <a:extLst>
              <a:ext uri="{FF2B5EF4-FFF2-40B4-BE49-F238E27FC236}">
                <a16:creationId xmlns:a16="http://schemas.microsoft.com/office/drawing/2014/main" id="{A61E79FE-D18B-4024-B428-9C6953FD03E7}"/>
              </a:ext>
            </a:extLst>
          </p:cNvPr>
          <p:cNvSpPr/>
          <p:nvPr/>
        </p:nvSpPr>
        <p:spPr bwMode="auto">
          <a:xfrm>
            <a:off x="5646305" y="3899860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Қайта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оралу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sp>
        <p:nvSpPr>
          <p:cNvPr id="17" name="Облачко с текстом: овальное 16">
            <a:extLst>
              <a:ext uri="{FF2B5EF4-FFF2-40B4-BE49-F238E27FC236}">
                <a16:creationId xmlns:a16="http://schemas.microsoft.com/office/drawing/2014/main" id="{284D6519-BDF3-4C55-8C61-E2067D7718EF}"/>
              </a:ext>
            </a:extLst>
          </p:cNvPr>
          <p:cNvSpPr/>
          <p:nvPr/>
        </p:nvSpPr>
        <p:spPr bwMode="auto">
          <a:xfrm>
            <a:off x="5807968" y="984949"/>
            <a:ext cx="1851450" cy="1116704"/>
          </a:xfrm>
          <a:prstGeom prst="wedgeEllipseCallout">
            <a:avLst/>
          </a:prstGeom>
          <a:solidFill>
            <a:srgbClr val="86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Жұмысқа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</a:rPr>
              <a:t>орналасу,прописка</a:t>
            </a:r>
            <a:endParaRPr kumimoji="0" 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</a:endParaRPr>
          </a:p>
        </p:txBody>
      </p:sp>
      <p:pic>
        <p:nvPicPr>
          <p:cNvPr id="4" name="Рисунок 3" descr="Маркеры-галочки">
            <a:extLst>
              <a:ext uri="{FF2B5EF4-FFF2-40B4-BE49-F238E27FC236}">
                <a16:creationId xmlns:a16="http://schemas.microsoft.com/office/drawing/2014/main" id="{589816CD-826B-47BA-BF77-6DA3A61F66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22159" y="46114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88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861F85D-9AC1-412C-B9E6-DA6268AD4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                             </a:t>
            </a:r>
            <a:r>
              <a:rPr lang="ru-RU" sz="36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Пейзаж</a:t>
            </a:r>
            <a:endParaRPr lang="ru-KZ" sz="36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49C60CF-D813-490E-AC29-C90472BB9C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Пейзаж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көрінісі.Суреттеу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түрі.Пейзаж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шығарма.Пейзажда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суретшінің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аңғарылады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KZ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18752883-37E1-4A09-8A08-D3196D76B5A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2" y="1285876"/>
            <a:ext cx="5587030" cy="4735412"/>
          </a:xfrm>
        </p:spPr>
      </p:pic>
    </p:spTree>
    <p:extLst>
      <p:ext uri="{BB962C8B-B14F-4D97-AF65-F5344CB8AC3E}">
        <p14:creationId xmlns:p14="http://schemas.microsoft.com/office/powerpoint/2010/main" val="197015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92636-EB33-4DC7-ACB1-B96360A31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6925"/>
          </a:xfrm>
        </p:spPr>
        <p:txBody>
          <a:bodyPr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Әңгімедегі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оқулықтан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сипаттап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endParaRPr lang="ru-KZ" sz="28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E940DF5-47BF-42C3-9A34-E5FF45C7AE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18" y="1556792"/>
            <a:ext cx="5688630" cy="4560168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47C1697-8B20-47D9-9023-5E7AD2F9AE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5" y="1556792"/>
            <a:ext cx="5472609" cy="456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44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68625-89FB-455F-B4A5-2AB5C4D9B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46162"/>
          </a:xfrm>
        </p:spPr>
        <p:txBody>
          <a:bodyPr/>
          <a:lstStyle/>
          <a:p>
            <a:r>
              <a:rPr lang="ru-RU" dirty="0"/>
              <a:t>                 </a:t>
            </a:r>
            <a:endParaRPr lang="ru-KZ" dirty="0"/>
          </a:p>
        </p:txBody>
      </p:sp>
      <p:graphicFrame>
        <p:nvGraphicFramePr>
          <p:cNvPr id="21" name="Таблица 21">
            <a:extLst>
              <a:ext uri="{FF2B5EF4-FFF2-40B4-BE49-F238E27FC236}">
                <a16:creationId xmlns:a16="http://schemas.microsoft.com/office/drawing/2014/main" id="{A00A9170-CCAA-4BD9-B296-1910BE337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873453"/>
              </p:ext>
            </p:extLst>
          </p:nvPr>
        </p:nvGraphicFramePr>
        <p:xfrm>
          <a:off x="551384" y="332656"/>
          <a:ext cx="11377266" cy="59766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1043606790"/>
                    </a:ext>
                  </a:extLst>
                </a:gridCol>
                <a:gridCol w="3931841">
                  <a:extLst>
                    <a:ext uri="{9D8B030D-6E8A-4147-A177-3AD203B41FA5}">
                      <a16:colId xmlns:a16="http://schemas.microsoft.com/office/drawing/2014/main" val="514178688"/>
                    </a:ext>
                  </a:extLst>
                </a:gridCol>
                <a:gridCol w="3773017">
                  <a:extLst>
                    <a:ext uri="{9D8B030D-6E8A-4147-A177-3AD203B41FA5}">
                      <a16:colId xmlns:a16="http://schemas.microsoft.com/office/drawing/2014/main" val="981944022"/>
                    </a:ext>
                  </a:extLst>
                </a:gridCol>
              </a:tblGrid>
              <a:tr h="2988332">
                <a:tc>
                  <a:txBody>
                    <a:bodyPr/>
                    <a:lstStyle/>
                    <a:p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ru-RU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Теңеу</a:t>
                      </a:r>
                      <a:endParaRPr lang="ru-KZ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r>
                        <a:rPr lang="ru-RU" sz="1800" dirty="0">
                          <a:latin typeface="+mn-lt"/>
                          <a:cs typeface="+mn-cs"/>
                        </a:rPr>
                        <a:t>                       </a:t>
                      </a:r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Эпитет</a:t>
                      </a:r>
                      <a:endParaRPr lang="ru-KZ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r>
                        <a:rPr lang="ru-RU" dirty="0"/>
                        <a:t>                   </a:t>
                      </a:r>
                      <a:r>
                        <a:rPr lang="ru-RU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Кейіптеу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842350"/>
                  </a:ext>
                </a:extLst>
              </a:tr>
              <a:tr h="2988332"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Заттың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құбылыстың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белгілерін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көрсетпей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мұны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затпен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құбылыспен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салыстыра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суреттеу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Заттың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құбылыстың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айрықша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сипатын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анықтайтын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суретті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Жансыз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көрініске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затқа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бітіре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суреттеу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744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620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9A88E-B1CC-49AB-B5BF-ED5389F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Үзінділердегі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қарамен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2800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2800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C77412-546A-409D-911D-5B211F695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628750"/>
            <a:ext cx="10972800" cy="3960439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көкектің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сылтың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басы.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жылымығының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қайырма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шұнағы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дірдек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жалағандай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жылмағай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солқылдата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екен.Әлі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селдір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шарбысындай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тұтыпты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аяғында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бурадай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бұрқырап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жүргізбеуге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айналған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күпсекті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жылбысқамен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аласапыран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аруақтанып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b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Карандаш">
            <a:extLst>
              <a:ext uri="{FF2B5EF4-FFF2-40B4-BE49-F238E27FC236}">
                <a16:creationId xmlns:a16="http://schemas.microsoft.com/office/drawing/2014/main" id="{DDEA74AB-4FAE-4557-82F1-DC416C4F8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5200" y="6836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4941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01367f7882bfec9c4e4f9f75a55bbbf782be22"/>
</p:tagLst>
</file>

<file path=ppt/theme/theme1.xml><?xml version="1.0" encoding="utf-8"?>
<a:theme xmlns:a="http://schemas.openxmlformats.org/drawingml/2006/main" name="1_education01 (4)">
  <a:themeElements>
    <a:clrScheme name="1_education01 (4)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ducation01 (4)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charset="-122"/>
          </a:defRPr>
        </a:defPPr>
      </a:lstStyle>
    </a:lnDef>
  </a:objectDefaults>
  <a:extraClrSchemeLst>
    <a:extraClrScheme>
      <a:clrScheme name="1_education01 (4)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education01 (4)</Template>
  <TotalTime>1090</TotalTime>
  <Pages>0</Pages>
  <Words>846</Words>
  <Characters>0</Characters>
  <Application>Microsoft Office PowerPoint</Application>
  <DocSecurity>0</DocSecurity>
  <PresentationFormat>Широкоэкранный</PresentationFormat>
  <Lines>0</Lines>
  <Paragraphs>163</Paragraphs>
  <Slides>17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1_education01 (4)</vt:lpstr>
      <vt:lpstr>  Сабақтың тақырыбы:  Асқар Алтай «Прописка» әңгімесі. Пейзаж.                                                 Бөлім:  «Тәуелсіздік – қасиет  тұнған ұлы ұғым»</vt:lpstr>
      <vt:lpstr>  Оқу мақсаты: </vt:lpstr>
      <vt:lpstr>  Бағалау критерийлері: </vt:lpstr>
      <vt:lpstr> Ойқозғау</vt:lpstr>
      <vt:lpstr>                                       Өзіңді тексер!</vt:lpstr>
      <vt:lpstr>                                             Пейзаж</vt:lpstr>
      <vt:lpstr>1 – тапсырма Дескриптор: Әңгімедегі  табиғат көрінісін оқулықтан тауып сипаттап жазады</vt:lpstr>
      <vt:lpstr>                 </vt:lpstr>
      <vt:lpstr> 2 – тапсырма Дескриптор: Үзінділердегі қарамен  жазылған сөздерден көркемдегіш құралдарды ажыратады.</vt:lpstr>
      <vt:lpstr>  Көркемдегіш құралдарды мысалдармен сәйкестендіріңіз</vt:lpstr>
      <vt:lpstr>Өзіңді тексер!</vt:lpstr>
      <vt:lpstr>  3 – тапсырма Дескриптор: Үзінділерден оқиға орнын анықтап, әңгімелейді.</vt:lpstr>
      <vt:lpstr>            Өзіңді тексер!</vt:lpstr>
      <vt:lpstr>  4 - тапсырма</vt:lpstr>
      <vt:lpstr>Өзіңді тексер!</vt:lpstr>
      <vt:lpstr>                               Қосымша тапсырма</vt:lpstr>
      <vt:lpstr>                                   Жетістік баспалдағы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subject/>
  <dc:creator>8ml</dc:creator>
  <cp:keywords/>
  <dc:description/>
  <cp:lastModifiedBy>8ml</cp:lastModifiedBy>
  <cp:revision>87</cp:revision>
  <cp:lastPrinted>1899-12-30T00:00:00Z</cp:lastPrinted>
  <dcterms:created xsi:type="dcterms:W3CDTF">2010-08-18T02:28:42Z</dcterms:created>
  <dcterms:modified xsi:type="dcterms:W3CDTF">2021-04-01T18:23:40Z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