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92" r:id="rId2"/>
    <p:sldId id="293" r:id="rId3"/>
    <p:sldId id="294" r:id="rId4"/>
    <p:sldId id="326" r:id="rId5"/>
    <p:sldId id="323" r:id="rId6"/>
    <p:sldId id="324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08" r:id="rId15"/>
    <p:sldId id="309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4E3898-C19D-47AD-910C-1B249DEEC6E1}">
          <p14:sldIdLst>
            <p14:sldId id="292"/>
            <p14:sldId id="293"/>
            <p14:sldId id="294"/>
            <p14:sldId id="326"/>
            <p14:sldId id="323"/>
            <p14:sldId id="324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Раздел без заголовка" id="{4A439D2C-5ACE-4B98-9824-2D330134341D}">
          <p14:sldIdLst>
            <p14:sldId id="308"/>
            <p14:sldId id="30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ta" initials="t" lastIdx="1" clrIdx="0">
    <p:extLst>
      <p:ext uri="{19B8F6BF-5375-455C-9EA6-DF929625EA0E}">
        <p15:presenceInfo xmlns:p15="http://schemas.microsoft.com/office/powerpoint/2012/main" userId="ta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19:08:57.23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06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8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42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9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6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2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7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697C7-D3F9-4FB9-AB0A-ECFBF00A3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305" cy="71287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68883-7148-4039-B34A-162BD94C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888" y="-763512"/>
            <a:ext cx="8316416" cy="2387600"/>
          </a:xfrm>
        </p:spPr>
        <p:txBody>
          <a:bodyPr>
            <a:normAutofit/>
          </a:bodyPr>
          <a:lstStyle/>
          <a:p>
            <a:pPr algn="ctr"/>
            <a:r>
              <a:rPr lang="kk-KZ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қазақ әдебиеті</a:t>
            </a:r>
            <a:br>
              <a:rPr lang="kk-KZ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kk-KZ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br>
              <a:rPr lang="kk-KZ" sz="28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>
              <a:solidFill>
                <a:srgbClr val="000066"/>
              </a:solidFill>
            </a:endParaRP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A1DFA501-BF0E-44CB-A1CD-5D3F4FAA8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6500320-179E-40FF-A480-D5D43CB02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74516"/>
              </p:ext>
            </p:extLst>
          </p:nvPr>
        </p:nvGraphicFramePr>
        <p:xfrm>
          <a:off x="1991544" y="1624088"/>
          <a:ext cx="9578156" cy="412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220">
                  <a:extLst>
                    <a:ext uri="{9D8B030D-6E8A-4147-A177-3AD203B41FA5}">
                      <a16:colId xmlns:a16="http://schemas.microsoft.com/office/drawing/2014/main" val="1947604596"/>
                    </a:ext>
                  </a:extLst>
                </a:gridCol>
                <a:gridCol w="6966936">
                  <a:extLst>
                    <a:ext uri="{9D8B030D-6E8A-4147-A177-3AD203B41FA5}">
                      <a16:colId xmlns:a16="http://schemas.microsoft.com/office/drawing/2014/main" val="3388377008"/>
                    </a:ext>
                  </a:extLst>
                </a:gridCol>
              </a:tblGrid>
              <a:tr h="20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Тарау немесе бөлім атауы:</a:t>
                      </a:r>
                      <a:endParaRPr lang="ru-K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5-бөлім:Тәуелсіздік – қасиет тұнған ұлы ұғым</a:t>
                      </a:r>
                      <a:endParaRPr lang="ru-K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extLst>
                  <a:ext uri="{0D108BD9-81ED-4DB2-BD59-A6C34878D82A}">
                    <a16:rowId xmlns:a16="http://schemas.microsoft.com/office/drawing/2014/main" val="3080974814"/>
                  </a:ext>
                </a:extLst>
              </a:tr>
              <a:tr h="20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тақырыбы:</a:t>
                      </a:r>
                      <a:endParaRPr lang="ru-K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Расул Ғамзатов «Ана тіл» өлеңі</a:t>
                      </a:r>
                      <a:endParaRPr lang="ru-K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3" marR="59513" marT="0" marB="0"/>
                </a:tc>
                <a:extLst>
                  <a:ext uri="{0D108BD9-81ED-4DB2-BD59-A6C34878D82A}">
                    <a16:rowId xmlns:a16="http://schemas.microsoft.com/office/drawing/2014/main" val="43092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6"/>
    </mc:Choice>
    <mc:Fallback xmlns="">
      <p:transition spd="slow" advTm="1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1FB7F-9B1D-4CDD-B0E1-7804600F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51114" cy="1320800"/>
          </a:xfrm>
        </p:spPr>
        <p:txBody>
          <a:bodyPr>
            <a:normAutofit/>
          </a:bodyPr>
          <a:lstStyle/>
          <a:p>
            <a:r>
              <a:rPr lang="ru-KZ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2-т</a:t>
            </a: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апсырма</a:t>
            </a:r>
            <a: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Автор бейнесін анықтау үшін «Түсіндірме күнделігін» жүргізу</a:t>
            </a:r>
            <a:endParaRPr lang="ru-KZ" sz="320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1F2DD7-EE8C-4AFE-B9DB-210BD630D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547866"/>
              </p:ext>
            </p:extLst>
          </p:nvPr>
        </p:nvGraphicFramePr>
        <p:xfrm>
          <a:off x="911425" y="2060848"/>
          <a:ext cx="9217023" cy="371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9">
                  <a:extLst>
                    <a:ext uri="{9D8B030D-6E8A-4147-A177-3AD203B41FA5}">
                      <a16:colId xmlns:a16="http://schemas.microsoft.com/office/drawing/2014/main" val="173582759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81167305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22488107"/>
                    </a:ext>
                  </a:extLst>
                </a:gridCol>
              </a:tblGrid>
              <a:tr h="29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 үзіндісі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 ойы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 түйгенім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523519"/>
                  </a:ext>
                </a:extLst>
              </a:tr>
              <a:tr h="3391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 бір тіл емдер басқаларыңды, </a:t>
                      </a:r>
                      <a:endParaRPr lang="kk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онымен айта алмаймын әнімді. </a:t>
                      </a:r>
                      <a:endParaRPr lang="kk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Егер тілім ертең болса құрымақ, </a:t>
                      </a:r>
                      <a:endParaRPr lang="kk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дайынмын өлуге де бүгін- ақ.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035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C58CCD-0D67-4428-AEBA-125BD9C5A09E}"/>
              </a:ext>
            </a:extLst>
          </p:cNvPr>
          <p:cNvSpPr txBox="1"/>
          <p:nvPr/>
        </p:nvSpPr>
        <p:spPr>
          <a:xfrm>
            <a:off x="263352" y="5606269"/>
            <a:ext cx="6115050" cy="128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endParaRPr lang="ru-KZ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Үзінді арқылы ақын ойын анықтайды; </a:t>
            </a:r>
            <a:endParaRPr lang="ru-KZ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Өз түйгенін жазады.</a:t>
            </a:r>
            <a:endParaRPr lang="ru-KZ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2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BB5E0-7D60-48D8-A368-B7ADC50C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>
                <a:solidFill>
                  <a:srgbClr val="FF0000"/>
                </a:solidFill>
              </a:rPr>
              <a:t>Өзіңді тексер!</a:t>
            </a:r>
            <a:endParaRPr lang="ru-KZ" sz="44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465A8A-6A61-4F81-9C20-D66D2180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90457"/>
              </p:ext>
            </p:extLst>
          </p:nvPr>
        </p:nvGraphicFramePr>
        <p:xfrm>
          <a:off x="677335" y="1700808"/>
          <a:ext cx="9379105" cy="4109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493">
                  <a:extLst>
                    <a:ext uri="{9D8B030D-6E8A-4147-A177-3AD203B41FA5}">
                      <a16:colId xmlns:a16="http://schemas.microsoft.com/office/drawing/2014/main" val="78418031"/>
                    </a:ext>
                  </a:extLst>
                </a:gridCol>
                <a:gridCol w="3126806">
                  <a:extLst>
                    <a:ext uri="{9D8B030D-6E8A-4147-A177-3AD203B41FA5}">
                      <a16:colId xmlns:a16="http://schemas.microsoft.com/office/drawing/2014/main" val="2579672656"/>
                    </a:ext>
                  </a:extLst>
                </a:gridCol>
                <a:gridCol w="3126806">
                  <a:extLst>
                    <a:ext uri="{9D8B030D-6E8A-4147-A177-3AD203B41FA5}">
                      <a16:colId xmlns:a16="http://schemas.microsoft.com/office/drawing/2014/main" val="1890389074"/>
                    </a:ext>
                  </a:extLst>
                </a:gridCol>
              </a:tblGrid>
              <a:tr h="31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 үзіндісі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 ойы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 түйгенім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693415"/>
                  </a:ext>
                </a:extLst>
              </a:tr>
              <a:tr h="3722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 бір тіл емдер басқаларыңды,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онымен айта алмаймын әнімді. Егер тілім ертең болса құрымақ, 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дайынмын өлуге де бүгін- ақ.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тілді сүю, құрметтеу, сол тілде сөйлеу, тілі үшін жанын беру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 өлең жолдары арқылы ақын кімде кім өз тілінде сөйлеп, тілі үшін жанын беру керек екені туралы, тілдің қасиетті ұғым екенін жеткізеді.</a:t>
                      </a:r>
                      <a:endParaRPr lang="ru-K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96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A5E93-D19A-4F94-93B0-0F46D536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Тапсырма</a:t>
            </a:r>
            <a:r>
              <a:rPr lang="kk-KZ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«Синквейн» әдісі арылы «Ана тілі» сөзіне бес жолды өлең жазу. </a:t>
            </a:r>
            <a:br>
              <a:rPr lang="ru-KZ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B4167-A3EC-4A13-A33C-B2A437D1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18" y="1930400"/>
            <a:ext cx="9961562" cy="376396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Зат есім 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Сын есім 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Етістік 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Сөйлем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Синоним </a:t>
            </a:r>
            <a:endParaRPr lang="kk-KZ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b="1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KZ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endParaRPr lang="ru-KZ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Шығарма туралы </a:t>
            </a: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мәліметті толтырады, тәрбиелік мәнін анықтайды; 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 тілі сөзіне бес жолды өлең құрастырады.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C827C-FB86-42C5-8639-3F1ACCEB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>
                <a:solidFill>
                  <a:srgbClr val="FF0000"/>
                </a:solidFill>
              </a:rPr>
              <a:t>Өзіңді тексер!</a:t>
            </a:r>
            <a:endParaRPr lang="ru-KZ" sz="440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1FD31-4190-4E40-889F-1B084AA4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Зат есім 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Сын есім 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қара жер, асау 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Етістік 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қалдырып, құрымақ, емдейтін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Сөйлем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Анамыздың ақ сүтімен бойымызға дарыған тілімізді ұмыту, бүкіл ата 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бабмызды ұмыту.</a:t>
            </a:r>
            <a:endParaRPr lang="ru-KZ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Синоним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туған тілім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Бабам тілі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47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B68DC64-5FF6-428B-9180-47D9A7489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43247"/>
              </p:ext>
            </p:extLst>
          </p:nvPr>
        </p:nvGraphicFramePr>
        <p:xfrm>
          <a:off x="695400" y="764704"/>
          <a:ext cx="11089232" cy="3162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9232">
                  <a:extLst>
                    <a:ext uri="{9D8B030D-6E8A-4147-A177-3AD203B41FA5}">
                      <a16:colId xmlns:a16="http://schemas.microsoft.com/office/drawing/2014/main" val="232264294"/>
                    </a:ext>
                  </a:extLst>
                </a:gridCol>
              </a:tblGrid>
              <a:tr h="316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>
                          <a:effectLst/>
                        </a:rPr>
                        <a:t> </a:t>
                      </a:r>
                      <a:endParaRPr lang="ru-KZ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 сұрақтары: </a:t>
                      </a:r>
                      <a:endParaRPr lang="ru-KZ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Өлеңді мәнерлеп оқидың;</a:t>
                      </a:r>
                      <a:endParaRPr lang="ru-KZ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бейнесін аша білдің;</a:t>
                      </a:r>
                      <a:endParaRPr lang="ru-KZ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 бойынша кейіпкердің ой</a:t>
                      </a:r>
                      <a:r>
                        <a:rPr lang="ru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-пікірін жаз</a:t>
                      </a: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дың.</a:t>
                      </a:r>
                      <a:endParaRPr lang="ru-KZ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  <a:extLst>
                  <a:ext uri="{0D108BD9-81ED-4DB2-BD59-A6C34878D82A}">
                    <a16:rowId xmlns:a16="http://schemas.microsoft.com/office/drawing/2014/main" val="73278047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6B805C-A406-4FC7-B981-D24AF00F2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5802">
            <a:off x="3226823" y="4437112"/>
            <a:ext cx="3230821" cy="1793379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D4DD75CE-DAD1-4381-A1C9-EDD06A369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1"/>
    </mc:Choice>
    <mc:Fallback xmlns="">
      <p:transition spd="slow" advTm="34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F3180-40F6-4ADE-838E-5E88DF36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тапсырма:</a:t>
            </a:r>
            <a:endParaRPr lang="ru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9145B-820E-41FF-AA90-FAF110D8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4736730"/>
            <a:ext cx="2880693" cy="1595264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50C70374-E858-4659-BF86-AA2698E6B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4B4E2940-A4E2-4BA8-ADD7-02A1DDE9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>
                <a:effectLst/>
              </a:rPr>
              <a:t>Расул Ғамзатовтың «Ана тілі» өлеңін жаттау.</a:t>
            </a:r>
            <a:endParaRPr lang="ru-KZ" sz="36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3600" b="1"/>
          </a:p>
        </p:txBody>
      </p:sp>
    </p:spTree>
    <p:extLst>
      <p:ext uri="{BB962C8B-B14F-4D97-AF65-F5344CB8AC3E}">
        <p14:creationId xmlns:p14="http://schemas.microsoft.com/office/powerpoint/2010/main" val="38775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0"/>
    </mc:Choice>
    <mc:Fallback xmlns="">
      <p:transition spd="slow" advTm="2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B5EB41-5A75-4947-8807-059FE6594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3472" y="1412776"/>
            <a:ext cx="8208912" cy="2381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CC500F-6E1D-4E44-A20C-0414116A9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4365104"/>
            <a:ext cx="2877561" cy="159729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36289A7E-8706-4A19-AF35-DD227B6EC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88538-3FA1-43A6-9726-D6FF973A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88" y="836712"/>
            <a:ext cx="9244740" cy="1320800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 </a:t>
            </a:r>
            <a:br>
              <a:rPr lang="kk-KZ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А\И4 Әдеби көркемдегіш құралдарды пайдаланып шығармадағы табиғат көрінісін, оқиға орнын, кейіпкер бейнесін сипаттап жазу;</a:t>
            </a:r>
            <a:b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73FE2-99A4-43E2-AF01-DB117C37B915}"/>
              </a:ext>
            </a:extLst>
          </p:cNvPr>
          <p:cNvSpPr txBox="1"/>
          <p:nvPr/>
        </p:nvSpPr>
        <p:spPr>
          <a:xfrm>
            <a:off x="664246" y="3396233"/>
            <a:ext cx="9244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Өлеңді мәнерлеп оқиды;</a:t>
            </a:r>
            <a:endParaRPr lang="ru-KZ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бейнесін ашады;</a:t>
            </a:r>
            <a:endParaRPr lang="ru-KZ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 бойынша кейіпкердің ой</a:t>
            </a:r>
            <a:r>
              <a:rPr lang="ru-KZ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-пікірін жазады.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406CF-9428-4C85-B20D-A6B54C6DC38C}"/>
              </a:ext>
            </a:extLst>
          </p:cNvPr>
          <p:cNvSpPr txBox="1"/>
          <p:nvPr/>
        </p:nvSpPr>
        <p:spPr>
          <a:xfrm>
            <a:off x="694756" y="221738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 портреті мен іс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 арқылы образын ашады. 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EFDFD57B-9418-4ECA-A0AD-48D1D7901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54FA-75BD-45FC-A14C-BD164ECED9B1}"/>
              </a:ext>
            </a:extLst>
          </p:cNvPr>
          <p:cNvSpPr txBox="1"/>
          <p:nvPr/>
        </p:nvSpPr>
        <p:spPr>
          <a:xfrm>
            <a:off x="658888" y="5313748"/>
            <a:ext cx="9717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 мақсаттар:</a:t>
            </a:r>
            <a:br>
              <a:rPr lang="ru-KZ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Ассамблея</a:t>
            </a:r>
            <a:r>
              <a:rPr lang="kk-KZ">
                <a:latin typeface="Times New Roman" panose="02020603050405020304" pitchFamily="18" charset="0"/>
                <a:ea typeface="Times New Roman" panose="02020603050405020304" pitchFamily="18" charset="0"/>
              </a:rPr>
              <a:t>, Авар, Асау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7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6"/>
    </mc:Choice>
    <mc:Fallback xmlns="">
      <p:transition spd="slow" advTm="3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83D24-C4C2-46A5-8A19-EAD46927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80728"/>
            <a:ext cx="8596668" cy="1320800"/>
          </a:xfrm>
        </p:spPr>
        <p:txBody>
          <a:bodyPr>
            <a:noAutofit/>
          </a:bodyPr>
          <a:lstStyle/>
          <a:p>
            <a:r>
              <a:rPr lang="kk-KZ" sz="32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Миға шабуыл:</a:t>
            </a:r>
            <a:br>
              <a:rPr lang="kk-KZ" sz="32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1.Расул Ғамзатов қай жылы,қай жерде дүниеге келген?</a:t>
            </a:r>
            <a:br>
              <a:rPr lang="ru-KZ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Қай жылдан бастап өлең жазды,алғашқы кітабы қашан жарық көрді? </a:t>
            </a:r>
            <a:br>
              <a:rPr lang="ru-KZ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Шығармаларының тақырыбы қандай?</a:t>
            </a:r>
            <a:br>
              <a:rPr lang="ru-KZ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124BABC-879F-4DCA-BEC6-0A6E72946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9"/>
    </mc:Choice>
    <mc:Fallback xmlns="">
      <p:transition spd="slow" advTm="3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83D24-C4C2-46A5-8A19-EAD46927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80728"/>
            <a:ext cx="9865096" cy="1320800"/>
          </a:xfrm>
        </p:spPr>
        <p:txBody>
          <a:bodyPr>
            <a:noAutofit/>
          </a:bodyPr>
          <a:lstStyle/>
          <a:p>
            <a:r>
              <a:rPr lang="kk-KZ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br>
              <a:rPr lang="kk-KZ" sz="32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Расул Ғамзатов – 1923 жылы 8 қыркүйекте Дағыстанның Хунзах ауданында  дүниеге келген.</a:t>
            </a:r>
            <a:br>
              <a:rPr lang="kk-KZ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 1937 жылдан жариялана бастаған.</a:t>
            </a:r>
            <a:br>
              <a:rPr lang="ru-KZ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уған жердің сұлулығын, халық даналығын, ұлттық дәстүр ерекшелігін сүйіспеншілікпен жырлаған.</a:t>
            </a:r>
            <a:b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124BABC-879F-4DCA-BEC6-0A6E72946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9"/>
    </mc:Choice>
    <mc:Fallback xmlns="">
      <p:transition spd="slow" advTm="3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EAC72D-64F7-458C-9241-8886B06F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8640"/>
            <a:ext cx="9433048" cy="6669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 тілі өлеңі </a:t>
            </a:r>
            <a:endParaRPr lang="ru-KZ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 деген не көрмейді түсінде</a:t>
            </a:r>
          </a:p>
          <a:p>
            <a:pPr marL="0" indent="0">
              <a:buNone/>
            </a:pP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Жатыр екем бүгін қабір ішінде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Дағыстанның кең аңғары күн ыстық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Көкірегімде орнаған бір тыныштық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Асау өзен арқырайды жарды ұрып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Жұрт тараған жалғыз мені қалдырып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жатырмын үнсіз туған жерімде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 болады балғын тәнім менің де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жатырмын қара жерге табына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Жоламайды келмейді ешкім маңыма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 қырандар шаңқылдайды шың жақта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Бұғылар кеп ыңырсыйды бір жақта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кетті ғой деп қыршын ғана жасында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Жыламайды ешкім молам басында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Жарым қайда, досым қайда кешегі?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Анам қалай жатқанымды білмеді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 адамнан жатырмын тек бөлек мен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дауысты естіп қалдым кенеттен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Естідім мен осы арадан үнін де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 кісі сөйлесті авар тілінде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жатырмын қара жерде көз жұмып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 екеуі күбірлейді сөз қылып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Ғасан деген бір кісінің қулығын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 деген бір кісінің сұмдығын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Естідім де сөзін ана тілімнің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Бойым жылып лезде мен тірілдім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Балгер де емес, дәрігер де емес емдейтін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 өзімнің тілім екен сөйлейтін</a:t>
            </a:r>
            <a:br>
              <a:rPr lang="kk-KZ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1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B2E2DE-C96B-4F94-BAAD-62DBB5A3A5D6}"/>
              </a:ext>
            </a:extLst>
          </p:cNvPr>
          <p:cNvSpPr txBox="1"/>
          <p:nvPr/>
        </p:nvSpPr>
        <p:spPr>
          <a:xfrm>
            <a:off x="839416" y="188640"/>
            <a:ext cx="936104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 бір тіл емдер басқаларыңды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онымен айта алмаймын әнімді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 тілім ертең болса құрымақ,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дайынмын өтуге де бүгін-ақ.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жаныммен сүйем осы тілімді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Кедей деп-ақ айта берсін білімді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Ассамблеяда естілмесін үні де,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 тілі - ұлы менің өзіме.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Махмұт жырын оқу үшін жастауын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Күтем әлде аударуын басқаның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болдым ба ең соңғы ақын бүгінде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Өлеңдерін жаза алар тілінде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сүйемін планетаның барлығын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Өзен тауын, әр гүлі мен әр қырын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сүйемін бұл елімнің гүлін де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Әлім шолы айттым алар тілінде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Қымбат маған елімнің бар даласы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Балтық пенен Сахалиннің арасы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Қайда болсын қия маған жанымды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Туған жерден қазсын бірақ қабірді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Алаша бір жазып қойған құлпы тас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Тұрсауылда хабарлар да ұмытпас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 ап жүрер кәрі жасы жақын кеп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 Расұл Ғамзаұлы жатыр деп!</a:t>
            </a: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41C9-D87B-4672-A0D2-C0D8CEB7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2" y="188640"/>
            <a:ext cx="10171194" cy="1320800"/>
          </a:xfrm>
        </p:spPr>
        <p:txBody>
          <a:bodyPr>
            <a:normAutofit/>
          </a:bodyPr>
          <a:lstStyle/>
          <a:p>
            <a:r>
              <a:rPr lang="kk-KZ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KZ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үсініксіз сөздермен жұмыс</a:t>
            </a:r>
            <a:br>
              <a:rPr lang="ru-KZ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E4096-2A6D-4B48-A30B-80A8CAED06D2}"/>
              </a:ext>
            </a:extLst>
          </p:cNvPr>
          <p:cNvSpPr txBox="1"/>
          <p:nvPr/>
        </p:nvSpPr>
        <p:spPr>
          <a:xfrm>
            <a:off x="1487488" y="1840748"/>
            <a:ext cx="7685087" cy="384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Ассамблея-</a:t>
            </a:r>
            <a:r>
              <a:rPr lang="ru-KZ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халықаралық ұйым мүшелерінің жалпы жиналысы. </a:t>
            </a:r>
            <a:endParaRPr lang="ru-KZ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Авар-</a:t>
            </a:r>
            <a:r>
              <a:rPr lang="ru-KZ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Дағыстандағы тұрғын халық тілі. Дағыстан- Ресей Федерациясының Солтүстік Кавказ федералды округінің құрамына кіретін, елдің оңтүстігінде орналасқан республика. </a:t>
            </a:r>
            <a:endParaRPr lang="kk-KZ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KZ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Асау</a:t>
            </a:r>
            <a:r>
              <a:rPr lang="ru-KZ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жүген-құрық тимеген, қолда ұсталмаған ат (бие).</a:t>
            </a:r>
            <a:endParaRPr lang="ru-KZ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9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F621A-3BD1-4746-B030-088EE884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Тапсырма.</a:t>
            </a:r>
            <a:r>
              <a:rPr lang="ru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E5F9C-8033-4149-BE97-D5B456E9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36" y="1547806"/>
            <a:ext cx="8596668" cy="4700594"/>
          </a:xfrm>
        </p:spPr>
        <p:txBody>
          <a:bodyPr>
            <a:noAutofit/>
          </a:bodyPr>
          <a:lstStyle/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Өлең не туралы?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Ақын өлеңіне қандай оқиғаны арқау етеді?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Өлеңнің негізгі идеясын анықта.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Қазақтар өз тілін неліктен ана тілі деп атайды?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Ана тілін жырлаған қандай ақындарды білесіңдер?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890"/>
              </a:spcAft>
              <a:buNone/>
            </a:pPr>
            <a:endParaRPr lang="kk-KZ" sz="20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890"/>
              </a:spcAft>
              <a:buNone/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Өлеңді тыңдайды, мазмұнын түсінеді;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Сұрақтарға жауап бере отырып, өлеңнің негізгі идеясын анықтайды; 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Ана тілі туралы түсінік қалыптасады.</a:t>
            </a:r>
            <a:endParaRPr lang="ru-KZ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8078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545F0-A739-40FD-AB60-D274082B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KZ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D772D-D815-48AF-8CEC-4E443092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89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Өлең не туралы? 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Өлең туған тілдің қадір, қасиеті туралы</a:t>
            </a:r>
            <a:endParaRPr lang="ru-K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Ақын өлеңіне қандай оқиғаны арқау етеді? 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Түсінде көрген оқиға мен тілдің қасиетін байланыстырып суреттейді</a:t>
            </a:r>
            <a:endParaRPr lang="ru-K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Өлеңнің негізгі идеясын анықта. </a:t>
            </a:r>
            <a:r>
              <a:rPr lang="kk-KZ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 тілдің ұлттық рухани мақтанышы екендігін, мәдениет пен әдебиеттің  тоғысар алтын қазығы ана тіл деп насихаттайды.</a:t>
            </a:r>
            <a:endParaRPr lang="ru-K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Қазақтар өз тілін неліктен ана тілі деп атайды? 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Туған жерге, тілге деген махаббаты өсе түсетін болғандықтан.</a:t>
            </a:r>
            <a:endParaRPr lang="ru-K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90"/>
              </a:spcAft>
            </a:pPr>
            <a:r>
              <a:rPr lang="ru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Ана тілін жырлаған қандай ақындарды білесіңдер?</a:t>
            </a:r>
            <a:r>
              <a:rPr lang="kk-KZ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М.Жұмабаев, Сұлтанмахмұт Торайғыров, Қадыр Мырза Әли т.б</a:t>
            </a:r>
            <a:endParaRPr lang="ru-K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57132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2489</TotalTime>
  <Words>1011</Words>
  <Application>Microsoft Office PowerPoint</Application>
  <PresentationFormat>Широкоэкранный</PresentationFormat>
  <Paragraphs>86</Paragraphs>
  <Slides>16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Аспект</vt:lpstr>
      <vt:lpstr>Пәні: қазақ әдебиеті 6-сынып </vt:lpstr>
      <vt:lpstr>Оқу мақсаттары:  А\И4 Әдеби көркемдегіш құралдарды пайдаланып шығармадағы табиғат көрінісін, оқиға орнын, кейіпкер бейнесін сипаттап жазу; </vt:lpstr>
      <vt:lpstr>Миға шабуыл:  1.Расул Ғамзатов қай жылы,қай жерде дүниеге келген?  2. Қай жылдан бастап өлең жазды,алғашқы кітабы қашан жарық көрді?  3. Шығармаларының тақырыбы қандай?  </vt:lpstr>
      <vt:lpstr>Өзіңді тексер!  1. Расул Ғамзатов – 1923 жылы 8 қыркүйекте Дағыстанның Хунзах ауданында  дүниеге келген.  2. Шығармалары 1937 жылдан жариялана бастаған. 3. Туған жердің сұлулығын, халық даналығын, ұлттық дәстүр ерекшелігін сүйіспеншілікпен жырлаған.  </vt:lpstr>
      <vt:lpstr>Презентация PowerPoint</vt:lpstr>
      <vt:lpstr>Презентация PowerPoint</vt:lpstr>
      <vt:lpstr>Түсініксіз сөздермен жұмыс </vt:lpstr>
      <vt:lpstr>1- Тапсырма. </vt:lpstr>
      <vt:lpstr>Өзіңді тексер!</vt:lpstr>
      <vt:lpstr>2-тапсырма. Автор бейнесін анықтау үшін «Түсіндірме күнделігін» жүргізу</vt:lpstr>
      <vt:lpstr>Өзіңді тексер!</vt:lpstr>
      <vt:lpstr>3- Тапсырма. «Синквейн» әдісі арылы «Ана тілі» сөзіне бес жолды өлең жазу.  </vt:lpstr>
      <vt:lpstr>Өзіңді тексер!</vt:lpstr>
      <vt:lpstr>Презентация PowerPoint</vt:lpstr>
      <vt:lpstr>Қосымша тапсырма: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86 MG</cp:lastModifiedBy>
  <cp:revision>222</cp:revision>
  <dcterms:created xsi:type="dcterms:W3CDTF">2020-11-28T16:49:55Z</dcterms:created>
  <dcterms:modified xsi:type="dcterms:W3CDTF">2021-04-16T02:49:37Z</dcterms:modified>
</cp:coreProperties>
</file>