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60" r:id="rId5"/>
    <p:sldId id="268" r:id="rId6"/>
    <p:sldId id="262" r:id="rId7"/>
    <p:sldId id="263" r:id="rId8"/>
    <p:sldId id="272" r:id="rId9"/>
    <p:sldId id="265" r:id="rId10"/>
    <p:sldId id="271"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660"/>
  </p:normalViewPr>
  <p:slideViewPr>
    <p:cSldViewPr>
      <p:cViewPr varScale="1">
        <p:scale>
          <a:sx n="60" d="100"/>
          <a:sy n="60" d="100"/>
        </p:scale>
        <p:origin x="58" y="38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CBE115-EFC2-4BEB-AA47-CA01B43C6347}" type="datetimeFigureOut">
              <a:rPr lang="ru-RU" smtClean="0"/>
              <a:t>27.10.2024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654C9-71A0-4CBC-ACDC-79D74E100420}" type="slidenum">
              <a:rPr lang="ru-RU" smtClean="0"/>
              <a:t>‹#›</a:t>
            </a:fld>
            <a:endParaRPr lang="ru-RU"/>
          </a:p>
        </p:txBody>
      </p:sp>
    </p:spTree>
    <p:extLst>
      <p:ext uri="{BB962C8B-B14F-4D97-AF65-F5344CB8AC3E}">
        <p14:creationId xmlns:p14="http://schemas.microsoft.com/office/powerpoint/2010/main" val="1669384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9297485-7041-403B-BE0F-3EC3BD65F45E}" type="datetimeFigureOut">
              <a:rPr lang="ru-RU" smtClean="0"/>
              <a:t>27.10.2024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9297485-7041-403B-BE0F-3EC3BD65F45E}" type="datetimeFigureOut">
              <a:rPr lang="ru-RU" smtClean="0"/>
              <a:t>27.10.2024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9297485-7041-403B-BE0F-3EC3BD65F45E}" type="datetimeFigureOut">
              <a:rPr lang="ru-RU" smtClean="0"/>
              <a:t>27.10.2024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297485-7041-403B-BE0F-3EC3BD65F45E}" type="datetimeFigureOut">
              <a:rPr lang="ru-RU" smtClean="0"/>
              <a:t>27.10.2024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9297485-7041-403B-BE0F-3EC3BD65F45E}" type="datetimeFigureOut">
              <a:rPr lang="ru-RU" smtClean="0"/>
              <a:t>27.10.2024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297485-7041-403B-BE0F-3EC3BD65F45E}" type="datetimeFigureOut">
              <a:rPr lang="ru-RU" smtClean="0"/>
              <a:t>27.10.2024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79E87BD-96B7-4B23-83D7-7A5AF10B0E27}"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vC-2CE612J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04664"/>
            <a:ext cx="8687269" cy="2592288"/>
          </a:xfrm>
        </p:spPr>
        <p:txBody>
          <a:bodyPr>
            <a:normAutofit fontScale="90000"/>
          </a:bodyPr>
          <a:lstStyle/>
          <a:p>
            <a:r>
              <a:rPr lang="kk-KZ" sz="3200" b="1" dirty="0" smtClean="0">
                <a:solidFill>
                  <a:srgbClr val="002060"/>
                </a:solidFill>
                <a:latin typeface="Times New Roman" panose="02020603050405020304" pitchFamily="18" charset="0"/>
                <a:cs typeface="Times New Roman" panose="02020603050405020304" pitchFamily="18" charset="0"/>
              </a:rPr>
              <a:t/>
            </a:r>
            <a:br>
              <a:rPr lang="kk-KZ" sz="3200" b="1" dirty="0" smtClean="0">
                <a:solidFill>
                  <a:srgbClr val="002060"/>
                </a:solidFill>
                <a:latin typeface="Times New Roman" panose="02020603050405020304" pitchFamily="18" charset="0"/>
                <a:cs typeface="Times New Roman" panose="02020603050405020304" pitchFamily="18" charset="0"/>
              </a:rPr>
            </a:br>
            <a:r>
              <a:rPr lang="kk-KZ" sz="3200" b="1" dirty="0">
                <a:solidFill>
                  <a:srgbClr val="002060"/>
                </a:solidFill>
                <a:latin typeface="Times New Roman" panose="02020603050405020304" pitchFamily="18" charset="0"/>
                <a:cs typeface="Times New Roman" panose="02020603050405020304" pitchFamily="18" charset="0"/>
              </a:rPr>
              <a:t/>
            </a:r>
            <a:br>
              <a:rPr lang="kk-KZ" sz="3200" b="1" dirty="0">
                <a:solidFill>
                  <a:srgbClr val="002060"/>
                </a:solidFill>
                <a:latin typeface="Times New Roman" panose="02020603050405020304" pitchFamily="18" charset="0"/>
                <a:cs typeface="Times New Roman" panose="02020603050405020304" pitchFamily="18" charset="0"/>
              </a:rPr>
            </a:br>
            <a:r>
              <a:rPr lang="kk-KZ" sz="3600" b="1" dirty="0" smtClean="0">
                <a:solidFill>
                  <a:srgbClr val="002060"/>
                </a:solidFill>
                <a:latin typeface="Times New Roman" panose="02020603050405020304" pitchFamily="18" charset="0"/>
                <a:cs typeface="Times New Roman" panose="02020603050405020304" pitchFamily="18" charset="0"/>
              </a:rPr>
              <a:t>Қазақ әдебиеті </a:t>
            </a:r>
            <a:r>
              <a:rPr lang="kk-KZ" sz="3600" b="1" dirty="0">
                <a:solidFill>
                  <a:srgbClr val="002060"/>
                </a:solidFill>
                <a:latin typeface="Times New Roman" panose="02020603050405020304" pitchFamily="18" charset="0"/>
                <a:cs typeface="Times New Roman" panose="02020603050405020304" pitchFamily="18" charset="0"/>
              </a:rPr>
              <a:t>6-сынып </a:t>
            </a:r>
            <a:r>
              <a:rPr lang="kk-KZ" sz="3600" b="1" dirty="0" smtClean="0">
                <a:solidFill>
                  <a:srgbClr val="002060"/>
                </a:solidFill>
                <a:latin typeface="Times New Roman" panose="02020603050405020304" pitchFamily="18" charset="0"/>
                <a:cs typeface="Times New Roman" panose="02020603050405020304" pitchFamily="18" charset="0"/>
              </a:rPr>
              <a:t/>
            </a:r>
            <a:br>
              <a:rPr lang="kk-KZ" sz="3600" b="1" dirty="0" smtClean="0">
                <a:solidFill>
                  <a:srgbClr val="00206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Бөлім</a:t>
            </a:r>
            <a:r>
              <a:rPr lang="kk-KZ" sz="3600" b="1" dirty="0">
                <a:solidFill>
                  <a:srgbClr val="FF0000"/>
                </a:solidFill>
                <a:latin typeface="Times New Roman" panose="02020603050405020304" pitchFamily="18" charset="0"/>
                <a:cs typeface="Times New Roman" panose="02020603050405020304" pitchFamily="18" charset="0"/>
              </a:rPr>
              <a:t>: </a:t>
            </a:r>
            <a:br>
              <a:rPr lang="kk-KZ" sz="3600" b="1" dirty="0">
                <a:solidFill>
                  <a:srgbClr val="FF0000"/>
                </a:solidFill>
                <a:latin typeface="Times New Roman" panose="02020603050405020304" pitchFamily="18" charset="0"/>
                <a:cs typeface="Times New Roman" panose="02020603050405020304" pitchFamily="18" charset="0"/>
              </a:rPr>
            </a:br>
            <a:r>
              <a:rPr lang="kk-KZ" sz="3600" b="1" dirty="0" smtClean="0">
                <a:solidFill>
                  <a:srgbClr val="FF0000"/>
                </a:solidFill>
                <a:latin typeface="Times New Roman" panose="02020603050405020304" pitchFamily="18" charset="0"/>
                <a:cs typeface="Times New Roman" panose="02020603050405020304" pitchFamily="18" charset="0"/>
              </a:rPr>
              <a:t>«МЕН БАЛАҢ ЖАРЫҚ КҮНДЕ СӘУЛЕ ҚУҒАН...»</a:t>
            </a:r>
            <a:br>
              <a:rPr lang="kk-KZ" sz="3600" b="1" dirty="0" smtClean="0">
                <a:solidFill>
                  <a:srgbClr val="FF0000"/>
                </a:solidFill>
                <a:latin typeface="Times New Roman" panose="02020603050405020304" pitchFamily="18" charset="0"/>
                <a:cs typeface="Times New Roman" panose="02020603050405020304" pitchFamily="18" charset="0"/>
              </a:rPr>
            </a:b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310678" y="2852936"/>
            <a:ext cx="8568952" cy="3672408"/>
          </a:xfrm>
        </p:spPr>
        <p:txBody>
          <a:bodyPr>
            <a:normAutofit/>
          </a:bodyPr>
          <a:lstStyle/>
          <a:p>
            <a:r>
              <a:rPr lang="ru-RU" sz="4000" b="1" dirty="0" err="1">
                <a:solidFill>
                  <a:srgbClr val="002060"/>
                </a:solidFill>
                <a:latin typeface="Times New Roman" panose="02020603050405020304" pitchFamily="18" charset="0"/>
                <a:cs typeface="Times New Roman" panose="02020603050405020304" pitchFamily="18" charset="0"/>
              </a:rPr>
              <a:t>Сабақтың</a:t>
            </a:r>
            <a:r>
              <a:rPr lang="ru-RU" sz="4000" b="1" dirty="0">
                <a:solidFill>
                  <a:srgbClr val="002060"/>
                </a:solidFill>
                <a:latin typeface="Times New Roman" panose="02020603050405020304" pitchFamily="18" charset="0"/>
                <a:cs typeface="Times New Roman" panose="02020603050405020304" pitchFamily="18" charset="0"/>
              </a:rPr>
              <a:t> </a:t>
            </a:r>
            <a:r>
              <a:rPr lang="ru-RU" sz="4000" b="1" dirty="0" err="1">
                <a:solidFill>
                  <a:srgbClr val="002060"/>
                </a:solidFill>
                <a:latin typeface="Times New Roman" panose="02020603050405020304" pitchFamily="18" charset="0"/>
                <a:cs typeface="Times New Roman" panose="02020603050405020304" pitchFamily="18" charset="0"/>
              </a:rPr>
              <a:t>тақырыбы</a:t>
            </a:r>
            <a:r>
              <a:rPr lang="ru-RU" sz="4000" b="1" dirty="0" smtClean="0">
                <a:solidFill>
                  <a:srgbClr val="002060"/>
                </a:solidFill>
                <a:latin typeface="Times New Roman" panose="02020603050405020304" pitchFamily="18" charset="0"/>
                <a:cs typeface="Times New Roman" panose="02020603050405020304" pitchFamily="18" charset="0"/>
              </a:rPr>
              <a:t>:</a:t>
            </a:r>
          </a:p>
          <a:p>
            <a:r>
              <a:rPr lang="kk-KZ" sz="4800" b="1" dirty="0" smtClean="0">
                <a:solidFill>
                  <a:srgbClr val="FF0000"/>
                </a:solidFill>
                <a:latin typeface="Times New Roman" panose="02020603050405020304" pitchFamily="18" charset="0"/>
                <a:cs typeface="Times New Roman" panose="02020603050405020304" pitchFamily="18" charset="0"/>
              </a:rPr>
              <a:t>Сайын Мұратбеков </a:t>
            </a:r>
          </a:p>
          <a:p>
            <a:r>
              <a:rPr lang="kk-KZ" sz="4800" b="1" dirty="0" smtClean="0">
                <a:solidFill>
                  <a:srgbClr val="FF0000"/>
                </a:solidFill>
                <a:latin typeface="Times New Roman" panose="02020603050405020304" pitchFamily="18" charset="0"/>
                <a:cs typeface="Times New Roman" panose="02020603050405020304" pitchFamily="18" charset="0"/>
              </a:rPr>
              <a:t>«Жусан иісі» хикаясы</a:t>
            </a:r>
          </a:p>
          <a:p>
            <a:endParaRPr lang="kk-KZ" sz="4000" b="1" dirty="0" smtClean="0">
              <a:solidFill>
                <a:schemeClr val="tx2"/>
              </a:solidFill>
              <a:latin typeface="Times New Roman" panose="02020603050405020304" pitchFamily="18" charset="0"/>
              <a:cs typeface="Times New Roman" panose="02020603050405020304" pitchFamily="18" charset="0"/>
            </a:endParaRPr>
          </a:p>
          <a:p>
            <a:endParaRPr lang="ru-RU" sz="40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053763"/>
      </p:ext>
    </p:extLst>
  </p:cSld>
  <p:clrMapOvr>
    <a:masterClrMapping/>
  </p:clrMapOvr>
  <mc:AlternateContent xmlns:mc="http://schemas.openxmlformats.org/markup-compatibility/2006" xmlns:p14="http://schemas.microsoft.com/office/powerpoint/2010/main">
    <mc:Choice Requires="p14">
      <p:transition spd="slow" p14:dur="2000" advTm="15045"/>
    </mc:Choice>
    <mc:Fallback xmlns="">
      <p:transition spd="slow" advTm="1504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1512168"/>
          </a:xfrm>
        </p:spPr>
        <p:txBody>
          <a:bodyPr>
            <a:normAutofit/>
          </a:bodyPr>
          <a:lstStyle/>
          <a:p>
            <a:r>
              <a:rPr lang="kk-KZ" sz="3600" b="1" dirty="0">
                <a:solidFill>
                  <a:srgbClr val="FF0000"/>
                </a:solidFill>
                <a:latin typeface="Times New Roman" panose="02020603050405020304" pitchFamily="18" charset="0"/>
                <a:cs typeface="Times New Roman" panose="02020603050405020304" pitchFamily="18" charset="0"/>
              </a:rPr>
              <a:t>ОҚУ </a:t>
            </a:r>
            <a:r>
              <a:rPr lang="kk-KZ" sz="3600" b="1" dirty="0" smtClean="0">
                <a:solidFill>
                  <a:srgbClr val="FF0000"/>
                </a:solidFill>
                <a:latin typeface="Times New Roman" panose="02020603050405020304" pitchFamily="18" charset="0"/>
                <a:cs typeface="Times New Roman" panose="02020603050405020304" pitchFamily="18" charset="0"/>
              </a:rPr>
              <a:t>ТАПСЫРМАСЫ</a:t>
            </a:r>
            <a:r>
              <a:rPr lang="kk-KZ" sz="3600" b="1" dirty="0">
                <a:solidFill>
                  <a:srgbClr val="FF0000"/>
                </a:solidFill>
                <a:latin typeface="Times New Roman" panose="02020603050405020304" pitchFamily="18" charset="0"/>
                <a:cs typeface="Times New Roman" panose="02020603050405020304" pitchFamily="18" charset="0"/>
              </a:rPr>
              <a:t/>
            </a:r>
            <a:br>
              <a:rPr lang="kk-KZ" sz="3600" b="1" dirty="0">
                <a:solidFill>
                  <a:srgbClr val="FF0000"/>
                </a:solidFill>
                <a:latin typeface="Times New Roman" panose="02020603050405020304" pitchFamily="18" charset="0"/>
                <a:cs typeface="Times New Roman" panose="02020603050405020304" pitchFamily="18" charset="0"/>
              </a:rPr>
            </a:br>
            <a:endParaRPr lang="ru-RU" sz="3600" dirty="0">
              <a:solidFill>
                <a:srgbClr val="C00000"/>
              </a:solidFill>
            </a:endParaRPr>
          </a:p>
        </p:txBody>
      </p:sp>
      <p:sp>
        <p:nvSpPr>
          <p:cNvPr id="3" name="Прямоугольник 2"/>
          <p:cNvSpPr/>
          <p:nvPr/>
        </p:nvSpPr>
        <p:spPr>
          <a:xfrm>
            <a:off x="215516" y="1556792"/>
            <a:ext cx="8712968" cy="477054"/>
          </a:xfrm>
          <a:prstGeom prst="rect">
            <a:avLst/>
          </a:prstGeom>
        </p:spPr>
        <p:txBody>
          <a:bodyPr wrap="square">
            <a:spAutoFit/>
          </a:bodyPr>
          <a:lstStyle/>
          <a:p>
            <a:pPr algn="just"/>
            <a:r>
              <a:rPr lang="ru-RU" sz="2500" dirty="0">
                <a:solidFill>
                  <a:srgbClr val="002060"/>
                </a:solidFill>
                <a:latin typeface="Times New Roman" panose="02020603050405020304" pitchFamily="18" charset="0"/>
                <a:cs typeface="Times New Roman" panose="02020603050405020304" pitchFamily="18" charset="0"/>
              </a:rPr>
              <a:t> </a:t>
            </a:r>
            <a:endParaRPr lang="ru-RU" sz="2000" b="1" dirty="0">
              <a:solidFill>
                <a:srgbClr val="00206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539552" y="3068960"/>
            <a:ext cx="8280920" cy="2492990"/>
          </a:xfrm>
          <a:prstGeom prst="rect">
            <a:avLst/>
          </a:prstGeom>
        </p:spPr>
        <p:txBody>
          <a:bodyPr wrap="square">
            <a:spAutoFit/>
          </a:bodyPr>
          <a:lstStyle/>
          <a:p>
            <a:pPr algn="just"/>
            <a:r>
              <a:rPr lang="kk-KZ" sz="3200" b="1" u="sng" dirty="0">
                <a:latin typeface="Times New Roman" panose="02020603050405020304" pitchFamily="18" charset="0"/>
                <a:cs typeface="Times New Roman" panose="02020603050405020304" pitchFamily="18" charset="0"/>
                <a:hlinkClick r:id="rId2"/>
              </a:rPr>
              <a:t>https://youtu.be/vC-2CE612JU</a:t>
            </a:r>
            <a:r>
              <a:rPr lang="kk-KZ" sz="3200" b="1"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a:p>
            <a:pPr algn="just"/>
            <a:endParaRPr lang="ru-RU" sz="2800" dirty="0">
              <a:latin typeface="Times New Roman" panose="02020603050405020304" pitchFamily="18" charset="0"/>
              <a:cs typeface="Times New Roman" panose="02020603050405020304" pitchFamily="18" charset="0"/>
            </a:endParaRPr>
          </a:p>
          <a:p>
            <a:r>
              <a:rPr lang="kk-KZ" sz="3200" b="1" dirty="0">
                <a:solidFill>
                  <a:srgbClr val="002060"/>
                </a:solidFill>
                <a:latin typeface="Times New Roman" panose="02020603050405020304" pitchFamily="18" charset="0"/>
                <a:cs typeface="Times New Roman" panose="02020603050405020304" pitchFamily="18" charset="0"/>
              </a:rPr>
              <a:t>Сілтеме арқылы Аян туралы видеоны көріп, Аянға </a:t>
            </a:r>
            <a:r>
              <a:rPr lang="kk-KZ" sz="3200" b="1" dirty="0" smtClean="0">
                <a:solidFill>
                  <a:srgbClr val="002060"/>
                </a:solidFill>
                <a:latin typeface="Times New Roman" panose="02020603050405020304" pitchFamily="18" charset="0"/>
                <a:cs typeface="Times New Roman" panose="02020603050405020304" pitchFamily="18" charset="0"/>
              </a:rPr>
              <a:t>хат жазыңыздар</a:t>
            </a:r>
            <a:endParaRPr lang="ru-RU" sz="3200" dirty="0">
              <a:solidFill>
                <a:srgbClr val="002060"/>
              </a:solidFill>
              <a:latin typeface="Times New Roman" panose="02020603050405020304" pitchFamily="18" charset="0"/>
              <a:cs typeface="Times New Roman" panose="02020603050405020304" pitchFamily="18" charset="0"/>
            </a:endParaRPr>
          </a:p>
          <a:p>
            <a:r>
              <a:rPr lang="kk-KZ" sz="3200" b="1" dirty="0">
                <a:solidFill>
                  <a:srgbClr val="FF0000"/>
                </a:solidFill>
                <a:latin typeface="Times New Roman" panose="02020603050405020304" pitchFamily="18" charset="0"/>
                <a:cs typeface="Times New Roman" panose="02020603050405020304" pitchFamily="18" charset="0"/>
              </a:rPr>
              <a:t> </a:t>
            </a:r>
            <a:endParaRPr lang="ru-RU" sz="3200" dirty="0">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293102"/>
      </p:ext>
    </p:extLst>
  </p:cSld>
  <p:clrMapOvr>
    <a:masterClrMapping/>
  </p:clrMapOvr>
  <mc:AlternateContent xmlns:mc="http://schemas.openxmlformats.org/markup-compatibility/2006" xmlns:p14="http://schemas.microsoft.com/office/powerpoint/2010/main">
    <mc:Choice Requires="p14">
      <p:transition spd="slow" p14:dur="2000" advTm="81671"/>
    </mc:Choice>
    <mc:Fallback xmlns="">
      <p:transition spd="slow" advTm="8167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916832"/>
            <a:ext cx="8352928" cy="3816424"/>
          </a:xfrm>
        </p:spPr>
        <p:txBody>
          <a:bodyPr>
            <a:normAutofit/>
          </a:bodyPr>
          <a:lstStyle/>
          <a:p>
            <a:r>
              <a:rPr lang="kk-KZ" sz="3600" b="1" dirty="0" smtClean="0">
                <a:solidFill>
                  <a:schemeClr val="tx2"/>
                </a:solidFill>
                <a:latin typeface="Times New Roman" panose="02020603050405020304" pitchFamily="18" charset="0"/>
                <a:cs typeface="Times New Roman" panose="02020603050405020304" pitchFamily="18" charset="0"/>
              </a:rPr>
              <a:t/>
            </a:r>
            <a:br>
              <a:rPr lang="kk-KZ" sz="3600" b="1" dirty="0" smtClean="0">
                <a:solidFill>
                  <a:schemeClr val="tx2"/>
                </a:solidFill>
                <a:latin typeface="Times New Roman" panose="02020603050405020304" pitchFamily="18" charset="0"/>
                <a:cs typeface="Times New Roman" panose="02020603050405020304" pitchFamily="18" charset="0"/>
              </a:rPr>
            </a:br>
            <a:r>
              <a:rPr lang="kk-KZ" sz="3600" b="1" dirty="0" smtClean="0">
                <a:solidFill>
                  <a:schemeClr val="tx2"/>
                </a:solidFill>
                <a:latin typeface="Times New Roman" panose="02020603050405020304" pitchFamily="18" charset="0"/>
                <a:cs typeface="Times New Roman" panose="02020603050405020304" pitchFamily="18" charset="0"/>
              </a:rPr>
              <a:t>А/И4. </a:t>
            </a:r>
            <a:r>
              <a:rPr lang="kk-KZ" sz="3600" b="1" dirty="0">
                <a:solidFill>
                  <a:schemeClr val="tx2"/>
                </a:solidFill>
                <a:latin typeface="Times New Roman" panose="02020603050405020304" pitchFamily="18" charset="0"/>
                <a:cs typeface="Times New Roman" panose="02020603050405020304" pitchFamily="18" charset="0"/>
              </a:rPr>
              <a:t>Әдеби көркемдегіш құралдарды пайдаланып шығармадағы табиғат көрінісін, оқиға орнын, кейіпкер бейнесін </a:t>
            </a:r>
            <a:r>
              <a:rPr lang="kk-KZ" sz="3600" b="1" dirty="0" smtClean="0">
                <a:solidFill>
                  <a:schemeClr val="tx2"/>
                </a:solidFill>
                <a:latin typeface="Times New Roman" panose="02020603050405020304" pitchFamily="18" charset="0"/>
                <a:cs typeface="Times New Roman" panose="02020603050405020304" pitchFamily="18" charset="0"/>
              </a:rPr>
              <a:t>сипаттап жазу</a:t>
            </a:r>
            <a:r>
              <a:rPr lang="kk-KZ" sz="3200" b="1" dirty="0" smtClean="0">
                <a:solidFill>
                  <a:schemeClr val="tx2"/>
                </a:solidFill>
                <a:latin typeface="Times New Roman" panose="02020603050405020304" pitchFamily="18" charset="0"/>
                <a:cs typeface="Times New Roman" panose="02020603050405020304" pitchFamily="18" charset="0"/>
              </a:rPr>
              <a:t/>
            </a:r>
            <a:br>
              <a:rPr lang="kk-KZ" sz="3200" b="1" dirty="0" smtClean="0">
                <a:solidFill>
                  <a:schemeClr val="tx2"/>
                </a:solidFill>
                <a:latin typeface="Times New Roman" panose="02020603050405020304" pitchFamily="18" charset="0"/>
                <a:cs typeface="Times New Roman" panose="02020603050405020304" pitchFamily="18" charset="0"/>
              </a:rPr>
            </a:br>
            <a:endParaRPr lang="ru-RU" sz="3200" b="1"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403648" y="548680"/>
            <a:ext cx="6417734" cy="1152127"/>
          </a:xfrm>
        </p:spPr>
        <p:txBody>
          <a:bodyPr>
            <a:noAutofit/>
          </a:bodyPr>
          <a:lstStyle/>
          <a:p>
            <a:r>
              <a:rPr lang="kk-KZ" sz="4800" b="1" dirty="0" smtClean="0">
                <a:solidFill>
                  <a:srgbClr val="FF0000"/>
                </a:solidFill>
                <a:latin typeface="Times New Roman" panose="02020603050405020304" pitchFamily="18" charset="0"/>
                <a:cs typeface="Times New Roman" panose="02020603050405020304" pitchFamily="18" charset="0"/>
              </a:rPr>
              <a:t>Оқу мақсаты</a:t>
            </a:r>
            <a:endParaRPr lang="ru-RU" sz="4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453953"/>
      </p:ext>
    </p:extLst>
  </p:cSld>
  <p:clrMapOvr>
    <a:masterClrMapping/>
  </p:clrMapOvr>
  <mc:AlternateContent xmlns:mc="http://schemas.openxmlformats.org/markup-compatibility/2006" xmlns:p14="http://schemas.microsoft.com/office/powerpoint/2010/main">
    <mc:Choice Requires="p14">
      <p:transition spd="slow" p14:dur="2000" advTm="17806"/>
    </mc:Choice>
    <mc:Fallback xmlns="">
      <p:transition spd="slow" advTm="17806"/>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72816"/>
            <a:ext cx="8496944" cy="4176464"/>
          </a:xfrm>
        </p:spPr>
        <p:txBody>
          <a:bodyPr>
            <a:noAutofit/>
          </a:bodyPr>
          <a:lstStyle/>
          <a:p>
            <a:pPr lvl="0" algn="l"/>
            <a:r>
              <a:rPr lang="kk-KZ" sz="3600" b="1" dirty="0" smtClean="0">
                <a:solidFill>
                  <a:schemeClr val="tx2"/>
                </a:solidFill>
                <a:latin typeface="Times New Roman" panose="02020603050405020304" pitchFamily="18" charset="0"/>
                <a:cs typeface="Times New Roman" panose="02020603050405020304" pitchFamily="18" charset="0"/>
              </a:rPr>
              <a:t>- Әдеби </a:t>
            </a:r>
            <a:r>
              <a:rPr lang="kk-KZ" sz="3600" b="1" dirty="0">
                <a:solidFill>
                  <a:schemeClr val="tx2"/>
                </a:solidFill>
                <a:latin typeface="Times New Roman" panose="02020603050405020304" pitchFamily="18" charset="0"/>
                <a:cs typeface="Times New Roman" panose="02020603050405020304" pitchFamily="18" charset="0"/>
              </a:rPr>
              <a:t>көркемдегіш құралдарды пайдаланады</a:t>
            </a:r>
            <a:r>
              <a:rPr lang="kk-KZ" sz="3600" b="1" dirty="0" smtClean="0">
                <a:solidFill>
                  <a:schemeClr val="tx2"/>
                </a:solidFill>
                <a:latin typeface="Times New Roman" panose="02020603050405020304" pitchFamily="18" charset="0"/>
                <a:cs typeface="Times New Roman" panose="02020603050405020304" pitchFamily="18" charset="0"/>
              </a:rPr>
              <a:t>;</a:t>
            </a:r>
            <a:br>
              <a:rPr lang="kk-KZ" sz="3600" b="1" dirty="0" smtClean="0">
                <a:solidFill>
                  <a:schemeClr val="tx2"/>
                </a:solidFill>
                <a:latin typeface="Times New Roman" panose="02020603050405020304" pitchFamily="18" charset="0"/>
                <a:cs typeface="Times New Roman" panose="02020603050405020304" pitchFamily="18" charset="0"/>
              </a:rPr>
            </a:br>
            <a:r>
              <a:rPr lang="ru-RU" sz="3600" b="1" dirty="0" smtClean="0">
                <a:solidFill>
                  <a:schemeClr val="tx2"/>
                </a:solidFill>
                <a:latin typeface="Times New Roman" panose="02020603050405020304" pitchFamily="18" charset="0"/>
                <a:cs typeface="Times New Roman" panose="02020603050405020304" pitchFamily="18" charset="0"/>
              </a:rPr>
              <a:t>- </a:t>
            </a:r>
            <a:r>
              <a:rPr lang="kk-KZ" sz="3600" b="1" dirty="0" smtClean="0">
                <a:solidFill>
                  <a:schemeClr val="tx2"/>
                </a:solidFill>
                <a:latin typeface="Times New Roman" panose="02020603050405020304" pitchFamily="18" charset="0"/>
                <a:cs typeface="Times New Roman" panose="02020603050405020304" pitchFamily="18" charset="0"/>
              </a:rPr>
              <a:t>Шығармадағы </a:t>
            </a:r>
            <a:r>
              <a:rPr lang="kk-KZ" sz="3600" b="1" dirty="0">
                <a:solidFill>
                  <a:schemeClr val="tx2"/>
                </a:solidFill>
                <a:latin typeface="Times New Roman" panose="02020603050405020304" pitchFamily="18" charset="0"/>
                <a:cs typeface="Times New Roman" panose="02020603050405020304" pitchFamily="18" charset="0"/>
              </a:rPr>
              <a:t>табиғат көрінісін, оқиға орнын анықтайды</a:t>
            </a:r>
            <a:r>
              <a:rPr lang="kk-KZ" sz="3600" b="1" dirty="0" smtClean="0">
                <a:solidFill>
                  <a:schemeClr val="tx2"/>
                </a:solidFill>
                <a:latin typeface="Times New Roman" panose="02020603050405020304" pitchFamily="18" charset="0"/>
                <a:cs typeface="Times New Roman" panose="02020603050405020304" pitchFamily="18" charset="0"/>
              </a:rPr>
              <a:t>;</a:t>
            </a:r>
            <a:br>
              <a:rPr lang="kk-KZ" sz="3600" b="1" dirty="0" smtClean="0">
                <a:solidFill>
                  <a:schemeClr val="tx2"/>
                </a:solidFill>
                <a:latin typeface="Times New Roman" panose="02020603050405020304" pitchFamily="18" charset="0"/>
                <a:cs typeface="Times New Roman" panose="02020603050405020304" pitchFamily="18" charset="0"/>
              </a:rPr>
            </a:br>
            <a:r>
              <a:rPr lang="kk-KZ" sz="3600" b="1" dirty="0" smtClean="0">
                <a:solidFill>
                  <a:schemeClr val="tx2"/>
                </a:solidFill>
                <a:latin typeface="Times New Roman" panose="02020603050405020304" pitchFamily="18" charset="0"/>
                <a:cs typeface="Times New Roman" panose="02020603050405020304" pitchFamily="18" charset="0"/>
              </a:rPr>
              <a:t>- Кейіпкер бейнесін сипаттап жазады.</a:t>
            </a:r>
            <a:r>
              <a:rPr lang="ru-RU" sz="3600" b="1" dirty="0">
                <a:solidFill>
                  <a:schemeClr val="tx2"/>
                </a:solidFill>
                <a:latin typeface="Times New Roman" panose="02020603050405020304" pitchFamily="18" charset="0"/>
                <a:cs typeface="Times New Roman" panose="02020603050405020304" pitchFamily="18" charset="0"/>
              </a:rPr>
              <a:t/>
            </a:r>
            <a:br>
              <a:rPr lang="ru-RU" sz="3600" b="1" dirty="0">
                <a:solidFill>
                  <a:schemeClr val="tx2"/>
                </a:solidFill>
                <a:latin typeface="Times New Roman" panose="02020603050405020304" pitchFamily="18" charset="0"/>
                <a:cs typeface="Times New Roman" panose="02020603050405020304" pitchFamily="18" charset="0"/>
              </a:rPr>
            </a:br>
            <a:r>
              <a:rPr lang="kk-KZ" dirty="0" smtClean="0"/>
              <a:t>Кейіпкер </a:t>
            </a:r>
            <a:r>
              <a:rPr lang="kk-KZ" dirty="0"/>
              <a:t>бейнесін </a:t>
            </a:r>
            <a:r>
              <a:rPr lang="kk-KZ" dirty="0" smtClean="0"/>
              <a:t>сипаттап</a:t>
            </a:r>
            <a:r>
              <a:rPr lang="ru-RU" sz="3200" b="1" dirty="0">
                <a:solidFill>
                  <a:schemeClr val="tx2"/>
                </a:solidFill>
                <a:latin typeface="Times New Roman" panose="02020603050405020304" pitchFamily="18" charset="0"/>
                <a:cs typeface="Times New Roman" panose="02020603050405020304" pitchFamily="18" charset="0"/>
              </a:rPr>
              <a:t/>
            </a:r>
            <a:br>
              <a:rPr lang="ru-RU" sz="3200" b="1" dirty="0">
                <a:solidFill>
                  <a:schemeClr val="tx2"/>
                </a:solidFill>
                <a:latin typeface="Times New Roman" panose="02020603050405020304" pitchFamily="18" charset="0"/>
                <a:cs typeface="Times New Roman" panose="02020603050405020304" pitchFamily="18" charset="0"/>
              </a:rPr>
            </a:br>
            <a:endParaRPr lang="ru-RU" sz="3200" dirty="0"/>
          </a:p>
        </p:txBody>
      </p:sp>
      <p:sp>
        <p:nvSpPr>
          <p:cNvPr id="3" name="Текст 2"/>
          <p:cNvSpPr>
            <a:spLocks noGrp="1"/>
          </p:cNvSpPr>
          <p:nvPr>
            <p:ph type="body" idx="1"/>
          </p:nvPr>
        </p:nvSpPr>
        <p:spPr>
          <a:xfrm>
            <a:off x="1331640" y="764704"/>
            <a:ext cx="6417734" cy="792088"/>
          </a:xfrm>
        </p:spPr>
        <p:txBody>
          <a:bodyPr>
            <a:normAutofit/>
          </a:bodyPr>
          <a:lstStyle/>
          <a:p>
            <a:r>
              <a:rPr lang="kk-KZ" sz="4400" b="1" dirty="0" smtClean="0">
                <a:solidFill>
                  <a:srgbClr val="FF0000"/>
                </a:solidFill>
                <a:latin typeface="Times New Roman" panose="02020603050405020304" pitchFamily="18" charset="0"/>
                <a:cs typeface="Times New Roman" panose="02020603050405020304" pitchFamily="18" charset="0"/>
              </a:rPr>
              <a:t>Бағалау критерийлері</a:t>
            </a:r>
            <a:endParaRPr lang="ru-RU"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69485"/>
      </p:ext>
    </p:extLst>
  </p:cSld>
  <p:clrMapOvr>
    <a:masterClrMapping/>
  </p:clrMapOvr>
  <mc:AlternateContent xmlns:mc="http://schemas.openxmlformats.org/markup-compatibility/2006" xmlns:p14="http://schemas.microsoft.com/office/powerpoint/2010/main">
    <mc:Choice Requires="p14">
      <p:transition spd="slow" p14:dur="2000" advTm="19148"/>
    </mc:Choice>
    <mc:Fallback xmlns="">
      <p:transition spd="slow" advTm="1914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484784"/>
            <a:ext cx="8856984" cy="5229200"/>
          </a:xfrm>
        </p:spPr>
        <p:txBody>
          <a:bodyPr>
            <a:noAutofit/>
          </a:bodyPr>
          <a:lstStyle/>
          <a:p>
            <a:pPr algn="l"/>
            <a:r>
              <a:rPr lang="ru-RU" sz="1800" b="1" dirty="0" smtClean="0">
                <a:solidFill>
                  <a:schemeClr val="tx2"/>
                </a:solidFill>
                <a:latin typeface="Times New Roman" panose="02020603050405020304" pitchFamily="18" charset="0"/>
                <a:cs typeface="Times New Roman" panose="02020603050405020304" pitchFamily="18" charset="0"/>
              </a:rPr>
              <a:t>              </a:t>
            </a:r>
            <a:br>
              <a:rPr lang="ru-RU" sz="1800" b="1" dirty="0" smtClean="0">
                <a:solidFill>
                  <a:schemeClr val="tx2"/>
                </a:solidFill>
                <a:latin typeface="Times New Roman" panose="02020603050405020304" pitchFamily="18" charset="0"/>
                <a:cs typeface="Times New Roman" panose="02020603050405020304" pitchFamily="18" charset="0"/>
              </a:rPr>
            </a:br>
            <a:r>
              <a:rPr lang="ru-RU" sz="1800" b="1" dirty="0" smtClean="0">
                <a:solidFill>
                  <a:schemeClr val="tx2"/>
                </a:solidFill>
                <a:latin typeface="Times New Roman" panose="02020603050405020304" pitchFamily="18" charset="0"/>
                <a:cs typeface="Times New Roman" panose="02020603050405020304" pitchFamily="18" charset="0"/>
              </a:rPr>
              <a:t>     </a:t>
            </a:r>
            <a:r>
              <a:rPr lang="kk-KZ" sz="2000" b="1" dirty="0" smtClean="0">
                <a:solidFill>
                  <a:srgbClr val="002060"/>
                </a:solidFill>
                <a:latin typeface="Times New Roman" panose="02020603050405020304" pitchFamily="18" charset="0"/>
                <a:cs typeface="Times New Roman" panose="02020603050405020304" pitchFamily="18" charset="0"/>
              </a:rPr>
              <a:t>...Біздің </a:t>
            </a:r>
            <a:r>
              <a:rPr lang="kk-KZ" sz="2000" b="1" dirty="0">
                <a:solidFill>
                  <a:srgbClr val="002060"/>
                </a:solidFill>
                <a:latin typeface="Times New Roman" panose="02020603050405020304" pitchFamily="18" charset="0"/>
                <a:cs typeface="Times New Roman" panose="02020603050405020304" pitchFamily="18" charset="0"/>
              </a:rPr>
              <a:t>ауыл Ешкіөлмес деген кішкене қоңыр таудың дәл етегінде еді. Ұзыннан-ұзақ бір көше боп жоғарыдан төмен қарай созылып жататын. Қыста осы жалғыз көшенің басынан-аяғына дейін балалар шуылдаса топырлай жүріп қарды таптап, сырғанақ жасайтынбыз. Қар қалың түскенмен таулы жердің күні өте жайма-шуақ, жылы болады. Тапталған қар күні бойы жентектеліп еріп, кешке қарай көк мұз боп қатып қалатын.             </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kk-KZ" sz="2000" b="1" dirty="0">
                <a:solidFill>
                  <a:srgbClr val="002060"/>
                </a:solidFill>
                <a:latin typeface="Times New Roman" panose="02020603050405020304" pitchFamily="18" charset="0"/>
                <a:cs typeface="Times New Roman" panose="02020603050405020304" pitchFamily="18" charset="0"/>
              </a:rPr>
              <a:t>           Бүгін де сырғанақтағы ойынның сондай бір қызған шағы еді. Күннің көзі қанталағандай боп ерекше қызарып ұясына қонуға таянған. Сірескен ақ қардың бетінде бір сәтке жұқалаң қызғылт кілегей тұрды. Күні бойы Ешкіөлместің күнгейінде жайылған мал ешкім қайырмаса да бір ізбен шұбырып ауылға қайтқан. Кенет бүкіл ауылды шулыға шыққан ащы дауыстар селт еткізді. Төбе құйқаны шымырлатып жоқтау айтқан дауыстар. Аянның үйінен шығып жатыр. Мұндайда балалар еліккіш келеді ғой. Сырғанақты тастай бере дәл бірдеңеден құр қалатындай бәріміз бірдей дүрліге дүркіресіп, Аянның үйіне қарай лап қойдық. </a:t>
            </a:r>
            <a:r>
              <a:rPr lang="ru-RU" dirty="0"/>
              <a:t/>
            </a:r>
            <a:br>
              <a:rPr lang="ru-RU" dirty="0"/>
            </a:br>
            <a:r>
              <a:rPr lang="kk-KZ" sz="1600" dirty="0" smtClean="0">
                <a:solidFill>
                  <a:schemeClr val="tx2"/>
                </a:solidFill>
                <a:latin typeface="Times New Roman" panose="02020603050405020304" pitchFamily="18" charset="0"/>
                <a:cs typeface="Times New Roman" panose="02020603050405020304" pitchFamily="18" charset="0"/>
              </a:rPr>
              <a:t> </a:t>
            </a:r>
            <a:r>
              <a:rPr lang="ru-RU" sz="1600" dirty="0" smtClean="0">
                <a:solidFill>
                  <a:schemeClr val="tx2"/>
                </a:solidFill>
                <a:latin typeface="Times New Roman" panose="02020603050405020304" pitchFamily="18" charset="0"/>
                <a:cs typeface="Times New Roman" panose="02020603050405020304" pitchFamily="18" charset="0"/>
              </a:rPr>
              <a:t/>
            </a:r>
            <a:br>
              <a:rPr lang="ru-RU" sz="1600"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b="1" dirty="0" smtClean="0">
                <a:solidFill>
                  <a:schemeClr val="tx2"/>
                </a:solidFill>
                <a:latin typeface="Times New Roman" panose="02020603050405020304" pitchFamily="18" charset="0"/>
                <a:cs typeface="Times New Roman" panose="02020603050405020304" pitchFamily="18" charset="0"/>
              </a:rPr>
              <a:t>             </a:t>
            </a:r>
            <a:br>
              <a:rPr lang="ru-RU" sz="1600" b="1" dirty="0" smtClean="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r>
              <a:rPr lang="ru-RU" sz="1600" dirty="0">
                <a:solidFill>
                  <a:schemeClr val="tx2"/>
                </a:solidFill>
                <a:latin typeface="Times New Roman" panose="02020603050405020304" pitchFamily="18" charset="0"/>
                <a:cs typeface="Times New Roman" panose="02020603050405020304" pitchFamily="18" charset="0"/>
              </a:rPr>
              <a:t/>
            </a:r>
            <a:br>
              <a:rPr lang="ru-RU" sz="1600" dirty="0">
                <a:solidFill>
                  <a:schemeClr val="tx2"/>
                </a:solidFill>
                <a:latin typeface="Times New Roman" panose="02020603050405020304" pitchFamily="18" charset="0"/>
                <a:cs typeface="Times New Roman" panose="02020603050405020304" pitchFamily="18" charset="0"/>
              </a:rPr>
            </a:br>
            <a:endParaRPr lang="ru-RU" sz="1600" dirty="0">
              <a:solidFill>
                <a:schemeClr val="tx2"/>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251520" y="404664"/>
            <a:ext cx="8640960" cy="1728192"/>
          </a:xfrm>
        </p:spPr>
        <p:txBody>
          <a:bodyPr>
            <a:noAutofit/>
          </a:bodyPr>
          <a:lstStyle/>
          <a:p>
            <a:endParaRPr lang="kk-KZ" b="1" dirty="0" smtClean="0">
              <a:solidFill>
                <a:schemeClr val="tx2"/>
              </a:solidFill>
              <a:latin typeface="Times New Roman" panose="02020603050405020304" pitchFamily="18" charset="0"/>
              <a:cs typeface="Times New Roman" panose="02020603050405020304" pitchFamily="18" charset="0"/>
            </a:endParaRPr>
          </a:p>
          <a:p>
            <a:endParaRPr lang="kk-KZ" b="1" dirty="0">
              <a:solidFill>
                <a:schemeClr val="tx2"/>
              </a:solidFill>
              <a:latin typeface="Times New Roman" panose="02020603050405020304" pitchFamily="18" charset="0"/>
              <a:cs typeface="Times New Roman" panose="02020603050405020304" pitchFamily="18" charset="0"/>
            </a:endParaRPr>
          </a:p>
          <a:p>
            <a:endParaRPr lang="kk-KZ" b="1" dirty="0" smtClean="0">
              <a:solidFill>
                <a:schemeClr val="tx2"/>
              </a:solidFill>
              <a:latin typeface="Times New Roman" panose="02020603050405020304" pitchFamily="18" charset="0"/>
              <a:cs typeface="Times New Roman" panose="02020603050405020304" pitchFamily="18" charset="0"/>
            </a:endParaRPr>
          </a:p>
          <a:p>
            <a:endParaRPr lang="kk-KZ" b="1" dirty="0" smtClean="0">
              <a:solidFill>
                <a:srgbClr val="002060"/>
              </a:solidFill>
              <a:latin typeface="Times New Roman" panose="02020603050405020304" pitchFamily="18" charset="0"/>
              <a:cs typeface="Times New Roman" panose="02020603050405020304" pitchFamily="18" charset="0"/>
            </a:endParaRPr>
          </a:p>
          <a:p>
            <a:endParaRPr lang="kk-KZ" b="1" dirty="0">
              <a:solidFill>
                <a:srgbClr val="002060"/>
              </a:solidFill>
              <a:latin typeface="Times New Roman" panose="02020603050405020304" pitchFamily="18" charset="0"/>
              <a:cs typeface="Times New Roman" panose="02020603050405020304" pitchFamily="18" charset="0"/>
            </a:endParaRPr>
          </a:p>
          <a:p>
            <a:endParaRPr lang="kk-KZ" b="1" dirty="0" smtClean="0">
              <a:solidFill>
                <a:srgbClr val="002060"/>
              </a:solidFill>
              <a:latin typeface="Times New Roman" panose="02020603050405020304" pitchFamily="18" charset="0"/>
              <a:cs typeface="Times New Roman" panose="02020603050405020304" pitchFamily="18" charset="0"/>
            </a:endParaRPr>
          </a:p>
          <a:p>
            <a:r>
              <a:rPr lang="kk-KZ" sz="3000" b="1" dirty="0" smtClean="0">
                <a:solidFill>
                  <a:srgbClr val="002060"/>
                </a:solidFill>
                <a:latin typeface="Times New Roman" panose="02020603050405020304" pitchFamily="18" charset="0"/>
                <a:cs typeface="Times New Roman" panose="02020603050405020304" pitchFamily="18" charset="0"/>
              </a:rPr>
              <a:t>1-тапсырма</a:t>
            </a:r>
            <a:endParaRPr lang="kk-KZ" sz="3000" b="1" dirty="0">
              <a:solidFill>
                <a:srgbClr val="002060"/>
              </a:solidFill>
              <a:latin typeface="Times New Roman" panose="02020603050405020304" pitchFamily="18" charset="0"/>
              <a:cs typeface="Times New Roman" panose="02020603050405020304" pitchFamily="18" charset="0"/>
            </a:endParaRPr>
          </a:p>
          <a:p>
            <a:r>
              <a:rPr lang="kk-KZ" sz="3000" b="1" dirty="0" smtClean="0">
                <a:solidFill>
                  <a:srgbClr val="FF0000"/>
                </a:solidFill>
                <a:latin typeface="Times New Roman" panose="02020603050405020304" pitchFamily="18" charset="0"/>
                <a:cs typeface="Times New Roman" panose="02020603050405020304" pitchFamily="18" charset="0"/>
              </a:rPr>
              <a:t>Үзіндіден </a:t>
            </a:r>
            <a:r>
              <a:rPr lang="kk-KZ" sz="3000" b="1" dirty="0">
                <a:solidFill>
                  <a:srgbClr val="FF0000"/>
                </a:solidFill>
                <a:latin typeface="Times New Roman" panose="02020603050405020304" pitchFamily="18" charset="0"/>
                <a:cs typeface="Times New Roman" panose="02020603050405020304" pitchFamily="18" charset="0"/>
              </a:rPr>
              <a:t>табиғат көрінісіне қатысты көркемдегіш құралдарды </a:t>
            </a:r>
            <a:r>
              <a:rPr lang="kk-KZ" sz="3000" b="1" dirty="0" smtClean="0">
                <a:solidFill>
                  <a:srgbClr val="FF0000"/>
                </a:solidFill>
                <a:latin typeface="Times New Roman" panose="02020603050405020304" pitchFamily="18" charset="0"/>
                <a:cs typeface="Times New Roman" panose="02020603050405020304" pitchFamily="18" charset="0"/>
              </a:rPr>
              <a:t>табыңыздар</a:t>
            </a:r>
            <a:endParaRPr lang="ru-RU" sz="3000" b="1" dirty="0">
              <a:solidFill>
                <a:srgbClr val="FF0000"/>
              </a:solidFill>
              <a:latin typeface="Times New Roman" panose="02020603050405020304" pitchFamily="18" charset="0"/>
              <a:cs typeface="Times New Roman" panose="02020603050405020304" pitchFamily="18" charset="0"/>
            </a:endParaRPr>
          </a:p>
          <a:p>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28367"/>
      </p:ext>
    </p:extLst>
  </p:cSld>
  <p:clrMapOvr>
    <a:masterClrMapping/>
  </p:clrMapOvr>
  <mc:AlternateContent xmlns:mc="http://schemas.openxmlformats.org/markup-compatibility/2006" xmlns:p14="http://schemas.microsoft.com/office/powerpoint/2010/main">
    <mc:Choice Requires="p14">
      <p:transition spd="slow" p14:dur="2000" advTm="123463"/>
    </mc:Choice>
    <mc:Fallback xmlns="">
      <p:transition spd="slow" advTm="12346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1" y="338327"/>
            <a:ext cx="8640959" cy="1973073"/>
          </a:xfrm>
        </p:spPr>
        <p:txBody>
          <a:bodyPr>
            <a:normAutofit fontScale="90000"/>
          </a:bodyPr>
          <a:lstStyle/>
          <a:p>
            <a:r>
              <a:rPr lang="kk-KZ" sz="3300" b="1" dirty="0">
                <a:solidFill>
                  <a:srgbClr val="FF0000"/>
                </a:solidFill>
                <a:latin typeface="Times New Roman" panose="02020603050405020304" pitchFamily="18" charset="0"/>
                <a:cs typeface="Times New Roman" panose="02020603050405020304" pitchFamily="18" charset="0"/>
              </a:rPr>
              <a:t>«Т-кестесі» әдісі </a:t>
            </a:r>
            <a:r>
              <a:rPr lang="kk-KZ" sz="3300" b="1" dirty="0" smtClean="0">
                <a:solidFill>
                  <a:srgbClr val="FF0000"/>
                </a:solidFill>
                <a:latin typeface="Times New Roman" panose="02020603050405020304" pitchFamily="18" charset="0"/>
                <a:cs typeface="Times New Roman" panose="02020603050405020304" pitchFamily="18" charset="0"/>
              </a:rPr>
              <a:t>бойынша көркемдегіш құралдарды «иә» бөліміне, жай сөздерді «</a:t>
            </a:r>
            <a:r>
              <a:rPr lang="kk-KZ" sz="3300" b="1" dirty="0">
                <a:solidFill>
                  <a:srgbClr val="FF0000"/>
                </a:solidFill>
                <a:latin typeface="Times New Roman" panose="02020603050405020304" pitchFamily="18" charset="0"/>
                <a:cs typeface="Times New Roman" panose="02020603050405020304" pitchFamily="18" charset="0"/>
              </a:rPr>
              <a:t>жоқ</a:t>
            </a:r>
            <a:r>
              <a:rPr lang="kk-KZ" sz="3300" b="1" dirty="0" smtClean="0">
                <a:solidFill>
                  <a:srgbClr val="FF0000"/>
                </a:solidFill>
                <a:latin typeface="Times New Roman" panose="02020603050405020304" pitchFamily="18" charset="0"/>
                <a:cs typeface="Times New Roman" panose="02020603050405020304" pitchFamily="18" charset="0"/>
              </a:rPr>
              <a:t>» бөліміне жазыңыздар</a:t>
            </a:r>
            <a:r>
              <a:rPr lang="ru-RU" dirty="0">
                <a:solidFill>
                  <a:srgbClr val="FF0000"/>
                </a:solidFill>
                <a:latin typeface="Times New Roman" panose="02020603050405020304" pitchFamily="18" charset="0"/>
                <a:cs typeface="Times New Roman" panose="02020603050405020304" pitchFamily="18" charset="0"/>
              </a:rPr>
              <a:t/>
            </a:r>
            <a:br>
              <a:rPr lang="ru-RU" dirty="0">
                <a:solidFill>
                  <a:srgbClr val="FF0000"/>
                </a:solidFill>
                <a:latin typeface="Times New Roman" panose="02020603050405020304" pitchFamily="18" charset="0"/>
                <a:cs typeface="Times New Roman" panose="02020603050405020304" pitchFamily="18" charset="0"/>
              </a:rPr>
            </a:br>
            <a:endParaRPr lang="ru-RU" sz="2800" dirty="0">
              <a:solidFill>
                <a:srgbClr val="FF0000"/>
              </a:solidFill>
              <a:latin typeface="Times New Roman" panose="02020603050405020304" pitchFamily="18" charset="0"/>
              <a:cs typeface="Times New Roman" panose="02020603050405020304" pitchFamily="18" charset="0"/>
            </a:endParaRPr>
          </a:p>
        </p:txBody>
      </p:sp>
      <p:sp>
        <p:nvSpPr>
          <p:cNvPr id="5" name="Текст 2"/>
          <p:cNvSpPr txBox="1">
            <a:spLocks/>
          </p:cNvSpPr>
          <p:nvPr/>
        </p:nvSpPr>
        <p:spPr>
          <a:xfrm>
            <a:off x="179512" y="1700808"/>
            <a:ext cx="8712968" cy="3456384"/>
          </a:xfrm>
          <a:prstGeom prst="rect">
            <a:avLst/>
          </a:prstGeom>
        </p:spPr>
        <p:txBody>
          <a:bodyPr>
            <a:normAutofit fontScale="2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endParaRPr lang="kk-KZ" sz="3000" b="1" dirty="0">
              <a:latin typeface="Times New Roman" panose="02020603050405020304" pitchFamily="18" charset="0"/>
              <a:cs typeface="Times New Roman" panose="02020603050405020304" pitchFamily="18" charset="0"/>
            </a:endParaRPr>
          </a:p>
          <a:p>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a:p>
            <a:pPr marL="0" indent="0">
              <a:buNone/>
            </a:pPr>
            <a:endParaRPr lang="kk-KZ" sz="3000" b="1" dirty="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endParaRPr lang="kk-KZ" sz="10000" b="1" dirty="0">
              <a:latin typeface="Times New Roman" panose="02020603050405020304" pitchFamily="18" charset="0"/>
              <a:cs typeface="Times New Roman" panose="02020603050405020304" pitchFamily="18" charset="0"/>
            </a:endParaRPr>
          </a:p>
          <a:p>
            <a:pPr marL="0" indent="0">
              <a:buNone/>
            </a:pPr>
            <a:endParaRPr lang="kk-KZ" sz="10000" b="1" dirty="0" smtClean="0">
              <a:latin typeface="Times New Roman" panose="02020603050405020304" pitchFamily="18" charset="0"/>
              <a:cs typeface="Times New Roman" panose="02020603050405020304" pitchFamily="18" charset="0"/>
            </a:endParaRPr>
          </a:p>
          <a:p>
            <a:pPr marL="0" indent="0">
              <a:buNone/>
            </a:pPr>
            <a:r>
              <a:rPr lang="kk-KZ" sz="9600" b="1" dirty="0" smtClean="0">
                <a:latin typeface="Times New Roman" panose="02020603050405020304" pitchFamily="18" charset="0"/>
                <a:cs typeface="Times New Roman" panose="02020603050405020304" pitchFamily="18" charset="0"/>
              </a:rPr>
              <a:t>Дескриптор</a:t>
            </a:r>
          </a:p>
          <a:p>
            <a:pPr lvl="0"/>
            <a:r>
              <a:rPr lang="kk-KZ" sz="9600" dirty="0" smtClean="0">
                <a:solidFill>
                  <a:srgbClr val="7030A0"/>
                </a:solidFill>
                <a:latin typeface="Times New Roman" panose="02020603050405020304" pitchFamily="18" charset="0"/>
                <a:cs typeface="Times New Roman" panose="02020603050405020304" pitchFamily="18" charset="0"/>
              </a:rPr>
              <a:t>Берілген үзіндіні оқиды;</a:t>
            </a:r>
            <a:endParaRPr lang="ru-RU" sz="9600" dirty="0">
              <a:solidFill>
                <a:srgbClr val="7030A0"/>
              </a:solidFill>
              <a:latin typeface="Times New Roman" panose="02020603050405020304" pitchFamily="18" charset="0"/>
              <a:cs typeface="Times New Roman" panose="02020603050405020304" pitchFamily="18" charset="0"/>
            </a:endParaRPr>
          </a:p>
          <a:p>
            <a:pPr lvl="0"/>
            <a:r>
              <a:rPr lang="kk-KZ" sz="9600" dirty="0" smtClean="0">
                <a:solidFill>
                  <a:srgbClr val="7030A0"/>
                </a:solidFill>
                <a:latin typeface="Times New Roman" panose="02020603050405020304" pitchFamily="18" charset="0"/>
                <a:cs typeface="Times New Roman" panose="02020603050405020304" pitchFamily="18" charset="0"/>
              </a:rPr>
              <a:t>Үзіндіден көркемдегіш сөздерді табады.</a:t>
            </a:r>
            <a:endParaRPr lang="ru-RU" sz="9600" dirty="0">
              <a:solidFill>
                <a:srgbClr val="7030A0"/>
              </a:solidFill>
              <a:latin typeface="Times New Roman" panose="02020603050405020304" pitchFamily="18" charset="0"/>
              <a:cs typeface="Times New Roman" panose="02020603050405020304" pitchFamily="18" charset="0"/>
            </a:endParaRPr>
          </a:p>
          <a:p>
            <a:pPr marL="0" indent="0">
              <a:buNone/>
            </a:pPr>
            <a:endParaRPr lang="kk-KZ" sz="9600" dirty="0" smtClean="0">
              <a:solidFill>
                <a:srgbClr val="7030A0"/>
              </a:solidFill>
              <a:latin typeface="Times New Roman" panose="02020603050405020304" pitchFamily="18" charset="0"/>
              <a:cs typeface="Times New Roman" panose="02020603050405020304" pitchFamily="18" charset="0"/>
            </a:endParaRPr>
          </a:p>
          <a:p>
            <a:pPr>
              <a:buFontTx/>
              <a:buChar char="-"/>
            </a:pPr>
            <a:endParaRPr lang="kk-KZ" sz="6000" b="1" dirty="0" smtClean="0">
              <a:latin typeface="Times New Roman" panose="02020603050405020304" pitchFamily="18" charset="0"/>
              <a:cs typeface="Times New Roman" panose="02020603050405020304" pitchFamily="18" charset="0"/>
            </a:endParaRPr>
          </a:p>
          <a:p>
            <a:pPr marL="0" indent="0">
              <a:buNone/>
            </a:pPr>
            <a:endParaRPr lang="kk-KZ" sz="3000" b="1" dirty="0" smtClean="0">
              <a:latin typeface="Times New Roman" panose="02020603050405020304" pitchFamily="18" charset="0"/>
              <a:cs typeface="Times New Roman" panose="02020603050405020304" pitchFamily="18" charset="0"/>
            </a:endParaRPr>
          </a:p>
        </p:txBody>
      </p:sp>
      <p:sp>
        <p:nvSpPr>
          <p:cNvPr id="7" name="Текст 4"/>
          <p:cNvSpPr txBox="1">
            <a:spLocks/>
          </p:cNvSpPr>
          <p:nvPr/>
        </p:nvSpPr>
        <p:spPr>
          <a:xfrm>
            <a:off x="4716016" y="1694925"/>
            <a:ext cx="3822192" cy="720080"/>
          </a:xfrm>
          <a:prstGeom prst="rect">
            <a:avLst/>
          </a:prstGeom>
        </p:spPr>
        <p:txBody>
          <a:bodyPr>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lvl="3"/>
            <a:endParaRPr lang="ru-RU" sz="2400" b="1"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739930905"/>
              </p:ext>
            </p:extLst>
          </p:nvPr>
        </p:nvGraphicFramePr>
        <p:xfrm>
          <a:off x="251521" y="2436891"/>
          <a:ext cx="8640959" cy="2845791"/>
        </p:xfrm>
        <a:graphic>
          <a:graphicData uri="http://schemas.openxmlformats.org/drawingml/2006/table">
            <a:tbl>
              <a:tblPr firstRow="1" firstCol="1" bandRow="1">
                <a:tableStyleId>{5C22544A-7EE6-4342-B048-85BDC9FD1C3A}</a:tableStyleId>
              </a:tblPr>
              <a:tblGrid>
                <a:gridCol w="4248471">
                  <a:extLst>
                    <a:ext uri="{9D8B030D-6E8A-4147-A177-3AD203B41FA5}">
                      <a16:colId xmlns:a16="http://schemas.microsoft.com/office/drawing/2014/main" xmlns="" val="3589747444"/>
                    </a:ext>
                  </a:extLst>
                </a:gridCol>
                <a:gridCol w="4392488">
                  <a:extLst>
                    <a:ext uri="{9D8B030D-6E8A-4147-A177-3AD203B41FA5}">
                      <a16:colId xmlns:a16="http://schemas.microsoft.com/office/drawing/2014/main" xmlns="" val="3762699744"/>
                    </a:ext>
                  </a:extLst>
                </a:gridCol>
              </a:tblGrid>
              <a:tr h="389241">
                <a:tc>
                  <a:txBody>
                    <a:bodyPr/>
                    <a:lstStyle/>
                    <a:p>
                      <a:pPr algn="ctr">
                        <a:spcAft>
                          <a:spcPts val="0"/>
                        </a:spcAft>
                      </a:pPr>
                      <a:r>
                        <a:rPr lang="kk-KZ" sz="2800" dirty="0">
                          <a:solidFill>
                            <a:srgbClr val="002060"/>
                          </a:solidFill>
                          <a:effectLst/>
                          <a:latin typeface="Times New Roman" panose="02020603050405020304" pitchFamily="18" charset="0"/>
                          <a:cs typeface="Times New Roman" panose="02020603050405020304" pitchFamily="18" charset="0"/>
                        </a:rPr>
                        <a:t>«Жоқ»</a:t>
                      </a:r>
                      <a:endParaRPr lang="ru-RU"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Aft>
                          <a:spcPts val="0"/>
                        </a:spcAft>
                      </a:pPr>
                      <a:r>
                        <a:rPr lang="kk-KZ" sz="2800" dirty="0">
                          <a:solidFill>
                            <a:srgbClr val="002060"/>
                          </a:solidFill>
                          <a:effectLst/>
                          <a:latin typeface="Times New Roman" panose="02020603050405020304" pitchFamily="18" charset="0"/>
                          <a:cs typeface="Times New Roman" panose="02020603050405020304" pitchFamily="18" charset="0"/>
                        </a:rPr>
                        <a:t>«Иә»</a:t>
                      </a:r>
                      <a:endParaRPr lang="ru-RU"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476564381"/>
                  </a:ext>
                </a:extLst>
              </a:tr>
              <a:tr h="2419071">
                <a:tc>
                  <a:txBody>
                    <a:bodyPr/>
                    <a:lstStyle/>
                    <a:p>
                      <a:pPr>
                        <a:spcAft>
                          <a:spcPts val="0"/>
                        </a:spcAft>
                      </a:pPr>
                      <a:endParaRPr lang="ru-RU"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spcAft>
                          <a:spcPts val="0"/>
                        </a:spcAft>
                      </a:pPr>
                      <a:endParaRPr lang="ru-RU"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56326030"/>
                  </a:ext>
                </a:extLst>
              </a:tr>
            </a:tbl>
          </a:graphicData>
        </a:graphic>
      </p:graphicFrame>
    </p:spTree>
    <p:extLst>
      <p:ext uri="{BB962C8B-B14F-4D97-AF65-F5344CB8AC3E}">
        <p14:creationId xmlns:p14="http://schemas.microsoft.com/office/powerpoint/2010/main" val="763166276"/>
      </p:ext>
    </p:extLst>
  </p:cSld>
  <p:clrMapOvr>
    <a:masterClrMapping/>
  </p:clrMapOvr>
  <mc:AlternateContent xmlns:mc="http://schemas.openxmlformats.org/markup-compatibility/2006" xmlns:p14="http://schemas.microsoft.com/office/powerpoint/2010/main">
    <mc:Choice Requires="p14">
      <p:transition spd="slow" p14:dur="2000" advTm="32764"/>
    </mc:Choice>
    <mc:Fallback xmlns="">
      <p:transition spd="slow" advTm="32764"/>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2"/>
          <p:cNvSpPr txBox="1">
            <a:spLocks/>
          </p:cNvSpPr>
          <p:nvPr/>
        </p:nvSpPr>
        <p:spPr>
          <a:xfrm>
            <a:off x="1115616" y="260648"/>
            <a:ext cx="6984776" cy="1224136"/>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Clr>
                <a:schemeClr val="accent1"/>
              </a:buClr>
              <a:buSzPct val="100000"/>
              <a:buFont typeface="Symbol" pitchFamily="18" charset="2"/>
              <a:buNone/>
              <a:defRPr sz="2400" b="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r>
              <a:rPr lang="kk-KZ" sz="4000" b="1" dirty="0" smtClean="0">
                <a:solidFill>
                  <a:srgbClr val="FF0000"/>
                </a:solidFill>
                <a:latin typeface="Times New Roman" panose="02020603050405020304" pitchFamily="18" charset="0"/>
                <a:cs typeface="Times New Roman" panose="02020603050405020304" pitchFamily="18" charset="0"/>
              </a:rPr>
              <a:t>ӨЗІҢДІ ТЕКСЕР</a:t>
            </a:r>
          </a:p>
        </p:txBody>
      </p:sp>
      <p:graphicFrame>
        <p:nvGraphicFramePr>
          <p:cNvPr id="2" name="Таблица 1"/>
          <p:cNvGraphicFramePr>
            <a:graphicFrameLocks noGrp="1"/>
          </p:cNvGraphicFramePr>
          <p:nvPr>
            <p:extLst>
              <p:ext uri="{D42A27DB-BD31-4B8C-83A1-F6EECF244321}">
                <p14:modId xmlns:p14="http://schemas.microsoft.com/office/powerpoint/2010/main" val="1513379190"/>
              </p:ext>
            </p:extLst>
          </p:nvPr>
        </p:nvGraphicFramePr>
        <p:xfrm>
          <a:off x="179512" y="1700808"/>
          <a:ext cx="8784976" cy="4752528"/>
        </p:xfrm>
        <a:graphic>
          <a:graphicData uri="http://schemas.openxmlformats.org/drawingml/2006/table">
            <a:tbl>
              <a:tblPr firstRow="1" firstCol="1" bandRow="1">
                <a:tableStyleId>{5C22544A-7EE6-4342-B048-85BDC9FD1C3A}</a:tableStyleId>
              </a:tblPr>
              <a:tblGrid>
                <a:gridCol w="3240360">
                  <a:extLst>
                    <a:ext uri="{9D8B030D-6E8A-4147-A177-3AD203B41FA5}">
                      <a16:colId xmlns:a16="http://schemas.microsoft.com/office/drawing/2014/main" xmlns="" val="1450734744"/>
                    </a:ext>
                  </a:extLst>
                </a:gridCol>
                <a:gridCol w="5544616">
                  <a:extLst>
                    <a:ext uri="{9D8B030D-6E8A-4147-A177-3AD203B41FA5}">
                      <a16:colId xmlns:a16="http://schemas.microsoft.com/office/drawing/2014/main" xmlns="" val="524053893"/>
                    </a:ext>
                  </a:extLst>
                </a:gridCol>
              </a:tblGrid>
              <a:tr h="658715">
                <a:tc>
                  <a:txBody>
                    <a:bodyPr/>
                    <a:lstStyle/>
                    <a:p>
                      <a:pPr algn="ctr">
                        <a:spcAft>
                          <a:spcPts val="0"/>
                        </a:spcAft>
                      </a:pPr>
                      <a:r>
                        <a:rPr lang="kk-KZ" sz="2800" dirty="0">
                          <a:solidFill>
                            <a:srgbClr val="002060"/>
                          </a:solidFill>
                          <a:effectLst/>
                          <a:latin typeface="Times New Roman" panose="02020603050405020304" pitchFamily="18" charset="0"/>
                          <a:cs typeface="Times New Roman" panose="02020603050405020304" pitchFamily="18" charset="0"/>
                        </a:rPr>
                        <a:t>«Жоқ»</a:t>
                      </a:r>
                      <a:endParaRPr lang="ru-RU"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Aft>
                          <a:spcPts val="0"/>
                        </a:spcAft>
                      </a:pPr>
                      <a:r>
                        <a:rPr lang="kk-KZ" sz="2800" dirty="0">
                          <a:solidFill>
                            <a:srgbClr val="002060"/>
                          </a:solidFill>
                          <a:effectLst/>
                          <a:latin typeface="Times New Roman" panose="02020603050405020304" pitchFamily="18" charset="0"/>
                          <a:cs typeface="Times New Roman" panose="02020603050405020304" pitchFamily="18" charset="0"/>
                        </a:rPr>
                        <a:t>«Иә»</a:t>
                      </a:r>
                      <a:endParaRPr lang="ru-RU" sz="2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692709869"/>
                  </a:ext>
                </a:extLst>
              </a:tr>
              <a:tr h="4093813">
                <a:tc>
                  <a:txBody>
                    <a:bodyPr/>
                    <a:lstStyle/>
                    <a:p>
                      <a:pPr>
                        <a:spcAft>
                          <a:spcPts val="0"/>
                        </a:spcAft>
                      </a:pPr>
                      <a:r>
                        <a:rPr lang="kk-KZ" sz="2400" dirty="0">
                          <a:solidFill>
                            <a:srgbClr val="002060"/>
                          </a:solidFill>
                          <a:effectLst/>
                          <a:latin typeface="Times New Roman" panose="02020603050405020304" pitchFamily="18" charset="0"/>
                          <a:cs typeface="Times New Roman" panose="02020603050405020304" pitchFamily="18" charset="0"/>
                        </a:rPr>
                        <a:t>Кенет, Аянның үйі, сырғанақ, </a:t>
                      </a:r>
                      <a:endParaRPr lang="ru-RU" sz="24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2400" dirty="0">
                          <a:solidFill>
                            <a:srgbClr val="002060"/>
                          </a:solidFill>
                          <a:effectLst/>
                          <a:latin typeface="Times New Roman" panose="02020603050405020304" pitchFamily="18" charset="0"/>
                          <a:cs typeface="Times New Roman" panose="02020603050405020304" pitchFamily="18" charset="0"/>
                        </a:rPr>
                        <a:t>Ұзыннан-ұзақ көше, қарды </a:t>
                      </a:r>
                      <a:r>
                        <a:rPr lang="kk-KZ" sz="2400" dirty="0" smtClean="0">
                          <a:solidFill>
                            <a:srgbClr val="002060"/>
                          </a:solidFill>
                          <a:effectLst/>
                          <a:latin typeface="Times New Roman" panose="02020603050405020304" pitchFamily="18" charset="0"/>
                          <a:cs typeface="Times New Roman" panose="02020603050405020304" pitchFamily="18" charset="0"/>
                        </a:rPr>
                        <a:t>таптап,</a:t>
                      </a:r>
                      <a:r>
                        <a:rPr lang="kk-KZ" sz="2400" baseline="0" dirty="0" smtClean="0">
                          <a:solidFill>
                            <a:srgbClr val="002060"/>
                          </a:solidFill>
                          <a:effectLst/>
                          <a:latin typeface="Times New Roman" panose="02020603050405020304" pitchFamily="18" charset="0"/>
                          <a:cs typeface="Times New Roman" panose="02020603050405020304" pitchFamily="18" charset="0"/>
                        </a:rPr>
                        <a:t> т.б.</a:t>
                      </a:r>
                      <a:endParaRPr lang="ru-RU" sz="2400" dirty="0">
                        <a:solidFill>
                          <a:srgbClr val="002060"/>
                        </a:solidFill>
                        <a:effectLst/>
                        <a:latin typeface="Times New Roman" panose="02020603050405020304" pitchFamily="18" charset="0"/>
                        <a:cs typeface="Times New Roman" panose="02020603050405020304" pitchFamily="18" charset="0"/>
                      </a:endParaRPr>
                    </a:p>
                    <a:p>
                      <a:pPr>
                        <a:spcAft>
                          <a:spcPts val="0"/>
                        </a:spcAft>
                      </a:pPr>
                      <a:r>
                        <a:rPr lang="kk-KZ" sz="2400" dirty="0">
                          <a:solidFill>
                            <a:srgbClr val="002060"/>
                          </a:solidFill>
                          <a:effectLst/>
                          <a:latin typeface="Times New Roman" panose="02020603050405020304" pitchFamily="18" charset="0"/>
                          <a:cs typeface="Times New Roman" panose="02020603050405020304" pitchFamily="18" charset="0"/>
                        </a:rPr>
                        <a:t> </a:t>
                      </a:r>
                      <a:endParaRPr lang="ru-RU"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spcAft>
                          <a:spcPts val="0"/>
                        </a:spcAft>
                      </a:pPr>
                      <a:r>
                        <a:rPr lang="kk-KZ" sz="2400" b="1" dirty="0">
                          <a:solidFill>
                            <a:srgbClr val="002060"/>
                          </a:solidFill>
                          <a:effectLst/>
                          <a:latin typeface="Times New Roman" panose="02020603050405020304" pitchFamily="18" charset="0"/>
                          <a:cs typeface="Times New Roman" panose="02020603050405020304" pitchFamily="18" charset="0"/>
                        </a:rPr>
                        <a:t>Қоңыр таудың етегінде, топырлай жүріп, таулы жердің күні жайма-шуақ, тапталған қар, көк мұз, сірескен ақ қар, ойынның қызған шағы, ащы дауыс, қанталағандай, ұясына қонуға таяған, жұқалаң қызғылт кілегей, шұбырып ауылға қайтқан, төбе құйқаны шымырлатып,  құр қалатындай, дүрліге, дүркіресіп лап қойдық. </a:t>
                      </a:r>
                      <a:endParaRPr lang="ru-RU"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4195587240"/>
                  </a:ext>
                </a:extLst>
              </a:tr>
            </a:tbl>
          </a:graphicData>
        </a:graphic>
      </p:graphicFrame>
    </p:spTree>
    <p:extLst>
      <p:ext uri="{BB962C8B-B14F-4D97-AF65-F5344CB8AC3E}">
        <p14:creationId xmlns:p14="http://schemas.microsoft.com/office/powerpoint/2010/main" val="1231809350"/>
      </p:ext>
    </p:extLst>
  </p:cSld>
  <p:clrMapOvr>
    <a:masterClrMapping/>
  </p:clrMapOvr>
  <mc:AlternateContent xmlns:mc="http://schemas.openxmlformats.org/markup-compatibility/2006" xmlns:p14="http://schemas.microsoft.com/office/powerpoint/2010/main">
    <mc:Choice Requires="p14">
      <p:transition spd="slow" p14:dur="2000" advTm="63107"/>
    </mc:Choice>
    <mc:Fallback xmlns="">
      <p:transition spd="slow" advTm="6310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6024" y="5445224"/>
            <a:ext cx="8132440" cy="1412776"/>
          </a:xfrm>
        </p:spPr>
        <p:txBody>
          <a:bodyPr>
            <a:normAutofit fontScale="90000"/>
          </a:bodyPr>
          <a:lstStyle/>
          <a:p>
            <a:pPr algn="l"/>
            <a:r>
              <a:rPr lang="kk-KZ" sz="2200" b="1" dirty="0" smtClean="0">
                <a:solidFill>
                  <a:schemeClr val="tx2"/>
                </a:solidFill>
                <a:latin typeface="Times New Roman" panose="02020603050405020304" pitchFamily="18" charset="0"/>
                <a:cs typeface="Times New Roman" panose="02020603050405020304" pitchFamily="18" charset="0"/>
              </a:rPr>
              <a:t/>
            </a:r>
            <a:br>
              <a:rPr lang="kk-KZ" sz="22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r>
              <a:rPr lang="kk-KZ" sz="2500" b="1" dirty="0" smtClean="0">
                <a:solidFill>
                  <a:schemeClr val="tx2"/>
                </a:solidFill>
                <a:latin typeface="Times New Roman" panose="02020603050405020304" pitchFamily="18" charset="0"/>
                <a:cs typeface="Times New Roman" panose="02020603050405020304" pitchFamily="18" charset="0"/>
              </a:rPr>
              <a:t/>
            </a:r>
            <a:br>
              <a:rPr lang="kk-KZ" sz="2500" b="1" dirty="0" smtClean="0">
                <a:solidFill>
                  <a:schemeClr val="tx2"/>
                </a:solidFill>
                <a:latin typeface="Times New Roman" panose="02020603050405020304" pitchFamily="18" charset="0"/>
                <a:cs typeface="Times New Roman" panose="02020603050405020304" pitchFamily="18" charset="0"/>
              </a:rPr>
            </a:br>
            <a:endParaRPr lang="ru-RU" sz="2000" dirty="0">
              <a:solidFill>
                <a:srgbClr val="7030A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251519" y="188640"/>
            <a:ext cx="8679197" cy="1656184"/>
          </a:xfrm>
        </p:spPr>
        <p:txBody>
          <a:bodyPr>
            <a:noAutofit/>
          </a:bodyPr>
          <a:lstStyle/>
          <a:p>
            <a:r>
              <a:rPr lang="kk-KZ" sz="3000" b="1" dirty="0" smtClean="0">
                <a:solidFill>
                  <a:srgbClr val="FF0000"/>
                </a:solidFill>
                <a:latin typeface="Times New Roman" panose="02020603050405020304" pitchFamily="18" charset="0"/>
                <a:cs typeface="Times New Roman" panose="02020603050405020304" pitchFamily="18" charset="0"/>
              </a:rPr>
              <a:t>2-тапсырма</a:t>
            </a:r>
          </a:p>
          <a:p>
            <a:r>
              <a:rPr lang="kk-KZ" sz="3000" b="1" dirty="0" smtClean="0">
                <a:solidFill>
                  <a:srgbClr val="FF0000"/>
                </a:solidFill>
                <a:latin typeface="Times New Roman" panose="02020603050405020304" pitchFamily="18" charset="0"/>
                <a:cs typeface="Times New Roman" panose="02020603050405020304" pitchFamily="18" charset="0"/>
              </a:rPr>
              <a:t>Үзіндіден </a:t>
            </a:r>
            <a:r>
              <a:rPr lang="kk-KZ" sz="3000" b="1" dirty="0">
                <a:solidFill>
                  <a:srgbClr val="FF0000"/>
                </a:solidFill>
                <a:latin typeface="Times New Roman" panose="02020603050405020304" pitchFamily="18" charset="0"/>
                <a:cs typeface="Times New Roman" panose="02020603050405020304" pitchFamily="18" charset="0"/>
              </a:rPr>
              <a:t>оқиға орнын </a:t>
            </a:r>
            <a:r>
              <a:rPr lang="kk-KZ" sz="3000" b="1" dirty="0" smtClean="0">
                <a:solidFill>
                  <a:srgbClr val="FF0000"/>
                </a:solidFill>
                <a:latin typeface="Times New Roman" panose="02020603050405020304" pitchFamily="18" charset="0"/>
                <a:cs typeface="Times New Roman" panose="02020603050405020304" pitchFamily="18" charset="0"/>
              </a:rPr>
              <a:t>тауып, </a:t>
            </a:r>
            <a:r>
              <a:rPr lang="kk-KZ" sz="3000" b="1" dirty="0">
                <a:solidFill>
                  <a:srgbClr val="FF0000"/>
                </a:solidFill>
                <a:latin typeface="Times New Roman" panose="02020603050405020304" pitchFamily="18" charset="0"/>
                <a:cs typeface="Times New Roman" panose="02020603050405020304" pitchFamily="18" charset="0"/>
              </a:rPr>
              <a:t>кейіпкер бейнесін </a:t>
            </a:r>
            <a:r>
              <a:rPr lang="kk-KZ" sz="3000" b="1" dirty="0" smtClean="0">
                <a:solidFill>
                  <a:srgbClr val="FF0000"/>
                </a:solidFill>
                <a:latin typeface="Times New Roman" panose="02020603050405020304" pitchFamily="18" charset="0"/>
                <a:cs typeface="Times New Roman" panose="02020603050405020304" pitchFamily="18" charset="0"/>
              </a:rPr>
              <a:t>анықтаңыз</a:t>
            </a:r>
            <a:endParaRPr lang="ru-RU" sz="3000" dirty="0">
              <a:solidFill>
                <a:srgbClr val="FF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33772" y="2380310"/>
            <a:ext cx="8496944" cy="3785652"/>
          </a:xfrm>
          <a:prstGeom prst="rect">
            <a:avLst/>
          </a:prstGeom>
        </p:spPr>
        <p:txBody>
          <a:bodyPr wrap="square">
            <a:spAutoFit/>
          </a:bodyPr>
          <a:lstStyle/>
          <a:p>
            <a:pPr algn="just"/>
            <a:r>
              <a:rPr lang="kk-KZ" sz="2400" dirty="0" smtClean="0">
                <a:solidFill>
                  <a:srgbClr val="002060"/>
                </a:solidFill>
                <a:latin typeface="Times New Roman" panose="02020603050405020304" pitchFamily="18" charset="0"/>
                <a:cs typeface="Times New Roman" panose="02020603050405020304" pitchFamily="18" charset="0"/>
              </a:rPr>
              <a:t>....</a:t>
            </a:r>
            <a:r>
              <a:rPr lang="kk-KZ" sz="2400" dirty="0">
                <a:solidFill>
                  <a:srgbClr val="002060"/>
                </a:solidFill>
                <a:latin typeface="Times New Roman" panose="02020603050405020304" pitchFamily="18" charset="0"/>
                <a:cs typeface="Times New Roman" panose="02020603050405020304" pitchFamily="18" charset="0"/>
              </a:rPr>
              <a:t>Жарғақ сары тон киген Аян, күлімдеп тұратын қара көзі шарасынан шыға жаутаңдап, өңі боп-боз есігінің алдында тұр екен. Үйінде көрші-қолаң әйелдер бір-бірімен шуылдаса көрісіп, азан-қазан боп жатқанмен, ол көзіне жас алмапты. Біз өзара сөйлескеніміз болмаса, оған үн қатқамыз жоқ. Аян да бізді үнсіз қарсы алды. Сүйреткен шанамызға, конькиімізге көз салды. Тоңғаннан ба, танауын жиі-жиі тартып, дір-дір етеді. Күн ұясына еніп бара жатыр. Аян болса сол мелшиген күйде жалтақ-жалтақ етіп, ауылдың әр тұсынан «әжетайлап» дауыс қойып келіп жатқан үлкен адамдарға қарайды....  </a:t>
            </a:r>
            <a:endParaRPr lang="ru-RU" sz="240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53131"/>
      </p:ext>
    </p:extLst>
  </p:cSld>
  <p:clrMapOvr>
    <a:masterClrMapping/>
  </p:clrMapOvr>
  <mc:AlternateContent xmlns:mc="http://schemas.openxmlformats.org/markup-compatibility/2006" xmlns:p14="http://schemas.microsoft.com/office/powerpoint/2010/main">
    <mc:Choice Requires="p14">
      <p:transition spd="slow" p14:dur="2000" advTm="41330"/>
    </mc:Choice>
    <mc:Fallback xmlns="">
      <p:transition spd="slow" advTm="4133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1" y="476672"/>
            <a:ext cx="8645190" cy="1152128"/>
          </a:xfrm>
        </p:spPr>
        <p:txBody>
          <a:bodyPr>
            <a:normAutofit fontScale="90000"/>
          </a:bodyPr>
          <a:lstStyle/>
          <a:p>
            <a:r>
              <a:rPr lang="kk-KZ" sz="3000" b="1" dirty="0">
                <a:solidFill>
                  <a:srgbClr val="FF0000"/>
                </a:solidFill>
                <a:latin typeface="Times New Roman" panose="02020603050405020304" pitchFamily="18" charset="0"/>
                <a:cs typeface="Times New Roman" panose="02020603050405020304" pitchFamily="18" charset="0"/>
              </a:rPr>
              <a:t>«Қос жазба күнделігі» әдісі </a:t>
            </a:r>
            <a:r>
              <a:rPr lang="kk-KZ" sz="3000" b="1" dirty="0" smtClean="0">
                <a:solidFill>
                  <a:srgbClr val="FF0000"/>
                </a:solidFill>
                <a:latin typeface="Times New Roman" panose="02020603050405020304" pitchFamily="18" charset="0"/>
                <a:cs typeface="Times New Roman" panose="02020603050405020304" pitchFamily="18" charset="0"/>
              </a:rPr>
              <a:t>бойынша оқиға орнын анықтап, кейіпкердің бейнесін жазыңыз және өз пікіріңізді білдіріңіз</a:t>
            </a:r>
            <a:r>
              <a:rPr lang="ru-RU" sz="3000" dirty="0"/>
              <a:t/>
            </a:r>
            <a:br>
              <a:rPr lang="ru-RU" sz="3000" dirty="0"/>
            </a:br>
            <a:endParaRPr lang="ru-RU" sz="3000" dirty="0"/>
          </a:p>
        </p:txBody>
      </p:sp>
      <p:graphicFrame>
        <p:nvGraphicFramePr>
          <p:cNvPr id="4" name="Таблица 3"/>
          <p:cNvGraphicFramePr>
            <a:graphicFrameLocks noGrp="1"/>
          </p:cNvGraphicFramePr>
          <p:nvPr>
            <p:extLst>
              <p:ext uri="{D42A27DB-BD31-4B8C-83A1-F6EECF244321}">
                <p14:modId xmlns:p14="http://schemas.microsoft.com/office/powerpoint/2010/main" val="2446983417"/>
              </p:ext>
            </p:extLst>
          </p:nvPr>
        </p:nvGraphicFramePr>
        <p:xfrm>
          <a:off x="255752" y="1928796"/>
          <a:ext cx="8640959" cy="3588436"/>
        </p:xfrm>
        <a:graphic>
          <a:graphicData uri="http://schemas.openxmlformats.org/drawingml/2006/table">
            <a:tbl>
              <a:tblPr firstRow="1" firstCol="1" bandRow="1">
                <a:tableStyleId>{5C22544A-7EE6-4342-B048-85BDC9FD1C3A}</a:tableStyleId>
              </a:tblPr>
              <a:tblGrid>
                <a:gridCol w="1512168">
                  <a:extLst>
                    <a:ext uri="{9D8B030D-6E8A-4147-A177-3AD203B41FA5}">
                      <a16:colId xmlns:a16="http://schemas.microsoft.com/office/drawing/2014/main" xmlns="" val="922565484"/>
                    </a:ext>
                  </a:extLst>
                </a:gridCol>
                <a:gridCol w="3505840">
                  <a:extLst>
                    <a:ext uri="{9D8B030D-6E8A-4147-A177-3AD203B41FA5}">
                      <a16:colId xmlns:a16="http://schemas.microsoft.com/office/drawing/2014/main" xmlns="" val="1216428527"/>
                    </a:ext>
                  </a:extLst>
                </a:gridCol>
                <a:gridCol w="3622951">
                  <a:extLst>
                    <a:ext uri="{9D8B030D-6E8A-4147-A177-3AD203B41FA5}">
                      <a16:colId xmlns:a16="http://schemas.microsoft.com/office/drawing/2014/main" xmlns="" val="3044878211"/>
                    </a:ext>
                  </a:extLst>
                </a:gridCol>
              </a:tblGrid>
              <a:tr h="727303">
                <a:tc>
                  <a:txBody>
                    <a:bodyPr/>
                    <a:lstStyle/>
                    <a:p>
                      <a:pPr algn="ctr"/>
                      <a:r>
                        <a:rPr lang="kk-KZ" sz="1800" b="1" dirty="0" smtClean="0">
                          <a:solidFill>
                            <a:srgbClr val="002060"/>
                          </a:solidFill>
                          <a:effectLst/>
                          <a:latin typeface="Times New Roman" panose="02020603050405020304" pitchFamily="18" charset="0"/>
                          <a:cs typeface="Times New Roman" panose="02020603050405020304" pitchFamily="18" charset="0"/>
                        </a:rPr>
                        <a:t>Тапсырма </a:t>
                      </a:r>
                      <a:r>
                        <a:rPr lang="kk-KZ" sz="1800" b="1" dirty="0">
                          <a:solidFill>
                            <a:srgbClr val="002060"/>
                          </a:solidFill>
                          <a:effectLst/>
                          <a:latin typeface="Times New Roman" panose="02020603050405020304" pitchFamily="18" charset="0"/>
                          <a:cs typeface="Times New Roman" panose="02020603050405020304" pitchFamily="18" charset="0"/>
                        </a:rPr>
                        <a:t>атауы</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r>
                        <a:rPr lang="kk-KZ" sz="1800" b="1" dirty="0">
                          <a:solidFill>
                            <a:srgbClr val="002060"/>
                          </a:solidFill>
                          <a:effectLst/>
                          <a:latin typeface="Times New Roman" panose="02020603050405020304" pitchFamily="18" charset="0"/>
                          <a:cs typeface="Times New Roman" panose="02020603050405020304" pitchFamily="18" charset="0"/>
                        </a:rPr>
                        <a:t>Оқиғалар</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r>
                        <a:rPr lang="kk-KZ" sz="1800" b="1" dirty="0">
                          <a:solidFill>
                            <a:srgbClr val="002060"/>
                          </a:solidFill>
                          <a:effectLst/>
                          <a:latin typeface="Times New Roman" panose="02020603050405020304" pitchFamily="18" charset="0"/>
                          <a:cs typeface="Times New Roman" panose="02020603050405020304" pitchFamily="18" charset="0"/>
                        </a:rPr>
                        <a:t>Оқушы пікірі</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487758923"/>
                  </a:ext>
                </a:extLst>
              </a:tr>
              <a:tr h="727303">
                <a:tc>
                  <a:txBody>
                    <a:bodyPr/>
                    <a:lstStyle/>
                    <a:p>
                      <a:pPr algn="just"/>
                      <a:r>
                        <a:rPr lang="kk-KZ" sz="1800" b="1" dirty="0">
                          <a:solidFill>
                            <a:srgbClr val="002060"/>
                          </a:solidFill>
                          <a:effectLst/>
                          <a:latin typeface="Times New Roman" panose="02020603050405020304" pitchFamily="18" charset="0"/>
                          <a:cs typeface="Times New Roman" panose="02020603050405020304" pitchFamily="18" charset="0"/>
                        </a:rPr>
                        <a:t>Оқиға орны</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908394848"/>
                  </a:ext>
                </a:extLst>
              </a:tr>
              <a:tr h="921658">
                <a:tc>
                  <a:txBody>
                    <a:bodyPr/>
                    <a:lstStyle/>
                    <a:p>
                      <a:pPr algn="just"/>
                      <a:r>
                        <a:rPr lang="kk-KZ" sz="1800" b="1">
                          <a:solidFill>
                            <a:srgbClr val="002060"/>
                          </a:solidFill>
                          <a:effectLst/>
                          <a:latin typeface="Times New Roman" panose="02020603050405020304" pitchFamily="18" charset="0"/>
                          <a:cs typeface="Times New Roman" panose="02020603050405020304" pitchFamily="18" charset="0"/>
                        </a:rPr>
                        <a:t>Аянның әрекеті</a:t>
                      </a:r>
                      <a:endParaRPr lang="ru-RU" sz="1800" b="1">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373165369"/>
                  </a:ext>
                </a:extLst>
              </a:tr>
              <a:tr h="1212172">
                <a:tc>
                  <a:txBody>
                    <a:bodyPr/>
                    <a:lstStyle/>
                    <a:p>
                      <a:pPr algn="just"/>
                      <a:r>
                        <a:rPr lang="kk-KZ" sz="1800" b="1" dirty="0">
                          <a:solidFill>
                            <a:srgbClr val="002060"/>
                          </a:solidFill>
                          <a:effectLst/>
                          <a:latin typeface="Times New Roman" panose="02020603050405020304" pitchFamily="18" charset="0"/>
                          <a:cs typeface="Times New Roman" panose="02020603050405020304" pitchFamily="18" charset="0"/>
                        </a:rPr>
                        <a:t>Аянның бейнесі</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82119701"/>
                  </a:ext>
                </a:extLst>
              </a:tr>
            </a:tbl>
          </a:graphicData>
        </a:graphic>
      </p:graphicFrame>
      <p:sp>
        <p:nvSpPr>
          <p:cNvPr id="5" name="Прямоугольник 4"/>
          <p:cNvSpPr/>
          <p:nvPr/>
        </p:nvSpPr>
        <p:spPr>
          <a:xfrm>
            <a:off x="251520" y="5517232"/>
            <a:ext cx="6606480" cy="1200329"/>
          </a:xfrm>
          <a:prstGeom prst="rect">
            <a:avLst/>
          </a:prstGeom>
        </p:spPr>
        <p:txBody>
          <a:bodyPr wrap="square">
            <a:spAutoFit/>
          </a:bodyPr>
          <a:lstStyle/>
          <a:p>
            <a:r>
              <a:rPr lang="kk-KZ" b="1" dirty="0">
                <a:solidFill>
                  <a:schemeClr val="tx2"/>
                </a:solidFill>
                <a:latin typeface="Times New Roman" panose="02020603050405020304" pitchFamily="18" charset="0"/>
                <a:cs typeface="Times New Roman" panose="02020603050405020304" pitchFamily="18" charset="0"/>
              </a:rPr>
              <a:t>Дескриптор:</a:t>
            </a:r>
            <a:br>
              <a:rPr lang="kk-KZ" b="1" dirty="0">
                <a:solidFill>
                  <a:schemeClr val="tx2"/>
                </a:solidFill>
                <a:latin typeface="Times New Roman" panose="02020603050405020304" pitchFamily="18" charset="0"/>
                <a:cs typeface="Times New Roman" panose="02020603050405020304" pitchFamily="18" charset="0"/>
              </a:rPr>
            </a:br>
            <a:r>
              <a:rPr lang="kk-KZ" b="1" dirty="0" smtClean="0">
                <a:solidFill>
                  <a:srgbClr val="7030A0"/>
                </a:solidFill>
                <a:latin typeface="Times New Roman" panose="02020603050405020304" pitchFamily="18" charset="0"/>
                <a:cs typeface="Times New Roman" panose="02020603050405020304" pitchFamily="18" charset="0"/>
              </a:rPr>
              <a:t>- </a:t>
            </a:r>
            <a:r>
              <a:rPr lang="kk-KZ" dirty="0" smtClean="0">
                <a:solidFill>
                  <a:srgbClr val="7030A0"/>
                </a:solidFill>
                <a:latin typeface="Times New Roman" panose="02020603050405020304" pitchFamily="18" charset="0"/>
                <a:cs typeface="Times New Roman" panose="02020603050405020304" pitchFamily="18" charset="0"/>
              </a:rPr>
              <a:t>берілген үзіндіні оқиды;</a:t>
            </a:r>
            <a:r>
              <a:rPr lang="kk-KZ" dirty="0">
                <a:solidFill>
                  <a:srgbClr val="7030A0"/>
                </a:solidFill>
                <a:latin typeface="Times New Roman" panose="02020603050405020304" pitchFamily="18" charset="0"/>
                <a:cs typeface="Times New Roman" panose="02020603050405020304" pitchFamily="18" charset="0"/>
              </a:rPr>
              <a:t/>
            </a:r>
            <a:br>
              <a:rPr lang="kk-KZ" dirty="0">
                <a:solidFill>
                  <a:srgbClr val="7030A0"/>
                </a:solidFill>
                <a:latin typeface="Times New Roman" panose="02020603050405020304" pitchFamily="18" charset="0"/>
                <a:cs typeface="Times New Roman" panose="02020603050405020304" pitchFamily="18" charset="0"/>
              </a:rPr>
            </a:br>
            <a:r>
              <a:rPr lang="kk-KZ" dirty="0">
                <a:solidFill>
                  <a:srgbClr val="7030A0"/>
                </a:solidFill>
                <a:latin typeface="Times New Roman" panose="02020603050405020304" pitchFamily="18" charset="0"/>
                <a:cs typeface="Times New Roman" panose="02020603050405020304" pitchFamily="18" charset="0"/>
              </a:rPr>
              <a:t>- </a:t>
            </a:r>
            <a:r>
              <a:rPr lang="kk-KZ" dirty="0" smtClean="0">
                <a:solidFill>
                  <a:srgbClr val="7030A0"/>
                </a:solidFill>
                <a:latin typeface="Times New Roman" panose="02020603050405020304" pitchFamily="18" charset="0"/>
                <a:cs typeface="Times New Roman" panose="02020603050405020304" pitchFamily="18" charset="0"/>
              </a:rPr>
              <a:t>оқиға орнын анықтайды;</a:t>
            </a:r>
          </a:p>
          <a:p>
            <a:r>
              <a:rPr lang="kk-KZ" dirty="0" smtClean="0">
                <a:solidFill>
                  <a:srgbClr val="7030A0"/>
                </a:solidFill>
                <a:latin typeface="Times New Roman" panose="02020603050405020304" pitchFamily="18" charset="0"/>
                <a:cs typeface="Times New Roman" panose="02020603050405020304" pitchFamily="18" charset="0"/>
              </a:rPr>
              <a:t>- Аянның бейнесін сипаттайды.</a:t>
            </a:r>
            <a:endParaRPr lang="ru-RU" dirty="0"/>
          </a:p>
        </p:txBody>
      </p:sp>
    </p:spTree>
    <p:extLst>
      <p:ext uri="{BB962C8B-B14F-4D97-AF65-F5344CB8AC3E}">
        <p14:creationId xmlns:p14="http://schemas.microsoft.com/office/powerpoint/2010/main" val="2034950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1002440"/>
          </a:xfrm>
        </p:spPr>
        <p:txBody>
          <a:bodyPr>
            <a:normAutofit/>
          </a:bodyPr>
          <a:lstStyle/>
          <a:p>
            <a:r>
              <a:rPr lang="kk-KZ" sz="3500" b="1" dirty="0" smtClean="0">
                <a:solidFill>
                  <a:srgbClr val="FF0000"/>
                </a:solidFill>
                <a:latin typeface="Times New Roman" panose="02020603050405020304" pitchFamily="18" charset="0"/>
                <a:cs typeface="Times New Roman" panose="02020603050405020304" pitchFamily="18" charset="0"/>
              </a:rPr>
              <a:t>ӨЗІҢДІ ТЕКСЕР</a:t>
            </a:r>
            <a:endParaRPr lang="ru-RU" sz="35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91285121"/>
              </p:ext>
            </p:extLst>
          </p:nvPr>
        </p:nvGraphicFramePr>
        <p:xfrm>
          <a:off x="251519" y="1700808"/>
          <a:ext cx="8640961" cy="4610418"/>
        </p:xfrm>
        <a:graphic>
          <a:graphicData uri="http://schemas.openxmlformats.org/drawingml/2006/table">
            <a:tbl>
              <a:tblPr firstRow="1" firstCol="1" bandRow="1">
                <a:tableStyleId>{5C22544A-7EE6-4342-B048-85BDC9FD1C3A}</a:tableStyleId>
              </a:tblPr>
              <a:tblGrid>
                <a:gridCol w="1512169">
                  <a:extLst>
                    <a:ext uri="{9D8B030D-6E8A-4147-A177-3AD203B41FA5}">
                      <a16:colId xmlns:a16="http://schemas.microsoft.com/office/drawing/2014/main" xmlns="" val="1041506549"/>
                    </a:ext>
                  </a:extLst>
                </a:gridCol>
                <a:gridCol w="3505840">
                  <a:extLst>
                    <a:ext uri="{9D8B030D-6E8A-4147-A177-3AD203B41FA5}">
                      <a16:colId xmlns:a16="http://schemas.microsoft.com/office/drawing/2014/main" xmlns="" val="4149135011"/>
                    </a:ext>
                  </a:extLst>
                </a:gridCol>
                <a:gridCol w="3622952">
                  <a:extLst>
                    <a:ext uri="{9D8B030D-6E8A-4147-A177-3AD203B41FA5}">
                      <a16:colId xmlns:a16="http://schemas.microsoft.com/office/drawing/2014/main" xmlns="" val="2767331644"/>
                    </a:ext>
                  </a:extLst>
                </a:gridCol>
              </a:tblGrid>
              <a:tr h="865240">
                <a:tc>
                  <a:txBody>
                    <a:bodyPr/>
                    <a:lstStyle/>
                    <a:p>
                      <a:pPr algn="ctr"/>
                      <a:r>
                        <a:rPr lang="kk-KZ" sz="1800" b="1" dirty="0" smtClean="0">
                          <a:solidFill>
                            <a:srgbClr val="FF0000"/>
                          </a:solidFill>
                          <a:effectLst/>
                          <a:latin typeface="Times New Roman" panose="02020603050405020304" pitchFamily="18" charset="0"/>
                          <a:cs typeface="Times New Roman" panose="02020603050405020304" pitchFamily="18" charset="0"/>
                        </a:rPr>
                        <a:t>Тапсырма </a:t>
                      </a:r>
                      <a:r>
                        <a:rPr lang="kk-KZ" sz="1800" b="1" dirty="0">
                          <a:solidFill>
                            <a:srgbClr val="FF0000"/>
                          </a:solidFill>
                          <a:effectLst/>
                          <a:latin typeface="Times New Roman" panose="02020603050405020304" pitchFamily="18" charset="0"/>
                          <a:cs typeface="Times New Roman" panose="02020603050405020304" pitchFamily="18" charset="0"/>
                        </a:rPr>
                        <a:t>атауы</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r>
                        <a:rPr lang="kk-KZ" sz="1800" b="1" dirty="0">
                          <a:solidFill>
                            <a:srgbClr val="FF0000"/>
                          </a:solidFill>
                          <a:effectLst/>
                          <a:latin typeface="Times New Roman" panose="02020603050405020304" pitchFamily="18" charset="0"/>
                          <a:cs typeface="Times New Roman" panose="02020603050405020304" pitchFamily="18" charset="0"/>
                        </a:rPr>
                        <a:t>Оқиғалар</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r>
                        <a:rPr lang="kk-KZ" sz="1800" b="1" dirty="0">
                          <a:solidFill>
                            <a:srgbClr val="FF0000"/>
                          </a:solidFill>
                          <a:effectLst/>
                          <a:latin typeface="Times New Roman" panose="02020603050405020304" pitchFamily="18" charset="0"/>
                          <a:cs typeface="Times New Roman" panose="02020603050405020304" pitchFamily="18" charset="0"/>
                        </a:rPr>
                        <a:t>Оқушы пікірі</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671841330"/>
                  </a:ext>
                </a:extLst>
              </a:tr>
              <a:tr h="865240">
                <a:tc>
                  <a:txBody>
                    <a:bodyPr/>
                    <a:lstStyle/>
                    <a:p>
                      <a:pPr algn="just"/>
                      <a:r>
                        <a:rPr lang="kk-KZ" sz="1800" b="1" dirty="0">
                          <a:solidFill>
                            <a:srgbClr val="FF0000"/>
                          </a:solidFill>
                          <a:effectLst/>
                          <a:latin typeface="Times New Roman" panose="02020603050405020304" pitchFamily="18" charset="0"/>
                          <a:cs typeface="Times New Roman" panose="02020603050405020304" pitchFamily="18" charset="0"/>
                        </a:rPr>
                        <a:t>Оқиға орны</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Аянның әжесінің қайтыс болған уақыт. Аянның әжесінің үйі.</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Әжесі қайтыс </a:t>
                      </a:r>
                      <a:r>
                        <a:rPr lang="kk-KZ" sz="1800" b="1" dirty="0" smtClean="0">
                          <a:solidFill>
                            <a:srgbClr val="002060"/>
                          </a:solidFill>
                          <a:effectLst/>
                          <a:latin typeface="Times New Roman" panose="02020603050405020304" pitchFamily="18" charset="0"/>
                          <a:cs typeface="Times New Roman" panose="02020603050405020304" pitchFamily="18" charset="0"/>
                        </a:rPr>
                        <a:t>болып, Аянға бұрынғыдан</a:t>
                      </a:r>
                      <a:r>
                        <a:rPr lang="kk-KZ" sz="1800" b="1" baseline="0" dirty="0" smtClean="0">
                          <a:solidFill>
                            <a:srgbClr val="002060"/>
                          </a:solidFill>
                          <a:effectLst/>
                          <a:latin typeface="Times New Roman" panose="02020603050405020304" pitchFamily="18" charset="0"/>
                          <a:cs typeface="Times New Roman" panose="02020603050405020304" pitchFamily="18" charset="0"/>
                        </a:rPr>
                        <a:t> да қиын болды.</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287314368"/>
                  </a:ext>
                </a:extLst>
              </a:tr>
              <a:tr h="1437872">
                <a:tc>
                  <a:txBody>
                    <a:bodyPr/>
                    <a:lstStyle/>
                    <a:p>
                      <a:pPr algn="just"/>
                      <a:r>
                        <a:rPr lang="kk-KZ" sz="1800" b="1" dirty="0">
                          <a:solidFill>
                            <a:srgbClr val="FF0000"/>
                          </a:solidFill>
                          <a:effectLst/>
                          <a:latin typeface="Times New Roman" panose="02020603050405020304" pitchFamily="18" charset="0"/>
                          <a:cs typeface="Times New Roman" panose="02020603050405020304" pitchFamily="18" charset="0"/>
                        </a:rPr>
                        <a:t>Аянның әрекеті</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Ештемені түсінбеген сияқты кейіпте. Ойын балаларының шаналары мен конькилеріне көзі түсіп, қызығып тұр. </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Аянның балалығы балалардың шаналары мен конькилеріне түсуінен байқалады. Әжесінің қайтыс болғанына жылап, қайғырмайды. </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318405616"/>
                  </a:ext>
                </a:extLst>
              </a:tr>
              <a:tr h="1442066">
                <a:tc>
                  <a:txBody>
                    <a:bodyPr/>
                    <a:lstStyle/>
                    <a:p>
                      <a:pPr algn="just"/>
                      <a:r>
                        <a:rPr lang="kk-KZ" sz="1800" b="1" dirty="0">
                          <a:solidFill>
                            <a:srgbClr val="FF0000"/>
                          </a:solidFill>
                          <a:effectLst/>
                          <a:latin typeface="Times New Roman" panose="02020603050405020304" pitchFamily="18" charset="0"/>
                          <a:cs typeface="Times New Roman" panose="02020603050405020304" pitchFamily="18" charset="0"/>
                        </a:rPr>
                        <a:t>Аянның бейнесі</a:t>
                      </a:r>
                      <a:endParaRPr lang="ru-RU" sz="18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Жаурап, тоңып тұр. Аянышты. Жалғыз әжесінен айырылып қалды. Мелшиіп, төңірекке жалтақтап қарайды. </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l"/>
                      <a:r>
                        <a:rPr lang="kk-KZ" sz="1800" b="1" dirty="0">
                          <a:solidFill>
                            <a:srgbClr val="002060"/>
                          </a:solidFill>
                          <a:effectLst/>
                          <a:latin typeface="Times New Roman" panose="02020603050405020304" pitchFamily="18" charset="0"/>
                          <a:cs typeface="Times New Roman" panose="02020603050405020304" pitchFamily="18" charset="0"/>
                        </a:rPr>
                        <a:t>Аянға деген аяушылығым артып кетті. Өмірден көп қиындық көрді. Балалық шағы ауыр да аянышты өтіп жатыр. </a:t>
                      </a:r>
                      <a:endParaRPr lang="ru-RU" sz="1800" b="1"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585241125"/>
                  </a:ext>
                </a:extLst>
              </a:tr>
            </a:tbl>
          </a:graphicData>
        </a:graphic>
      </p:graphicFrame>
    </p:spTree>
    <p:extLst>
      <p:ext uri="{BB962C8B-B14F-4D97-AF65-F5344CB8AC3E}">
        <p14:creationId xmlns:p14="http://schemas.microsoft.com/office/powerpoint/2010/main" val="1095798481"/>
      </p:ext>
    </p:extLst>
  </p:cSld>
  <p:clrMapOvr>
    <a:masterClrMapping/>
  </p:clrMapOvr>
  <mc:AlternateContent xmlns:mc="http://schemas.openxmlformats.org/markup-compatibility/2006" xmlns:p14="http://schemas.microsoft.com/office/powerpoint/2010/main">
    <mc:Choice Requires="p14">
      <p:transition spd="slow" p14:dur="2000" advTm="71172"/>
    </mc:Choice>
    <mc:Fallback xmlns="">
      <p:transition spd="slow" advTm="71172"/>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542</TotalTime>
  <Words>402</Words>
  <Application>Microsoft Office PowerPoint</Application>
  <PresentationFormat>Экран (4:3)</PresentationFormat>
  <Paragraphs>86</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Calibri</vt:lpstr>
      <vt:lpstr>Candara</vt:lpstr>
      <vt:lpstr>Symbol</vt:lpstr>
      <vt:lpstr>Times New Roman</vt:lpstr>
      <vt:lpstr>Волна</vt:lpstr>
      <vt:lpstr>  Қазақ әдебиеті 6-сынып  Бөлім:  «МЕН БАЛАҢ ЖАРЫҚ КҮНДЕ СӘУЛЕ ҚУҒАН...» </vt:lpstr>
      <vt:lpstr> А/И4. Әдеби көркемдегіш құралдарды пайдаланып шығармадағы табиғат көрінісін, оқиға орнын, кейіпкер бейнесін сипаттап жазу </vt:lpstr>
      <vt:lpstr>- Әдеби көркемдегіш құралдарды пайдаланады; - Шығармадағы табиғат көрінісін, оқиға орнын анықтайды; - Кейіпкер бейнесін сипаттап жазады. Кейіпкер бейнесін сипаттап </vt:lpstr>
      <vt:lpstr>                    ...Біздің ауыл Ешкіөлмес деген кішкене қоңыр таудың дәл етегінде еді. Ұзыннан-ұзақ бір көше боп жоғарыдан төмен қарай созылып жататын. Қыста осы жалғыз көшенің басынан-аяғына дейін балалар шуылдаса топырлай жүріп қарды таптап, сырғанақ жасайтынбыз. Қар қалың түскенмен таулы жердің күні өте жайма-шуақ, жылы болады. Тапталған қар күні бойы жентектеліп еріп, кешке қарай көк мұз боп қатып қалатын.                         Бүгін де сырғанақтағы ойынның сондай бір қызған шағы еді. Күннің көзі қанталағандай боп ерекше қызарып ұясына қонуға таянған. Сірескен ақ қардың бетінде бір сәтке жұқалаң қызғылт кілегей тұрды. Күні бойы Ешкіөлместің күнгейінде жайылған мал ешкім қайырмаса да бір ізбен шұбырып ауылға қайтқан. Кенет бүкіл ауылды шулыға шыққан ащы дауыстар селт еткізді. Төбе құйқаны шымырлатып жоқтау айтқан дауыстар. Аянның үйінен шығып жатыр. Мұндайда балалар еліккіш келеді ғой. Сырғанақты тастай бере дәл бірдеңеден құр қалатындай бәріміз бірдей дүрліге дүркіресіп, Аянның үйіне қарай лап қойдық.                      </vt:lpstr>
      <vt:lpstr>«Т-кестесі» әдісі бойынша көркемдегіш құралдарды «иә» бөліміне, жай сөздерді «жоқ» бөліміне жазыңыздар </vt:lpstr>
      <vt:lpstr>Презентация PowerPoint</vt:lpstr>
      <vt:lpstr>       </vt:lpstr>
      <vt:lpstr>«Қос жазба күнделігі» әдісі бойынша оқиға орнын анықтап, кейіпкердің бейнесін жазыңыз және өз пікіріңізді білдіріңіз </vt:lpstr>
      <vt:lpstr>ӨЗІҢДІ ТЕКСЕР</vt:lpstr>
      <vt:lpstr>ОҚУ ТАПСЫРМАСЫ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DANCHO</dc:creator>
  <cp:lastModifiedBy>Huawei</cp:lastModifiedBy>
  <cp:revision>95</cp:revision>
  <dcterms:created xsi:type="dcterms:W3CDTF">2020-10-15T08:01:50Z</dcterms:created>
  <dcterms:modified xsi:type="dcterms:W3CDTF">2024-10-26T19:12:19Z</dcterms:modified>
</cp:coreProperties>
</file>