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7" r:id="rId1"/>
  </p:sldMasterIdLst>
  <p:notesMasterIdLst>
    <p:notesMasterId r:id="rId17"/>
  </p:notesMasterIdLst>
  <p:sldIdLst>
    <p:sldId id="260" r:id="rId2"/>
    <p:sldId id="266" r:id="rId3"/>
    <p:sldId id="276" r:id="rId4"/>
    <p:sldId id="267" r:id="rId5"/>
    <p:sldId id="279" r:id="rId6"/>
    <p:sldId id="272" r:id="rId7"/>
    <p:sldId id="270" r:id="rId8"/>
    <p:sldId id="277" r:id="rId9"/>
    <p:sldId id="269" r:id="rId10"/>
    <p:sldId id="273" r:id="rId11"/>
    <p:sldId id="274" r:id="rId12"/>
    <p:sldId id="268" r:id="rId13"/>
    <p:sldId id="275" r:id="rId14"/>
    <p:sldId id="271"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66CCFF"/>
    <a:srgbClr val="FAFAFA"/>
    <a:srgbClr val="F9D1A5"/>
    <a:srgbClr val="17A9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3755" autoAdjust="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27.02.2021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p14="http://schemas.microsoft.com/office/powerpoint/2010/main"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6</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2304731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85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03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100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46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61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006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37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654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130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5102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5731306" y="93"/>
            <a:ext cx="6460694"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a14="http://schemas.microsoft.com/office/drawing/2010/main" val="0"/>
              </a:ext>
            </a:extLst>
          </a:blip>
          <a:stretch>
            <a:fillRect/>
          </a:stretch>
        </p:blipFill>
        <p:spPr>
          <a:xfrm>
            <a:off x="1050163" y="1055507"/>
            <a:ext cx="3891513" cy="4814922"/>
          </a:xfrm>
          <a:prstGeom prst="rect">
            <a:avLst/>
          </a:prstGeom>
          <a:noFill/>
          <a:ln>
            <a:noFill/>
          </a:ln>
        </p:spPr>
      </p:pic>
      <p:sp>
        <p:nvSpPr>
          <p:cNvPr id="6" name="Title 1"/>
          <p:cNvSpPr>
            <a:spLocks noGrp="1"/>
          </p:cNvSpPr>
          <p:nvPr>
            <p:ph type="title" hasCustomPrompt="1"/>
          </p:nvPr>
        </p:nvSpPr>
        <p:spPr>
          <a:xfrm>
            <a:off x="6503159" y="682388"/>
            <a:ext cx="5056496" cy="5100954"/>
          </a:xfrm>
          <a:effectLst>
            <a:outerShdw blurRad="50800" dist="38100" dir="5400000" algn="t" rotWithShape="0">
              <a:prstClr val="black">
                <a:alpha val="40000"/>
              </a:prstClr>
            </a:outerShdw>
          </a:effectLst>
        </p:spPr>
        <p:txBody>
          <a:bodyPr>
            <a:normAutofit/>
          </a:bodyPr>
          <a:lstStyle>
            <a:lvl1pPr algn="r">
              <a:defRPr sz="24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val="1239494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9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12192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413" y="191381"/>
            <a:ext cx="894711" cy="895361"/>
          </a:xfrm>
          <a:prstGeom prst="rect">
            <a:avLst/>
          </a:prstGeom>
        </p:spPr>
      </p:pic>
      <p:sp>
        <p:nvSpPr>
          <p:cNvPr id="14" name="Текст 13"/>
          <p:cNvSpPr>
            <a:spLocks noGrp="1"/>
          </p:cNvSpPr>
          <p:nvPr>
            <p:ph type="body" sz="quarter" idx="10"/>
          </p:nvPr>
        </p:nvSpPr>
        <p:spPr>
          <a:xfrm>
            <a:off x="1293750" y="2167244"/>
            <a:ext cx="9412919" cy="3847608"/>
          </a:xfrm>
        </p:spPr>
        <p:txBody>
          <a:bodyPr>
            <a:normAutofit/>
          </a:bodyPr>
          <a:lstStyle>
            <a:lvl1pPr marL="457200" indent="-457200">
              <a:buFont typeface="Arial" panose="020B0604020202020204" pitchFamily="34" charset="0"/>
              <a:buChar char="•"/>
              <a:defRPr sz="2400" b="0"/>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1293750" y="1543788"/>
            <a:ext cx="9412919" cy="623455"/>
          </a:xfrm>
        </p:spPr>
        <p:txBody>
          <a:bodyPr/>
          <a:lstStyle>
            <a:lvl1pPr marL="0" indent="0">
              <a:buFont typeface="Arial" panose="020B0604020202020204" pitchFamily="34" charse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1253837" y="1"/>
            <a:ext cx="10515600" cy="829202"/>
          </a:xfrm>
          <a:effectLst>
            <a:outerShdw blurRad="50800" dist="38100" dir="5400000" algn="t" rotWithShape="0">
              <a:prstClr val="black">
                <a:alpha val="40000"/>
              </a:prstClr>
            </a:outerShdw>
          </a:effectLst>
        </p:spPr>
        <p:txBody>
          <a:bodyPr>
            <a:normAutofit/>
          </a:bodyPr>
          <a:lstStyle>
            <a:lvl1pPr>
              <a:defRPr sz="24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val="24847047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12192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413" y="191381"/>
            <a:ext cx="894711" cy="895361"/>
          </a:xfrm>
          <a:prstGeom prst="rect">
            <a:avLst/>
          </a:prstGeom>
        </p:spPr>
      </p:pic>
      <p:sp>
        <p:nvSpPr>
          <p:cNvPr id="9" name="Title 1"/>
          <p:cNvSpPr>
            <a:spLocks noGrp="1"/>
          </p:cNvSpPr>
          <p:nvPr>
            <p:ph type="title" hasCustomPrompt="1"/>
          </p:nvPr>
        </p:nvSpPr>
        <p:spPr>
          <a:xfrm>
            <a:off x="1253837" y="1"/>
            <a:ext cx="10515600" cy="829202"/>
          </a:xfrm>
          <a:effectLst>
            <a:outerShdw blurRad="50800" dist="38100" dir="5400000" algn="t" rotWithShape="0">
              <a:prstClr val="black">
                <a:alpha val="40000"/>
              </a:prstClr>
            </a:outerShdw>
          </a:effectLst>
        </p:spPr>
        <p:txBody>
          <a:bodyPr>
            <a:normAutofit/>
          </a:bodyPr>
          <a:lstStyle>
            <a:lvl1pPr>
              <a:defRPr sz="24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1293750" y="2167244"/>
            <a:ext cx="9433390" cy="3847608"/>
          </a:xfrm>
        </p:spPr>
        <p:txBody>
          <a:bodyPr>
            <a:normAutofit/>
          </a:bodyPr>
          <a:lstStyle>
            <a:lvl1pPr marL="0" indent="0">
              <a:lnSpc>
                <a:spcPct val="100000"/>
              </a:lnSpc>
              <a:buFont typeface="Arial" panose="020B0604020202020204" pitchFamily="34" charset="0"/>
              <a:buNone/>
              <a:defRPr sz="1800" b="0" baseline="0"/>
            </a:lvl1pPr>
            <a:lvl2pPr marL="457200" indent="0">
              <a:buNone/>
              <a:defRPr/>
            </a:lvl2pPr>
            <a:lvl3pPr marL="914400" indent="0">
              <a:buNone/>
              <a:defRPr/>
            </a:lvl3pPr>
            <a:lvl4pPr marL="1371600" indent="0">
              <a:buNone/>
              <a:defRPr/>
            </a:lvl4pPr>
            <a:lvl5pPr marL="18288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1293750" y="1543788"/>
            <a:ext cx="9433390" cy="623455"/>
          </a:xfrm>
        </p:spPr>
        <p:txBody>
          <a:bodyPr/>
          <a:lstStyle>
            <a:lvl1pPr marL="0" indent="0">
              <a:buFont typeface="Arial" panose="020B0604020202020204" pitchFamily="34" charse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endParaRPr lang="ru-RU" dirty="0"/>
          </a:p>
        </p:txBody>
      </p:sp>
    </p:spTree>
    <p:extLst>
      <p:ext uri="{BB962C8B-B14F-4D97-AF65-F5344CB8AC3E}">
        <p14:creationId xmlns:p14="http://schemas.microsoft.com/office/powerpoint/2010/main" val="37230881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alf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6096000" y="0"/>
            <a:ext cx="6096000" cy="6858000"/>
          </a:xfr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ext uri="{BB962C8B-B14F-4D97-AF65-F5344CB8AC3E}">
        <p14:creationId xmlns:p14="http://schemas.microsoft.com/office/powerpoint/2010/main" val="3697343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71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511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10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68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25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05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159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2/27/2021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8918281"/>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 id="2147484312" r:id="rId15"/>
    <p:sldLayoutId id="2147484313" r:id="rId16"/>
    <p:sldLayoutId id="2147484314" r:id="rId17"/>
    <p:sldLayoutId id="2147484315" r:id="rId18"/>
    <p:sldLayoutId id="2147483733" r:id="rId19"/>
    <p:sldLayoutId id="2147483650" r:id="rId20"/>
    <p:sldLayoutId id="2147483721" r:id="rId21"/>
    <p:sldLayoutId id="2147484316" r:id="rId2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laid">
          <a:fgClr>
            <a:schemeClr val="accent1"/>
          </a:fgClr>
          <a:bgClr>
            <a:srgbClr val="FFCC99"/>
          </a:bgClr>
        </a:pattFill>
        <a:effectLst/>
      </p:bgPr>
    </p:bg>
    <p:spTree>
      <p:nvGrpSpPr>
        <p:cNvPr id="1" name=""/>
        <p:cNvGrpSpPr/>
        <p:nvPr/>
      </p:nvGrpSpPr>
      <p:grpSpPr>
        <a:xfrm>
          <a:off x="0" y="0"/>
          <a:ext cx="0" cy="0"/>
          <a:chOff x="0" y="0"/>
          <a:chExt cx="0" cy="0"/>
        </a:xfrm>
      </p:grpSpPr>
      <p:sp>
        <p:nvSpPr>
          <p:cNvPr id="6" name="Прямоугольник 5"/>
          <p:cNvSpPr/>
          <p:nvPr/>
        </p:nvSpPr>
        <p:spPr>
          <a:xfrm>
            <a:off x="1241946" y="516256"/>
            <a:ext cx="9253183" cy="1077218"/>
          </a:xfrm>
          <a:prstGeom prst="rect">
            <a:avLst/>
          </a:prstGeom>
        </p:spPr>
        <p:txBody>
          <a:bodyPr wrap="square">
            <a:spAutoFit/>
          </a:bodyPr>
          <a:lstStyle/>
          <a:p>
            <a:pPr algn="ctr"/>
            <a:r>
              <a:rPr lang="kk-KZ" sz="3200" b="1" i="1" dirty="0" smtClean="0">
                <a:solidFill>
                  <a:srgbClr val="C00000"/>
                </a:solidFill>
                <a:latin typeface="Times New Roman" panose="02020603050405020304" pitchFamily="18" charset="0"/>
                <a:cs typeface="Times New Roman" panose="02020603050405020304" pitchFamily="18" charset="0"/>
              </a:rPr>
              <a:t>ІІІ </a:t>
            </a:r>
            <a:r>
              <a:rPr lang="kk-KZ" sz="3200" b="1" i="1" dirty="0">
                <a:solidFill>
                  <a:srgbClr val="C00000"/>
                </a:solidFill>
                <a:latin typeface="Times New Roman" panose="02020603050405020304" pitchFamily="18" charset="0"/>
                <a:cs typeface="Times New Roman" panose="02020603050405020304" pitchFamily="18" charset="0"/>
              </a:rPr>
              <a:t>бөлім:</a:t>
            </a:r>
            <a:endParaRPr lang="ru-RU" sz="3200" b="1" dirty="0">
              <a:solidFill>
                <a:srgbClr val="C00000"/>
              </a:solidFill>
              <a:latin typeface="Times New Roman" panose="02020603050405020304" pitchFamily="18" charset="0"/>
              <a:cs typeface="Times New Roman" panose="02020603050405020304" pitchFamily="18" charset="0"/>
            </a:endParaRPr>
          </a:p>
          <a:p>
            <a:pPr algn="ctr"/>
            <a:r>
              <a:rPr lang="kk-KZ" sz="3200" b="1" dirty="0">
                <a:solidFill>
                  <a:srgbClr val="C00000"/>
                </a:solidFill>
                <a:latin typeface="Times New Roman" panose="02020603050405020304" pitchFamily="18" charset="0"/>
                <a:cs typeface="Times New Roman" panose="02020603050405020304" pitchFamily="18" charset="0"/>
              </a:rPr>
              <a:t>Мен балаң жарық күнде сәуле қуған... </a:t>
            </a:r>
            <a:endParaRPr lang="ru-RU" sz="3200" b="1" i="1"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91821" y="2275343"/>
            <a:ext cx="9553432" cy="1938992"/>
          </a:xfrm>
          <a:prstGeom prst="rect">
            <a:avLst/>
          </a:prstGeom>
        </p:spPr>
        <p:txBody>
          <a:bodyPr wrap="square">
            <a:spAutoFit/>
          </a:bodyPr>
          <a:lstStyle/>
          <a:p>
            <a:pPr algn="ctr">
              <a:lnSpc>
                <a:spcPct val="150000"/>
              </a:lnSpc>
            </a:pPr>
            <a:r>
              <a:rPr lang="kk-KZ" sz="3200" b="1" dirty="0" smtClean="0">
                <a:solidFill>
                  <a:srgbClr val="002060"/>
                </a:solidFill>
                <a:latin typeface="Times New Roman" panose="02020603050405020304" pitchFamily="18" charset="0"/>
                <a:ea typeface="Calibri" panose="020F0502020204030204" pitchFamily="34" charset="0"/>
              </a:rPr>
              <a:t>Сабақтың тақырыбы: </a:t>
            </a:r>
          </a:p>
          <a:p>
            <a:pPr algn="ctr"/>
            <a:r>
              <a:rPr lang="kk-KZ" sz="4000" b="1" dirty="0">
                <a:solidFill>
                  <a:srgbClr val="002060"/>
                </a:solidFill>
                <a:latin typeface="Times New Roman" panose="02020603050405020304" pitchFamily="18" charset="0"/>
                <a:cs typeface="Times New Roman" panose="02020603050405020304" pitchFamily="18" charset="0"/>
              </a:rPr>
              <a:t>Қалқаман Әбдіқадыров «Қажымұқан» </a:t>
            </a:r>
            <a:endParaRPr lang="ru-RU" sz="4000" b="1" dirty="0">
              <a:solidFill>
                <a:srgbClr val="002060"/>
              </a:solidFill>
              <a:latin typeface="Times New Roman" panose="02020603050405020304" pitchFamily="18" charset="0"/>
              <a:cs typeface="Times New Roman" panose="02020603050405020304" pitchFamily="18" charset="0"/>
            </a:endParaRPr>
          </a:p>
          <a:p>
            <a:pPr algn="ct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8902994" y="5486874"/>
            <a:ext cx="2302233" cy="830997"/>
          </a:xfrm>
          <a:prstGeom prst="rect">
            <a:avLst/>
          </a:prstGeom>
        </p:spPr>
        <p:txBody>
          <a:bodyPr wrap="none">
            <a:spAutoFit/>
          </a:bodyPr>
          <a:lstStyle/>
          <a:p>
            <a:pPr algn="r"/>
            <a:r>
              <a:rPr lang="kk-KZ" sz="2400" b="1" dirty="0">
                <a:solidFill>
                  <a:srgbClr val="002060"/>
                </a:solidFill>
                <a:latin typeface="Times New Roman" panose="02020603050405020304" pitchFamily="18" charset="0"/>
                <a:ea typeface="Calibri" panose="020F0502020204030204" pitchFamily="34" charset="0"/>
              </a:rPr>
              <a:t>Қазақ </a:t>
            </a:r>
            <a:r>
              <a:rPr lang="kk-KZ" sz="2400" b="1" dirty="0" smtClean="0">
                <a:solidFill>
                  <a:srgbClr val="002060"/>
                </a:solidFill>
                <a:latin typeface="Times New Roman" panose="02020603050405020304" pitchFamily="18" charset="0"/>
                <a:ea typeface="Calibri" panose="020F0502020204030204" pitchFamily="34" charset="0"/>
              </a:rPr>
              <a:t>әдебиеті </a:t>
            </a:r>
            <a:endParaRPr lang="ru-RU" sz="2400" b="1" dirty="0">
              <a:solidFill>
                <a:srgbClr val="002060"/>
              </a:solidFill>
            </a:endParaRPr>
          </a:p>
          <a:p>
            <a:pPr algn="r"/>
            <a:r>
              <a:rPr lang="kk-KZ" sz="2400" b="1" dirty="0" smtClean="0">
                <a:solidFill>
                  <a:srgbClr val="002060"/>
                </a:solidFill>
                <a:latin typeface="Times New Roman" panose="02020603050405020304" pitchFamily="18" charset="0"/>
                <a:ea typeface="Calibri" panose="020F0502020204030204" pitchFamily="34" charset="0"/>
              </a:rPr>
              <a:t>6-сынып </a:t>
            </a:r>
            <a:endParaRPr lang="ru-RU" sz="2400" b="1" dirty="0">
              <a:solidFill>
                <a:srgbClr val="002060"/>
              </a:solidFill>
            </a:endParaRPr>
          </a:p>
        </p:txBody>
      </p:sp>
    </p:spTree>
    <p:extLst>
      <p:ext uri="{BB962C8B-B14F-4D97-AF65-F5344CB8AC3E}">
        <p14:creationId xmlns:p14="http://schemas.microsoft.com/office/powerpoint/2010/main"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1437564" y="503724"/>
            <a:ext cx="1906138" cy="400110"/>
          </a:xfrm>
          <a:prstGeom prst="rect">
            <a:avLst/>
          </a:prstGeom>
        </p:spPr>
        <p:txBody>
          <a:bodyPr wrap="square">
            <a:spAutoFit/>
          </a:bodyPr>
          <a:lstStyle/>
          <a:p>
            <a:r>
              <a:rPr lang="kk-KZ" sz="2000" b="1" dirty="0" smtClean="0">
                <a:solidFill>
                  <a:srgbClr val="C00000"/>
                </a:solidFill>
                <a:latin typeface="Times New Roman" panose="02020603050405020304" pitchFamily="18" charset="0"/>
                <a:cs typeface="Times New Roman" panose="02020603050405020304" pitchFamily="18" charset="0"/>
              </a:rPr>
              <a:t>Өзіңді тексер!</a:t>
            </a:r>
            <a:endParaRPr lang="ru-RU" sz="2000" b="1" i="0" dirty="0">
              <a:solidFill>
                <a:srgbClr val="C00000"/>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05465" y="1376194"/>
            <a:ext cx="472212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Жетпіс тиынды ауылдағы тарығып отырған әжеме берем… – Ой, тәйірі, қасқыр, аю, қабан дегендер – ит емес пе, иттен кісі қорқа ма?.. Менің төбелес, жанжалға жаным қас. </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105466" y="3324876"/>
            <a:ext cx="4722127"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Бұл, шынында, дəу... мына шөп кемiнде қырық пұт. Арасына кiрген қары бес пұттан қалай кем болар екен... Ал анау ат он бес пұт қайтсе де болады. Сонда 60 пұт жүктi жетi шақырым жерге жаяу сүйрегенi ғой. Тегi жай бала емес… </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6687402" y="1499024"/>
            <a:ext cx="4271749"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Мұқанның ата-анаға, туысқа мейірімділігі, күштілігі, артық жаман әрекеттерден аулақ екені көрінеді</a:t>
            </a:r>
            <a:r>
              <a:rPr lang="kk-KZ" dirty="0">
                <a:solidFill>
                  <a:srgbClr val="3D4651"/>
                </a:solidFill>
                <a:latin typeface="Arial" panose="020B0604020202020204" pitchFamily="34" charset="0"/>
                <a:ea typeface="Calibri" panose="020F0502020204030204" pitchFamily="34"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6534166" y="4017373"/>
            <a:ext cx="472523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Мұқанның алып күштің иесі екенін танимыз.</a:t>
            </a: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60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1437564" y="503724"/>
            <a:ext cx="1906138" cy="400110"/>
          </a:xfrm>
          <a:prstGeom prst="rect">
            <a:avLst/>
          </a:prstGeom>
        </p:spPr>
        <p:txBody>
          <a:bodyPr wrap="square">
            <a:spAutoFit/>
          </a:bodyPr>
          <a:lstStyle/>
          <a:p>
            <a:r>
              <a:rPr lang="kk-KZ" sz="2000" b="1" dirty="0" smtClean="0">
                <a:solidFill>
                  <a:srgbClr val="C00000"/>
                </a:solidFill>
                <a:latin typeface="Times New Roman" panose="02020603050405020304" pitchFamily="18" charset="0"/>
                <a:cs typeface="Times New Roman" panose="02020603050405020304" pitchFamily="18" charset="0"/>
              </a:rPr>
              <a:t>Өзіңді тексер!</a:t>
            </a:r>
            <a:endParaRPr lang="ru-RU" sz="2000" b="1" i="0" dirty="0">
              <a:solidFill>
                <a:srgbClr val="C00000"/>
              </a:solidFill>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23749" y="1205428"/>
            <a:ext cx="5627427"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Оның бəрiн кiшкене бөлшектен үйренiп, екi жыл iшiнде шегiне жеткiзу керек едi. Бойына бiткен алып күшке жүктеп, уақытпен санаспады. Күнi-түнi үйренетiн залдан шықпай, қара терге малынып, ауырды көтерiп үйрене бердi. Қол-аяғын жаралап, жосадай қанға батқан күндерi көп болды. </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223749" y="3261348"/>
            <a:ext cx="5627427" cy="27596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0"/>
              </a:spcAft>
            </a:pP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Ағаштың үгiндiсiн төсеген орталық алаңға əкелiп салған тақтайды сүйемдей жерге батыра, арбаны тiсiмен тартқан алып ортаға келiп тұра қалды. Арбаға жабылған ақ жабудың төрт жағына бiрдей етiп төрт тiлде қарамен жазған жазу бар.</a:t>
            </a:r>
            <a:endPar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«Арбаның салмағы жетпiс бес пұт», деген жазу айқын көрiнiп тұр. – Шығыс Европаның үздiк атағын алған Россия палуаны Мұқан Мұңайтпасов... – дедi басқарушы.</a:t>
            </a:r>
            <a:endPar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7451678" y="1454455"/>
            <a:ext cx="376678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0"/>
              </a:spcAft>
            </a:pPr>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Мұқан табандылық танытып, мектепте меңгерілетін білімді уақытынан ерте бітіруге тырысты.</a:t>
            </a:r>
            <a:endPar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7731457" y="4358926"/>
            <a:ext cx="320722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0"/>
              </a:spcAft>
            </a:pPr>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Мұқан Парижде осылай өз өнерімен Россия атынан шығып, әлемге танылды.</a:t>
            </a:r>
            <a:endPar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1885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3" name="Прямоугольник 2"/>
          <p:cNvSpPr/>
          <p:nvPr/>
        </p:nvSpPr>
        <p:spPr>
          <a:xfrm>
            <a:off x="1246494" y="558316"/>
            <a:ext cx="10053852" cy="400110"/>
          </a:xfrm>
          <a:prstGeom prst="rect">
            <a:avLst/>
          </a:prstGeom>
        </p:spPr>
        <p:txBody>
          <a:bodyPr wrap="square">
            <a:spAutoFit/>
          </a:bodyPr>
          <a:lstStyle/>
          <a:p>
            <a:r>
              <a:rPr lang="kk-KZ" sz="2000" b="1" dirty="0">
                <a:solidFill>
                  <a:srgbClr val="C00000"/>
                </a:solidFill>
                <a:latin typeface="Times New Roman" panose="02020603050405020304" pitchFamily="18" charset="0"/>
                <a:cs typeface="Times New Roman" panose="02020603050405020304" pitchFamily="18" charset="0"/>
              </a:rPr>
              <a:t>3</a:t>
            </a:r>
            <a:r>
              <a:rPr lang="kk-KZ" sz="2000" b="1" dirty="0" smtClean="0">
                <a:solidFill>
                  <a:srgbClr val="C00000"/>
                </a:solidFill>
                <a:latin typeface="Times New Roman" panose="02020603050405020304" pitchFamily="18" charset="0"/>
                <a:cs typeface="Times New Roman" panose="02020603050405020304" pitchFamily="18" charset="0"/>
              </a:rPr>
              <a:t>-тапсырма</a:t>
            </a:r>
            <a:r>
              <a:rPr lang="kk-KZ" sz="2000" b="1" dirty="0" smtClean="0">
                <a:solidFill>
                  <a:srgbClr val="C00000"/>
                </a:solidFill>
                <a:latin typeface="Times New Roman" panose="02020603050405020304" pitchFamily="18" charset="0"/>
                <a:cs typeface="Times New Roman" panose="02020603050405020304" pitchFamily="18" charset="0"/>
              </a:rPr>
              <a:t>. «Бес жол өлең» әдісі арқылы басты кейіпкерге мінездеме беріңіз.</a:t>
            </a:r>
            <a:endParaRPr lang="ru-RU" sz="2000" b="1" i="0" dirty="0">
              <a:solidFill>
                <a:srgbClr val="C00000"/>
              </a:solidFill>
              <a:effectLst/>
              <a:latin typeface="Times New Roman" panose="02020603050405020304" pitchFamily="18" charset="0"/>
              <a:cs typeface="Times New Roman" panose="02020603050405020304" pitchFamily="18" charset="0"/>
            </a:endParaRPr>
          </a:p>
        </p:txBody>
      </p:sp>
      <p:pic>
        <p:nvPicPr>
          <p:cNvPr id="5" name="Picture 3" descr="http://lh3.googleusercontent.com/jeMDRp8rqHuFXN6oPXYJcjXwdw20FX3MCQXz3yIKJW0xf6XuapaZJm6G7cJa1j7ACs0=h800"/>
          <p:cNvPicPr>
            <a:picLocks noChangeAspect="1" noChangeArrowheads="1"/>
          </p:cNvPicPr>
          <p:nvPr/>
        </p:nvPicPr>
        <p:blipFill>
          <a:blip r:embed="rId2" cstate="print"/>
          <a:srcRect l="8297" b="8062"/>
          <a:stretch>
            <a:fillRect/>
          </a:stretch>
        </p:blipFill>
        <p:spPr bwMode="auto">
          <a:xfrm>
            <a:off x="1624084" y="1132763"/>
            <a:ext cx="9542304" cy="5119515"/>
          </a:xfrm>
          <a:prstGeom prst="rect">
            <a:avLst/>
          </a:prstGeom>
          <a:noFill/>
        </p:spPr>
      </p:pic>
      <p:sp>
        <p:nvSpPr>
          <p:cNvPr id="6" name="Rectangle 1"/>
          <p:cNvSpPr>
            <a:spLocks noChangeArrowheads="1"/>
          </p:cNvSpPr>
          <p:nvPr/>
        </p:nvSpPr>
        <p:spPr bwMode="auto">
          <a:xfrm>
            <a:off x="2784143" y="2348640"/>
            <a:ext cx="599409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«Бес жолды өлең»   </a:t>
            </a:r>
            <a:endParaRPr lang="ru-RU" sz="3200" b="1" dirty="0" smtClean="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1. Зат есім </a:t>
            </a:r>
            <a:endParaRPr kumimoji="0" lang="ru-RU" sz="3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2. Екі сын есім </a:t>
            </a:r>
            <a:endParaRPr kumimoji="0" lang="ru-RU" sz="3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3. Үш етістік </a:t>
            </a:r>
            <a:endParaRPr kumimoji="0" lang="ru-RU" sz="3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4. Төрт</a:t>
            </a:r>
            <a:r>
              <a:rPr kumimoji="0" lang="kk-KZ" sz="3200" b="1" i="0" u="none" strike="noStrike" cap="none" normalizeH="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 </a:t>
            </a: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сөзден тұратын сөйлем </a:t>
            </a:r>
            <a:endParaRPr kumimoji="0" lang="ru-RU" sz="3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5. Синоним сөз </a:t>
            </a:r>
            <a:endParaRPr kumimoji="0" lang="kk-KZ" sz="3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38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3" name="Прямоугольник 2"/>
          <p:cNvSpPr/>
          <p:nvPr/>
        </p:nvSpPr>
        <p:spPr>
          <a:xfrm>
            <a:off x="1437563" y="571963"/>
            <a:ext cx="8429767" cy="461665"/>
          </a:xfrm>
          <a:prstGeom prst="rect">
            <a:avLst/>
          </a:prstGeom>
        </p:spPr>
        <p:txBody>
          <a:bodyPr wrap="square">
            <a:spAutoFit/>
          </a:bodyPr>
          <a:lstStyle/>
          <a:p>
            <a:r>
              <a:rPr lang="kk-KZ" sz="2400" b="1" dirty="0" smtClean="0">
                <a:solidFill>
                  <a:srgbClr val="C00000"/>
                </a:solidFill>
                <a:latin typeface="Times New Roman" panose="02020603050405020304" pitchFamily="18" charset="0"/>
                <a:cs typeface="Times New Roman" panose="02020603050405020304" pitchFamily="18" charset="0"/>
              </a:rPr>
              <a:t>Өзіңді тексер!</a:t>
            </a:r>
            <a:endParaRPr lang="ru-RU" sz="2400" b="1" i="0" dirty="0">
              <a:solidFill>
                <a:srgbClr val="C00000"/>
              </a:solidFill>
              <a:effectLst/>
              <a:latin typeface="Times New Roman" panose="02020603050405020304" pitchFamily="18" charset="0"/>
              <a:cs typeface="Times New Roman" panose="02020603050405020304" pitchFamily="18" charset="0"/>
            </a:endParaRPr>
          </a:p>
        </p:txBody>
      </p:sp>
      <p:pic>
        <p:nvPicPr>
          <p:cNvPr id="5" name="Picture 3" descr="http://lh3.googleusercontent.com/jeMDRp8rqHuFXN6oPXYJcjXwdw20FX3MCQXz3yIKJW0xf6XuapaZJm6G7cJa1j7ACs0=h800"/>
          <p:cNvPicPr>
            <a:picLocks noChangeAspect="1" noChangeArrowheads="1"/>
          </p:cNvPicPr>
          <p:nvPr/>
        </p:nvPicPr>
        <p:blipFill>
          <a:blip r:embed="rId2" cstate="print"/>
          <a:srcRect l="8297" b="8062"/>
          <a:stretch>
            <a:fillRect/>
          </a:stretch>
        </p:blipFill>
        <p:spPr bwMode="auto">
          <a:xfrm>
            <a:off x="832513" y="1132763"/>
            <a:ext cx="10986447" cy="5119515"/>
          </a:xfrm>
          <a:prstGeom prst="rect">
            <a:avLst/>
          </a:prstGeom>
          <a:noFill/>
        </p:spPr>
      </p:pic>
      <p:sp>
        <p:nvSpPr>
          <p:cNvPr id="6" name="Rectangle 1"/>
          <p:cNvSpPr>
            <a:spLocks noChangeArrowheads="1"/>
          </p:cNvSpPr>
          <p:nvPr/>
        </p:nvSpPr>
        <p:spPr bwMode="auto">
          <a:xfrm>
            <a:off x="2019868" y="2169026"/>
            <a:ext cx="599409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«Бес жолды өлең»   </a:t>
            </a:r>
            <a:endParaRPr lang="ru-RU" sz="3200" b="1" dirty="0" smtClean="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1. </a:t>
            </a:r>
            <a:r>
              <a:rPr lang="kk-KZ" sz="3200" b="1" dirty="0" smtClean="0">
                <a:solidFill>
                  <a:srgbClr val="002060"/>
                </a:solidFill>
                <a:latin typeface="Times New Roman" panose="02020603050405020304" pitchFamily="18" charset="0"/>
                <a:ea typeface="Arial" pitchFamily="34" charset="0"/>
                <a:cs typeface="Times New Roman" panose="02020603050405020304" pitchFamily="18" charset="0"/>
              </a:rPr>
              <a:t>Қажымұқан</a:t>
            </a: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 </a:t>
            </a:r>
            <a:endParaRPr kumimoji="0" lang="ru-RU" sz="3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2. </a:t>
            </a:r>
            <a:r>
              <a:rPr lang="kk-KZ" sz="3200" b="1" dirty="0">
                <a:solidFill>
                  <a:srgbClr val="002060"/>
                </a:solidFill>
                <a:latin typeface="Times New Roman" panose="02020603050405020304" pitchFamily="18" charset="0"/>
                <a:ea typeface="Arial" pitchFamily="34" charset="0"/>
                <a:cs typeface="Times New Roman" panose="02020603050405020304" pitchFamily="18" charset="0"/>
              </a:rPr>
              <a:t>М</a:t>
            </a:r>
            <a:r>
              <a:rPr lang="kk-KZ" sz="3200" b="1" dirty="0" smtClean="0">
                <a:solidFill>
                  <a:srgbClr val="002060"/>
                </a:solidFill>
                <a:latin typeface="Times New Roman" panose="02020603050405020304" pitchFamily="18" charset="0"/>
                <a:ea typeface="Arial" pitchFamily="34" charset="0"/>
                <a:cs typeface="Times New Roman" panose="02020603050405020304" pitchFamily="18" charset="0"/>
              </a:rPr>
              <a:t>ейірімді, мықты</a:t>
            </a: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 </a:t>
            </a:r>
            <a:endParaRPr kumimoji="0" lang="ru-RU" sz="3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3.</a:t>
            </a:r>
            <a:r>
              <a:rPr kumimoji="0" lang="kk-KZ" sz="3200" b="1" i="0" u="none" strike="noStrike" cap="none" normalizeH="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 Еңбектенді, күресті, жеңді</a:t>
            </a:r>
            <a:endParaRPr kumimoji="0" lang="ru-RU" sz="3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4. </a:t>
            </a:r>
            <a:r>
              <a:rPr lang="kk-KZ" sz="3200" b="1" dirty="0" smtClean="0">
                <a:solidFill>
                  <a:srgbClr val="002060"/>
                </a:solidFill>
                <a:latin typeface="Times New Roman" panose="02020603050405020304" pitchFamily="18" charset="0"/>
                <a:ea typeface="Arial" pitchFamily="34" charset="0"/>
                <a:cs typeface="Times New Roman" panose="02020603050405020304" pitchFamily="18" charset="0"/>
              </a:rPr>
              <a:t>Қажымұқан – ерең күш иесі</a:t>
            </a: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 </a:t>
            </a:r>
            <a:endParaRPr kumimoji="0" lang="ru-RU" sz="3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Times New Roman" panose="02020603050405020304" pitchFamily="18" charset="0"/>
                <a:ea typeface="Arial" pitchFamily="34" charset="0"/>
                <a:cs typeface="Times New Roman" panose="02020603050405020304" pitchFamily="18" charset="0"/>
              </a:rPr>
              <a:t>5. </a:t>
            </a:r>
            <a:r>
              <a:rPr lang="kk-KZ" sz="3200" b="1" dirty="0" smtClean="0">
                <a:solidFill>
                  <a:srgbClr val="002060"/>
                </a:solidFill>
                <a:latin typeface="Times New Roman" panose="02020603050405020304" pitchFamily="18" charset="0"/>
                <a:ea typeface="Arial" pitchFamily="34" charset="0"/>
                <a:cs typeface="Times New Roman" panose="02020603050405020304" pitchFamily="18" charset="0"/>
              </a:rPr>
              <a:t>Палуан</a:t>
            </a:r>
            <a:endParaRPr kumimoji="0" lang="kk-KZ" sz="3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43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4" name="Title 1"/>
          <p:cNvSpPr txBox="1">
            <a:spLocks/>
          </p:cNvSpPr>
          <p:nvPr/>
        </p:nvSpPr>
        <p:spPr>
          <a:xfrm>
            <a:off x="1540440" y="668742"/>
            <a:ext cx="4986969" cy="829202"/>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Бүгінгі сабақта: </a:t>
            </a:r>
            <a:endParaRPr lang="en-US" sz="28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3" name="Прямоугольник 2"/>
          <p:cNvSpPr/>
          <p:nvPr/>
        </p:nvSpPr>
        <p:spPr>
          <a:xfrm>
            <a:off x="1203276" y="1497944"/>
            <a:ext cx="10329081" cy="3323987"/>
          </a:xfrm>
          <a:prstGeom prst="rect">
            <a:avLst/>
          </a:prstGeom>
        </p:spPr>
        <p:txBody>
          <a:bodyPr wrap="square">
            <a:spAutoFit/>
          </a:bodyPr>
          <a:lstStyle/>
          <a:p>
            <a:pPr marL="457200" indent="-457200" algn="just">
              <a:lnSpc>
                <a:spcPct val="150000"/>
              </a:lnSpc>
              <a:spcAft>
                <a:spcPts val="0"/>
              </a:spcAft>
              <a:buFontTx/>
              <a:buChar char="-"/>
            </a:pP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«Қажымұқан» әңгімесіндегі кейіпкерді анықтай алдым; </a:t>
            </a:r>
          </a:p>
          <a:p>
            <a:pPr marL="457200" indent="-457200" algn="just">
              <a:lnSpc>
                <a:spcPct val="150000"/>
              </a:lnSpc>
              <a:spcAft>
                <a:spcPts val="0"/>
              </a:spcAft>
              <a:buFontTx/>
              <a:buChar char="-"/>
            </a:pP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ейіпкер типтерін анықтай алдым;</a:t>
            </a:r>
          </a:p>
          <a:p>
            <a:pPr marL="457200" indent="-457200" algn="just">
              <a:lnSpc>
                <a:spcPct val="150000"/>
              </a:lnSpc>
              <a:spcAft>
                <a:spcPts val="0"/>
              </a:spcAft>
              <a:buFontTx/>
              <a:buChar char="-"/>
            </a:pP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тек </a:t>
            </a: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тұрғысынан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сипаттай білдім;</a:t>
            </a:r>
          </a:p>
          <a:p>
            <a:pPr marL="457200" indent="-457200">
              <a:lnSpc>
                <a:spcPct val="150000"/>
              </a:lnSpc>
              <a:spcAft>
                <a:spcPts val="0"/>
              </a:spcAft>
              <a:buFontTx/>
              <a:buChar char="-"/>
            </a:pP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басты кейіпкердің  заманауи жаңашылдығына  </a:t>
            </a: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салыстырып баға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бере білдім.</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230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4" name="Title 1"/>
          <p:cNvSpPr txBox="1">
            <a:spLocks/>
          </p:cNvSpPr>
          <p:nvPr/>
        </p:nvSpPr>
        <p:spPr>
          <a:xfrm>
            <a:off x="1253837" y="555444"/>
            <a:ext cx="4986969" cy="829202"/>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Қорытынды тапсырма:</a:t>
            </a:r>
            <a:endParaRPr lang="en-US" sz="28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2115338" y="1384646"/>
            <a:ext cx="7165140" cy="830997"/>
          </a:xfrm>
          <a:prstGeom prst="rect">
            <a:avLst/>
          </a:prstGeom>
        </p:spPr>
        <p:txBody>
          <a:bodyPr wrap="square">
            <a:spAutoFit/>
          </a:bodyPr>
          <a:lstStyle/>
          <a:p>
            <a:pPr algn="ctr"/>
            <a:r>
              <a:rPr lang="kk-KZ" sz="2400" b="1" dirty="0" smtClean="0">
                <a:solidFill>
                  <a:srgbClr val="002060"/>
                </a:solidFill>
                <a:latin typeface="Times New Roman" panose="02020603050405020304" pitchFamily="18" charset="0"/>
                <a:cs typeface="Times New Roman" panose="02020603050405020304" pitchFamily="18" charset="0"/>
              </a:rPr>
              <a:t>«Қажымұқан және бүгінгі қазақ спортшылары» тақырыбына эссе жазыңыз</a:t>
            </a:r>
            <a:endParaRPr lang="ru-RU" sz="2400" dirty="0"/>
          </a:p>
        </p:txBody>
      </p:sp>
      <p:pic>
        <p:nvPicPr>
          <p:cNvPr id="2050" name="Picture 2" descr="https://baribar.kz/wp-content/uploads/2017/05/c4ca4238a0b923820dcc509a6f75849b-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11161">
            <a:off x="3612583" y="2630244"/>
            <a:ext cx="4442845" cy="30631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un9-66.userapi.com/c852132/v852132362/1c5a8/vg0lfc6AvO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13834">
            <a:off x="892895" y="2144893"/>
            <a:ext cx="2606723" cy="369942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ww.archive.inform.kz/fotoarticles/201607231255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73313">
            <a:off x="7756978" y="3459790"/>
            <a:ext cx="3488778" cy="23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071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4" name="Title 1"/>
          <p:cNvSpPr txBox="1">
            <a:spLocks/>
          </p:cNvSpPr>
          <p:nvPr/>
        </p:nvSpPr>
        <p:spPr>
          <a:xfrm>
            <a:off x="1540440" y="668742"/>
            <a:ext cx="4986969" cy="829202"/>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Оқу </a:t>
            </a:r>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 </a:t>
            </a:r>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мақсаттары:</a:t>
            </a:r>
            <a:endParaRPr lang="en-US" sz="28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1064525" y="1320523"/>
            <a:ext cx="9456142" cy="1815882"/>
          </a:xfrm>
          <a:prstGeom prst="rect">
            <a:avLst/>
          </a:prstGeom>
        </p:spPr>
        <p:txBody>
          <a:bodyPr wrap="square">
            <a:spAutoFit/>
          </a:bodyPr>
          <a:lstStyle/>
          <a:p>
            <a:pPr algn="just">
              <a:spcAft>
                <a:spcPts val="0"/>
              </a:spcAft>
            </a:pP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Т/Ж3 Әдеби туындыдағы кейіпкердің типтерін тек тұрғысынан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сипаттау</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Б/С2 Кейіпкерлер жүйесінің заманауи жаңашылдығын өзара салыстырып баға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беру.</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162334" y="4143028"/>
            <a:ext cx="9456142" cy="1815882"/>
          </a:xfrm>
          <a:prstGeom prst="rect">
            <a:avLst/>
          </a:prstGeom>
        </p:spPr>
        <p:txBody>
          <a:bodyPr wrap="square">
            <a:spAutoFit/>
          </a:bodyPr>
          <a:lstStyle/>
          <a:p>
            <a:pPr algn="just">
              <a:spcAft>
                <a:spcPts val="0"/>
              </a:spcAft>
            </a:pP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«Қажымұқан» әңгімесіндегі кейіпкердің типтерін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тек </a:t>
            </a: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тұрғысынан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сипаттау;</a:t>
            </a:r>
            <a:endPar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кейіпкерлердің  заманауи </a:t>
            </a: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жаңашылдығын өзара салыстырып баға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беру.</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162334" y="3313826"/>
            <a:ext cx="4986969" cy="829202"/>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мақсаттары:</a:t>
            </a:r>
            <a:endParaRPr lang="en-US" sz="28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71415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4" name="Title 1"/>
          <p:cNvSpPr txBox="1">
            <a:spLocks/>
          </p:cNvSpPr>
          <p:nvPr/>
        </p:nvSpPr>
        <p:spPr>
          <a:xfrm>
            <a:off x="1540440" y="668742"/>
            <a:ext cx="4986969" cy="829202"/>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Бағалау критерийлері:</a:t>
            </a:r>
            <a:endParaRPr lang="en-US" sz="28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148686" y="1809261"/>
            <a:ext cx="9456142" cy="3323987"/>
          </a:xfrm>
          <a:prstGeom prst="rect">
            <a:avLst/>
          </a:prstGeom>
        </p:spPr>
        <p:txBody>
          <a:bodyPr wrap="square">
            <a:spAutoFit/>
          </a:bodyPr>
          <a:lstStyle/>
          <a:p>
            <a:pPr marL="457200" indent="-457200" algn="just">
              <a:lnSpc>
                <a:spcPct val="150000"/>
              </a:lnSpc>
              <a:spcAft>
                <a:spcPts val="0"/>
              </a:spcAft>
              <a:buFontTx/>
              <a:buChar char="-"/>
            </a:pP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«Қажымұқан» әңгімесіндегі кейіпкерді анықтайды; </a:t>
            </a:r>
          </a:p>
          <a:p>
            <a:pPr marL="457200" indent="-457200" algn="just">
              <a:lnSpc>
                <a:spcPct val="150000"/>
              </a:lnSpc>
              <a:spcAft>
                <a:spcPts val="0"/>
              </a:spcAft>
              <a:buFontTx/>
              <a:buChar char="-"/>
            </a:pP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ейіпкер типтерін біледі;</a:t>
            </a:r>
          </a:p>
          <a:p>
            <a:pPr marL="457200" indent="-457200" algn="just">
              <a:lnSpc>
                <a:spcPct val="150000"/>
              </a:lnSpc>
              <a:spcAft>
                <a:spcPts val="0"/>
              </a:spcAft>
              <a:buFontTx/>
              <a:buChar char="-"/>
            </a:pP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тек </a:t>
            </a: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тұрғысынан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сипаттап айтады;</a:t>
            </a:r>
          </a:p>
          <a:p>
            <a:pPr marL="457200" indent="-457200">
              <a:lnSpc>
                <a:spcPct val="150000"/>
              </a:lnSpc>
              <a:spcAft>
                <a:spcPts val="0"/>
              </a:spcAft>
              <a:buFontTx/>
              <a:buChar char="-"/>
            </a:pP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кейіпкерлердің  заманауи жаңашылдығына  </a:t>
            </a: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салыстырып баға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береді.</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736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4" name="Title 1"/>
          <p:cNvSpPr txBox="1">
            <a:spLocks/>
          </p:cNvSpPr>
          <p:nvPr/>
        </p:nvSpPr>
        <p:spPr>
          <a:xfrm>
            <a:off x="1705970" y="341194"/>
            <a:ext cx="8884693" cy="1306875"/>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pPr algn="ctr"/>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Ой қозғау</a:t>
            </a:r>
          </a:p>
          <a:p>
            <a:pPr algn="ctr"/>
            <a:r>
              <a:rPr lang="kk-KZ" sz="2000" dirty="0" smtClean="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Суреттер арқылы әңгіменің басты кейіпкері туралы қандай ой жинақтауға болады?</a:t>
            </a:r>
            <a:endParaRPr lang="en-US" sz="2000"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3" name="Рисунок 2" descr="Описание: Картинки по запросу қажымұқан парижде"/>
          <p:cNvPicPr/>
          <p:nvPr/>
        </p:nvPicPr>
        <p:blipFill>
          <a:blip r:embed="rId2">
            <a:extLst>
              <a:ext uri="{28A0092B-C50C-407E-A947-70E740481C1C}">
                <a14:useLocalDpi xmlns:a14="http://schemas.microsoft.com/office/drawing/2010/main" val="0"/>
              </a:ext>
            </a:extLst>
          </a:blip>
          <a:srcRect/>
          <a:stretch>
            <a:fillRect/>
          </a:stretch>
        </p:blipFill>
        <p:spPr bwMode="auto">
          <a:xfrm>
            <a:off x="5172502" y="1972204"/>
            <a:ext cx="3153370" cy="2114835"/>
          </a:xfrm>
          <a:prstGeom prst="rect">
            <a:avLst/>
          </a:prstGeom>
          <a:noFill/>
          <a:ln>
            <a:noFill/>
          </a:ln>
        </p:spPr>
      </p:pic>
      <p:pic>
        <p:nvPicPr>
          <p:cNvPr id="5" name="Рисунок 4" descr="Описание: Картинки по запросу қажымұқан парижде"/>
          <p:cNvPicPr/>
          <p:nvPr/>
        </p:nvPicPr>
        <p:blipFill rotWithShape="1">
          <a:blip r:embed="rId3">
            <a:extLst>
              <a:ext uri="{28A0092B-C50C-407E-A947-70E740481C1C}">
                <a14:useLocalDpi xmlns:a14="http://schemas.microsoft.com/office/drawing/2010/main" val="0"/>
              </a:ext>
            </a:extLst>
          </a:blip>
          <a:srcRect l="31422" t="-1771" r="28857" b="1771"/>
          <a:stretch/>
        </p:blipFill>
        <p:spPr bwMode="auto">
          <a:xfrm>
            <a:off x="1746913" y="1648070"/>
            <a:ext cx="2060812" cy="2438969"/>
          </a:xfrm>
          <a:prstGeom prst="rect">
            <a:avLst/>
          </a:prstGeom>
          <a:noFill/>
          <a:ln>
            <a:noFill/>
          </a:ln>
        </p:spPr>
      </p:pic>
      <p:pic>
        <p:nvPicPr>
          <p:cNvPr id="6" name="Рисунок 5" descr="Описание: Картинки по запросу қажымұқан парижде"/>
          <p:cNvPicPr/>
          <p:nvPr/>
        </p:nvPicPr>
        <p:blipFill>
          <a:blip r:embed="rId4">
            <a:extLst>
              <a:ext uri="{28A0092B-C50C-407E-A947-70E740481C1C}">
                <a14:useLocalDpi xmlns:a14="http://schemas.microsoft.com/office/drawing/2010/main" val="0"/>
              </a:ext>
            </a:extLst>
          </a:blip>
          <a:srcRect/>
          <a:stretch>
            <a:fillRect/>
          </a:stretch>
        </p:blipFill>
        <p:spPr bwMode="auto">
          <a:xfrm>
            <a:off x="2815111" y="3940326"/>
            <a:ext cx="3057537" cy="2344934"/>
          </a:xfrm>
          <a:prstGeom prst="rect">
            <a:avLst/>
          </a:prstGeom>
          <a:noFill/>
          <a:ln>
            <a:noFill/>
          </a:ln>
        </p:spPr>
      </p:pic>
      <p:pic>
        <p:nvPicPr>
          <p:cNvPr id="7" name="Рисунок 6" descr="Описание: Картинки по запросу қажымұқан парижде"/>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2141" y="3547573"/>
            <a:ext cx="2930157" cy="2682545"/>
          </a:xfrm>
          <a:prstGeom prst="rect">
            <a:avLst/>
          </a:prstGeom>
          <a:noFill/>
          <a:ln>
            <a:noFill/>
          </a:ln>
        </p:spPr>
      </p:pic>
    </p:spTree>
    <p:extLst>
      <p:ext uri="{BB962C8B-B14F-4D97-AF65-F5344CB8AC3E}">
        <p14:creationId xmlns:p14="http://schemas.microsoft.com/office/powerpoint/2010/main" val="3438126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pic>
        <p:nvPicPr>
          <p:cNvPr id="3" name="Рисунок 2" descr="Описание: Картинки по запросу қажымұқан парижде"/>
          <p:cNvPicPr/>
          <p:nvPr/>
        </p:nvPicPr>
        <p:blipFill>
          <a:blip r:embed="rId2">
            <a:extLst>
              <a:ext uri="{28A0092B-C50C-407E-A947-70E740481C1C}">
                <a14:useLocalDpi xmlns:a14="http://schemas.microsoft.com/office/drawing/2010/main" val="0"/>
              </a:ext>
            </a:extLst>
          </a:blip>
          <a:srcRect/>
          <a:stretch>
            <a:fillRect/>
          </a:stretch>
        </p:blipFill>
        <p:spPr bwMode="auto">
          <a:xfrm>
            <a:off x="8120417" y="549527"/>
            <a:ext cx="3007795" cy="1961661"/>
          </a:xfrm>
          <a:prstGeom prst="rect">
            <a:avLst/>
          </a:prstGeom>
          <a:noFill/>
          <a:ln>
            <a:noFill/>
          </a:ln>
        </p:spPr>
      </p:pic>
      <p:pic>
        <p:nvPicPr>
          <p:cNvPr id="5" name="Рисунок 4" descr="Описание: Картинки по запросу қажымұқан парижде"/>
          <p:cNvPicPr/>
          <p:nvPr/>
        </p:nvPicPr>
        <p:blipFill rotWithShape="1">
          <a:blip r:embed="rId3">
            <a:extLst>
              <a:ext uri="{28A0092B-C50C-407E-A947-70E740481C1C}">
                <a14:useLocalDpi xmlns:a14="http://schemas.microsoft.com/office/drawing/2010/main" val="0"/>
              </a:ext>
            </a:extLst>
          </a:blip>
          <a:srcRect l="31422" t="-1771" r="28857" b="1771"/>
          <a:stretch/>
        </p:blipFill>
        <p:spPr bwMode="auto">
          <a:xfrm>
            <a:off x="980214" y="413049"/>
            <a:ext cx="1735689" cy="1402103"/>
          </a:xfrm>
          <a:prstGeom prst="rect">
            <a:avLst/>
          </a:prstGeom>
          <a:noFill/>
          <a:ln>
            <a:noFill/>
          </a:ln>
        </p:spPr>
      </p:pic>
      <p:pic>
        <p:nvPicPr>
          <p:cNvPr id="6" name="Рисунок 5" descr="Описание: Картинки по запросу қажымұқан парижде"/>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007" y="1798325"/>
            <a:ext cx="2440451" cy="1425725"/>
          </a:xfrm>
          <a:prstGeom prst="rect">
            <a:avLst/>
          </a:prstGeom>
          <a:noFill/>
          <a:ln>
            <a:noFill/>
          </a:ln>
        </p:spPr>
      </p:pic>
      <p:pic>
        <p:nvPicPr>
          <p:cNvPr id="7" name="Рисунок 6" descr="Описание: Картинки по запросу қажымұқан парижде"/>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5638" y="2124713"/>
            <a:ext cx="2302142" cy="1953070"/>
          </a:xfrm>
          <a:prstGeom prst="rect">
            <a:avLst/>
          </a:prstGeom>
          <a:noFill/>
          <a:ln>
            <a:noFill/>
          </a:ln>
        </p:spPr>
      </p:pic>
      <p:sp>
        <p:nvSpPr>
          <p:cNvPr id="2" name="Прямоугольник 1"/>
          <p:cNvSpPr/>
          <p:nvPr/>
        </p:nvSpPr>
        <p:spPr>
          <a:xfrm>
            <a:off x="3154685" y="446581"/>
            <a:ext cx="4226257"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Қазақ елінің мақтанышы, алып күш иесі, теңдесі жоқ кәсіпқой палуан Қажымұқан Мұңайтпасұлы – күрес өнерінің бірнеше түрін жетік меңгеріп, әлем чемпионы атағына қол жеткізген тұңғыш </a:t>
            </a:r>
            <a:r>
              <a:rPr lang="kk-KZ"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қазақ.</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8120417" y="2538483"/>
            <a:ext cx="3193577"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Атасы Ернақ ерекше күштің иесі болған дейді және өз немересіне қазақша күресті үйреткен. Ал нағашы атасы Лек палуан ағаштарды тамырымен жұлған деген аңыз бар. Әкесі Мұңайтпас та өте күшті адам болды. Күрес жарыстарына қатысып, "жуанаяқ палуан" деген атпен </a:t>
            </a:r>
            <a:r>
              <a:rPr lang="kk-KZ"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танылды.</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324876" y="4108143"/>
            <a:ext cx="3542248"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75 жастағы палуан жалаңаш тұрғанда 174 келі тартқан. Шалбарының өзіне үш метр мата, көйлегіне 6 метр сұрып кетеді екен.</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a:t>
            </a:r>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яқ  киімі – шамамен 54-ші өлшем. Шалбарының белдігі – 220 см.</a:t>
            </a:r>
            <a:endPar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773154" y="3210898"/>
            <a:ext cx="3551722"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Қажымұқан 26 мемлекетте өнер көрсетіп, 50-ден астам медаль жеңіп алған.</a:t>
            </a: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1940-1944  </a:t>
            </a:r>
            <a:r>
              <a:rPr lang="ru-RU" b="1" dirty="0" err="1">
                <a:solidFill>
                  <a:srgbClr val="002060"/>
                </a:solidFill>
                <a:latin typeface="Times New Roman" panose="02020603050405020304" pitchFamily="18" charset="0"/>
                <a:cs typeface="Times New Roman" panose="02020603050405020304" pitchFamily="18" charset="0"/>
              </a:rPr>
              <a:t>жылдың</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ішінде</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Қажымұқан</a:t>
            </a:r>
            <a:r>
              <a:rPr lang="ru-RU" b="1" dirty="0">
                <a:solidFill>
                  <a:srgbClr val="002060"/>
                </a:solidFill>
                <a:latin typeface="Times New Roman" panose="02020603050405020304" pitchFamily="18" charset="0"/>
                <a:cs typeface="Times New Roman" panose="02020603050405020304" pitchFamily="18" charset="0"/>
              </a:rPr>
              <a:t> цирк </a:t>
            </a:r>
            <a:r>
              <a:rPr lang="ru-RU" b="1" dirty="0" err="1">
                <a:solidFill>
                  <a:srgbClr val="002060"/>
                </a:solidFill>
                <a:latin typeface="Times New Roman" panose="02020603050405020304" pitchFamily="18" charset="0"/>
                <a:cs typeface="Times New Roman" panose="02020603050405020304" pitchFamily="18" charset="0"/>
              </a:rPr>
              <a:t>ұйымдастырып</a:t>
            </a:r>
            <a:r>
              <a:rPr lang="ru-RU" b="1" dirty="0">
                <a:solidFill>
                  <a:srgbClr val="002060"/>
                </a:solidFill>
                <a:latin typeface="Times New Roman" panose="02020603050405020304" pitchFamily="18" charset="0"/>
                <a:cs typeface="Times New Roman" panose="02020603050405020304" pitchFamily="18" charset="0"/>
              </a:rPr>
              <a:t>, 100 </a:t>
            </a:r>
            <a:r>
              <a:rPr lang="ru-RU" b="1" dirty="0" err="1">
                <a:solidFill>
                  <a:srgbClr val="002060"/>
                </a:solidFill>
                <a:latin typeface="Times New Roman" panose="02020603050405020304" pitchFamily="18" charset="0"/>
                <a:cs typeface="Times New Roman" panose="02020603050405020304" pitchFamily="18" charset="0"/>
              </a:rPr>
              <a:t>мың</a:t>
            </a:r>
            <a:r>
              <a:rPr lang="ru-RU" b="1" dirty="0">
                <a:solidFill>
                  <a:srgbClr val="002060"/>
                </a:solidFill>
                <a:latin typeface="Times New Roman" panose="02020603050405020304" pitchFamily="18" charset="0"/>
                <a:cs typeface="Times New Roman" panose="02020603050405020304" pitchFamily="18" charset="0"/>
              </a:rPr>
              <a:t> рубль </a:t>
            </a:r>
            <a:r>
              <a:rPr lang="ru-RU" b="1" dirty="0" err="1">
                <a:solidFill>
                  <a:srgbClr val="002060"/>
                </a:solidFill>
                <a:latin typeface="Times New Roman" panose="02020603050405020304" pitchFamily="18" charset="0"/>
                <a:cs typeface="Times New Roman" panose="02020603050405020304" pitchFamily="18" charset="0"/>
              </a:rPr>
              <a:t>жинап</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қорғаныс</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қорына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аударады</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Бұл</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ақшаға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ұшақ</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жасатады</a:t>
            </a:r>
            <a:r>
              <a:rPr lang="ru-RU" b="1" dirty="0">
                <a:solidFill>
                  <a:srgbClr val="002060"/>
                </a:solidFill>
                <a:latin typeface="Times New Roman" panose="02020603050405020304" pitchFamily="18" charset="0"/>
                <a:cs typeface="Times New Roman" panose="02020603050405020304" pitchFamily="18" charset="0"/>
              </a:rPr>
              <a:t> да, </a:t>
            </a:r>
            <a:r>
              <a:rPr lang="ru-RU" b="1" dirty="0" err="1">
                <a:solidFill>
                  <a:srgbClr val="002060"/>
                </a:solidFill>
                <a:latin typeface="Times New Roman" panose="02020603050405020304" pitchFamily="18" charset="0"/>
                <a:cs typeface="Times New Roman" panose="02020603050405020304" pitchFamily="18" charset="0"/>
              </a:rPr>
              <a:t>бүйіріне</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Амангелді</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Имановтың</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атын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жаздыртады</a:t>
            </a:r>
            <a:r>
              <a:rPr lang="ru-RU"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534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0429" y="4586851"/>
            <a:ext cx="2408032" cy="461665"/>
          </a:xfrm>
          <a:prstGeom prst="rect">
            <a:avLst/>
          </a:prstGeom>
          <a:noFill/>
        </p:spPr>
        <p:txBody>
          <a:bodyPr wrap="none" rtlCol="0" anchor="ctr" anchorCtr="0">
            <a:spAutoFit/>
          </a:bodyPr>
          <a:lstStyle/>
          <a:p>
            <a:r>
              <a:rPr lang="ru-RU" sz="2400" b="1" i="1" dirty="0" err="1" smtClean="0">
                <a:solidFill>
                  <a:srgbClr val="002060"/>
                </a:solidFill>
                <a:latin typeface="Times New Roman" panose="02020603050405020304" pitchFamily="18" charset="0"/>
                <a:cs typeface="Times New Roman" panose="02020603050405020304" pitchFamily="18" charset="0"/>
              </a:rPr>
              <a:t>Драмалық</a:t>
            </a:r>
            <a:r>
              <a:rPr lang="ru-RU" sz="2400" b="1" i="1" dirty="0" smtClean="0">
                <a:solidFill>
                  <a:srgbClr val="002060"/>
                </a:solidFill>
                <a:latin typeface="Times New Roman" panose="02020603050405020304" pitchFamily="18" charset="0"/>
                <a:cs typeface="Times New Roman" panose="02020603050405020304" pitchFamily="18" charset="0"/>
              </a:rPr>
              <a:t> </a:t>
            </a:r>
            <a:r>
              <a:rPr lang="ru-RU" sz="2400" b="1" i="1" dirty="0">
                <a:solidFill>
                  <a:srgbClr val="002060"/>
                </a:solidFill>
                <a:latin typeface="Times New Roman" panose="02020603050405020304" pitchFamily="18" charset="0"/>
                <a:cs typeface="Times New Roman" panose="02020603050405020304" pitchFamily="18" charset="0"/>
              </a:rPr>
              <a:t>образ</a:t>
            </a:r>
            <a:endParaRPr lang="en-US" sz="2400" b="1" dirty="0">
              <a:solidFill>
                <a:srgbClr val="002060"/>
              </a:solidFill>
              <a:latin typeface="Times New Roman" panose="02020603050405020304" pitchFamily="18" charset="0"/>
              <a:ea typeface="League Spartan" charset="0"/>
              <a:cs typeface="Times New Roman" panose="02020603050405020304" pitchFamily="18" charset="0"/>
            </a:endParaRPr>
          </a:p>
        </p:txBody>
      </p:sp>
      <p:sp>
        <p:nvSpPr>
          <p:cNvPr id="5" name="Subtitle 2"/>
          <p:cNvSpPr txBox="1">
            <a:spLocks/>
          </p:cNvSpPr>
          <p:nvPr/>
        </p:nvSpPr>
        <p:spPr>
          <a:xfrm>
            <a:off x="1785156" y="4981582"/>
            <a:ext cx="4506462" cy="77460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ru-RU" sz="1800" b="1" dirty="0" err="1">
                <a:solidFill>
                  <a:srgbClr val="0070C0"/>
                </a:solidFill>
                <a:latin typeface="Times New Roman" panose="02020603050405020304" pitchFamily="18" charset="0"/>
                <a:cs typeface="Times New Roman" panose="02020603050405020304" pitchFamily="18" charset="0"/>
              </a:rPr>
              <a:t>шиеленіскен</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тартыстар</a:t>
            </a:r>
            <a:r>
              <a:rPr lang="ru-RU" sz="1800" b="1" dirty="0">
                <a:solidFill>
                  <a:srgbClr val="0070C0"/>
                </a:solidFill>
                <a:latin typeface="Times New Roman" panose="02020603050405020304" pitchFamily="18" charset="0"/>
                <a:cs typeface="Times New Roman" panose="02020603050405020304" pitchFamily="18" charset="0"/>
              </a:rPr>
              <a:t> мен </a:t>
            </a:r>
            <a:r>
              <a:rPr lang="ru-RU" sz="1800" b="1" dirty="0" err="1">
                <a:solidFill>
                  <a:srgbClr val="0070C0"/>
                </a:solidFill>
                <a:latin typeface="Times New Roman" panose="02020603050405020304" pitchFamily="18" charset="0"/>
                <a:cs typeface="Times New Roman" panose="02020603050405020304" pitchFamily="18" charset="0"/>
              </a:rPr>
              <a:t>қым-қиғаш</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әрекеттер</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арқылы</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жасалады</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40429" y="1984328"/>
            <a:ext cx="2369880" cy="461665"/>
          </a:xfrm>
          <a:prstGeom prst="rect">
            <a:avLst/>
          </a:prstGeom>
          <a:noFill/>
        </p:spPr>
        <p:txBody>
          <a:bodyPr wrap="none" rtlCol="0" anchor="ctr" anchorCtr="0">
            <a:spAutoFit/>
          </a:bodyPr>
          <a:lstStyle/>
          <a:p>
            <a:r>
              <a:rPr lang="ru-RU" sz="2400" b="1" i="1" dirty="0" err="1" smtClean="0">
                <a:solidFill>
                  <a:srgbClr val="002060"/>
                </a:solidFill>
                <a:latin typeface="Times New Roman" panose="02020603050405020304" pitchFamily="18" charset="0"/>
                <a:cs typeface="Times New Roman" panose="02020603050405020304" pitchFamily="18" charset="0"/>
              </a:rPr>
              <a:t>Эпикалық</a:t>
            </a:r>
            <a:r>
              <a:rPr lang="ru-RU" sz="2400" b="1" i="1" dirty="0" smtClean="0">
                <a:solidFill>
                  <a:srgbClr val="002060"/>
                </a:solidFill>
                <a:latin typeface="Times New Roman" panose="02020603050405020304" pitchFamily="18" charset="0"/>
                <a:cs typeface="Times New Roman" panose="02020603050405020304" pitchFamily="18" charset="0"/>
              </a:rPr>
              <a:t> </a:t>
            </a:r>
            <a:r>
              <a:rPr lang="ru-RU" sz="2400" b="1" i="1" dirty="0">
                <a:solidFill>
                  <a:srgbClr val="002060"/>
                </a:solidFill>
                <a:latin typeface="Times New Roman" panose="02020603050405020304" pitchFamily="18" charset="0"/>
                <a:cs typeface="Times New Roman" panose="02020603050405020304" pitchFamily="18" charset="0"/>
              </a:rPr>
              <a:t>образ</a:t>
            </a:r>
            <a:endParaRPr lang="en-US" sz="2400" b="1" dirty="0">
              <a:solidFill>
                <a:srgbClr val="002060"/>
              </a:solidFill>
              <a:latin typeface="Times New Roman" panose="02020603050405020304" pitchFamily="18" charset="0"/>
              <a:ea typeface="League Spartan" charset="0"/>
              <a:cs typeface="Times New Roman" panose="02020603050405020304" pitchFamily="18" charset="0"/>
            </a:endParaRPr>
          </a:p>
        </p:txBody>
      </p:sp>
      <p:sp>
        <p:nvSpPr>
          <p:cNvPr id="7" name="Subtitle 2"/>
          <p:cNvSpPr txBox="1">
            <a:spLocks/>
          </p:cNvSpPr>
          <p:nvPr/>
        </p:nvSpPr>
        <p:spPr>
          <a:xfrm>
            <a:off x="1785155" y="2379059"/>
            <a:ext cx="5543693" cy="77460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ru-RU" sz="1800" b="1" dirty="0" err="1">
                <a:solidFill>
                  <a:srgbClr val="0070C0"/>
                </a:solidFill>
                <a:latin typeface="Times New Roman" panose="02020603050405020304" pitchFamily="18" charset="0"/>
                <a:cs typeface="Times New Roman" panose="02020603050405020304" pitchFamily="18" charset="0"/>
              </a:rPr>
              <a:t>кескін-кейпі</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мінез-құлқы</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іс-әрекетімен</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тұтас</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көрінген</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жинақталған</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әрі</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дараланған</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smtClean="0">
                <a:solidFill>
                  <a:srgbClr val="0070C0"/>
                </a:solidFill>
                <a:latin typeface="Times New Roman" panose="02020603050405020304" pitchFamily="18" charset="0"/>
                <a:cs typeface="Times New Roman" panose="02020603050405020304" pitchFamily="18" charset="0"/>
              </a:rPr>
              <a:t>тип</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840429" y="3273866"/>
            <a:ext cx="2592697" cy="461665"/>
          </a:xfrm>
          <a:prstGeom prst="rect">
            <a:avLst/>
          </a:prstGeom>
          <a:noFill/>
        </p:spPr>
        <p:txBody>
          <a:bodyPr wrap="none" rtlCol="0" anchor="ctr" anchorCtr="0">
            <a:spAutoFit/>
          </a:bodyPr>
          <a:lstStyle/>
          <a:p>
            <a:r>
              <a:rPr lang="ru-RU" sz="2400" b="1" i="1" dirty="0" err="1" smtClean="0">
                <a:solidFill>
                  <a:srgbClr val="002060"/>
                </a:solidFill>
                <a:latin typeface="Times New Roman" panose="02020603050405020304" pitchFamily="18" charset="0"/>
                <a:cs typeface="Times New Roman" panose="02020603050405020304" pitchFamily="18" charset="0"/>
              </a:rPr>
              <a:t>Лирикалық</a:t>
            </a:r>
            <a:r>
              <a:rPr lang="ru-RU" sz="2400" b="1" i="1" dirty="0" smtClean="0">
                <a:solidFill>
                  <a:srgbClr val="002060"/>
                </a:solidFill>
                <a:latin typeface="Times New Roman" panose="02020603050405020304" pitchFamily="18" charset="0"/>
                <a:cs typeface="Times New Roman" panose="02020603050405020304" pitchFamily="18" charset="0"/>
              </a:rPr>
              <a:t> </a:t>
            </a:r>
            <a:r>
              <a:rPr lang="ru-RU" sz="2400" b="1" i="1" dirty="0">
                <a:solidFill>
                  <a:srgbClr val="002060"/>
                </a:solidFill>
                <a:latin typeface="Times New Roman" panose="02020603050405020304" pitchFamily="18" charset="0"/>
                <a:cs typeface="Times New Roman" panose="02020603050405020304" pitchFamily="18" charset="0"/>
              </a:rPr>
              <a:t>образ</a:t>
            </a:r>
            <a:r>
              <a:rPr lang="ru-RU" sz="1600" dirty="0">
                <a:solidFill>
                  <a:srgbClr val="3D4651"/>
                </a:solidFill>
                <a:latin typeface="Open Sans"/>
              </a:rPr>
              <a:t> </a:t>
            </a:r>
            <a:endParaRPr lang="en-US" sz="1500" b="1" dirty="0">
              <a:solidFill>
                <a:schemeClr val="tx2"/>
              </a:solidFill>
              <a:latin typeface="League Spartan" charset="0"/>
              <a:ea typeface="League Spartan" charset="0"/>
              <a:cs typeface="League Spartan" charset="0"/>
            </a:endParaRPr>
          </a:p>
        </p:txBody>
      </p:sp>
      <p:sp>
        <p:nvSpPr>
          <p:cNvPr id="9" name="Subtitle 2"/>
          <p:cNvSpPr txBox="1">
            <a:spLocks/>
          </p:cNvSpPr>
          <p:nvPr/>
        </p:nvSpPr>
        <p:spPr>
          <a:xfrm>
            <a:off x="1785156" y="3668597"/>
            <a:ext cx="3815847" cy="67406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0"/>
              </a:lnSpc>
            </a:pPr>
            <a:r>
              <a:rPr lang="ru-RU" sz="1800" b="1" dirty="0" err="1">
                <a:solidFill>
                  <a:srgbClr val="0070C0"/>
                </a:solidFill>
                <a:latin typeface="Times New Roman" panose="02020603050405020304" pitchFamily="18" charset="0"/>
                <a:cs typeface="Times New Roman" panose="02020603050405020304" pitchFamily="18" charset="0"/>
              </a:rPr>
              <a:t>сыршыл</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өлең-жырлардағы</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ақынның</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a:solidFill>
                  <a:srgbClr val="0070C0"/>
                </a:solidFill>
                <a:latin typeface="Times New Roman" panose="02020603050405020304" pitchFamily="18" charset="0"/>
                <a:cs typeface="Times New Roman" panose="02020603050405020304" pitchFamily="18" charset="0"/>
              </a:rPr>
              <a:t>өз</a:t>
            </a:r>
            <a:r>
              <a:rPr lang="ru-RU" sz="1800" b="1" dirty="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бейнесі</a:t>
            </a:r>
            <a:endParaRPr lang="en-US" sz="1800" b="1" dirty="0">
              <a:solidFill>
                <a:srgbClr val="0070C0"/>
              </a:solidFill>
              <a:latin typeface="Times New Roman" panose="02020603050405020304" pitchFamily="18" charset="0"/>
              <a:ea typeface="Open Sans" charset="0"/>
              <a:cs typeface="Times New Roman" panose="02020603050405020304" pitchFamily="18" charset="0"/>
            </a:endParaRPr>
          </a:p>
        </p:txBody>
      </p:sp>
      <p:sp>
        <p:nvSpPr>
          <p:cNvPr id="10" name="Oval 9"/>
          <p:cNvSpPr/>
          <p:nvPr/>
        </p:nvSpPr>
        <p:spPr>
          <a:xfrm>
            <a:off x="807543" y="3471245"/>
            <a:ext cx="800902" cy="8009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Open Sans Regular" charset="0"/>
            </a:endParaRPr>
          </a:p>
        </p:txBody>
      </p:sp>
      <p:sp>
        <p:nvSpPr>
          <p:cNvPr id="11" name="Oval 10"/>
          <p:cNvSpPr/>
          <p:nvPr/>
        </p:nvSpPr>
        <p:spPr>
          <a:xfrm>
            <a:off x="807543" y="4768391"/>
            <a:ext cx="800902" cy="8009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Open Sans Regular" charset="0"/>
            </a:endParaRPr>
          </a:p>
        </p:txBody>
      </p:sp>
      <p:sp>
        <p:nvSpPr>
          <p:cNvPr id="12" name="Oval 11"/>
          <p:cNvSpPr/>
          <p:nvPr/>
        </p:nvSpPr>
        <p:spPr>
          <a:xfrm>
            <a:off x="807543" y="2170555"/>
            <a:ext cx="800902" cy="800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Open Sans Regular" charset="0"/>
            </a:endParaRPr>
          </a:p>
        </p:txBody>
      </p:sp>
      <p:sp>
        <p:nvSpPr>
          <p:cNvPr id="24" name="Title 1"/>
          <p:cNvSpPr txBox="1">
            <a:spLocks/>
          </p:cNvSpPr>
          <p:nvPr/>
        </p:nvSpPr>
        <p:spPr>
          <a:xfrm>
            <a:off x="1118822" y="559880"/>
            <a:ext cx="5554933" cy="829202"/>
          </a:xfrm>
          <a:prstGeom prst="rect">
            <a:avLst/>
          </a:prstGeom>
          <a:effectLst>
            <a:outerShdw blurRad="50800" dist="38100" dir="5400000" algn="t" rotWithShape="0">
              <a:prstClr val="black">
                <a:alpha val="40000"/>
              </a:prstClr>
            </a:outerShdw>
          </a:effectLst>
        </p:spPr>
        <p:txBody>
          <a:bodyPr anchor="ctr">
            <a:normAutofit fontScale="92500"/>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pPr algn="ctr"/>
            <a:r>
              <a:rPr lang="ru-RU" sz="3200" i="1" dirty="0" err="1" smtClean="0">
                <a:solidFill>
                  <a:srgbClr val="C00000"/>
                </a:solidFill>
                <a:latin typeface="Times New Roman" panose="02020603050405020304" pitchFamily="18" charset="0"/>
                <a:cs typeface="Times New Roman" panose="02020603050405020304" pitchFamily="18" charset="0"/>
              </a:rPr>
              <a:t>Әдебиеттегі</a:t>
            </a:r>
            <a:r>
              <a:rPr lang="ru-RU" sz="3200" i="1" dirty="0" smtClean="0">
                <a:solidFill>
                  <a:srgbClr val="C00000"/>
                </a:solidFill>
                <a:latin typeface="Times New Roman" panose="02020603050405020304" pitchFamily="18" charset="0"/>
                <a:cs typeface="Times New Roman" panose="02020603050405020304" pitchFamily="18" charset="0"/>
              </a:rPr>
              <a:t> </a:t>
            </a:r>
            <a:r>
              <a:rPr lang="ru-RU" sz="3200" i="1" dirty="0" err="1" smtClean="0">
                <a:solidFill>
                  <a:srgbClr val="C00000"/>
                </a:solidFill>
                <a:latin typeface="Times New Roman" panose="02020603050405020304" pitchFamily="18" charset="0"/>
                <a:cs typeface="Times New Roman" panose="02020603050405020304" pitchFamily="18" charset="0"/>
              </a:rPr>
              <a:t>кейіпкерлер</a:t>
            </a:r>
            <a:r>
              <a:rPr lang="ru-RU" sz="3200" i="1" dirty="0" smtClean="0">
                <a:solidFill>
                  <a:srgbClr val="C00000"/>
                </a:solidFill>
                <a:latin typeface="Times New Roman" panose="02020603050405020304" pitchFamily="18" charset="0"/>
                <a:cs typeface="Times New Roman" panose="02020603050405020304" pitchFamily="18" charset="0"/>
              </a:rPr>
              <a:t>  </a:t>
            </a:r>
            <a:r>
              <a:rPr lang="ru-RU" sz="3200" i="1" dirty="0" err="1" smtClean="0">
                <a:solidFill>
                  <a:srgbClr val="C00000"/>
                </a:solidFill>
                <a:latin typeface="Times New Roman" panose="02020603050405020304" pitchFamily="18" charset="0"/>
                <a:cs typeface="Times New Roman" panose="02020603050405020304" pitchFamily="18" charset="0"/>
              </a:rPr>
              <a:t>тегі</a:t>
            </a:r>
            <a:r>
              <a:rPr lang="ru-RU" sz="3200" i="1" dirty="0" smtClean="0">
                <a:solidFill>
                  <a:srgbClr val="C00000"/>
                </a:solidFill>
                <a:latin typeface="Times New Roman" panose="02020603050405020304" pitchFamily="18" charset="0"/>
                <a:cs typeface="Times New Roman" panose="02020603050405020304" pitchFamily="18" charset="0"/>
              </a:rPr>
              <a:t>: </a:t>
            </a:r>
            <a:endParaRPr lang="ru-RU" sz="3200" dirty="0">
              <a:solidFill>
                <a:srgbClr val="C00000"/>
              </a:solidFill>
              <a:latin typeface="Times New Roman" panose="02020603050405020304" pitchFamily="18" charset="0"/>
              <a:cs typeface="Times New Roman" panose="02020603050405020304" pitchFamily="18" charset="0"/>
            </a:endParaRPr>
          </a:p>
        </p:txBody>
      </p:sp>
      <p:pic>
        <p:nvPicPr>
          <p:cNvPr id="1026" name="Picture 2" descr="https://onlinemektep.org/upload/online_mektep/lesson/93bdadec0edbc4836d83d7ecb583c4f6/2.png?v16142486315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300" y="1366663"/>
            <a:ext cx="4140721" cy="320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9741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60218739"/>
              </p:ext>
            </p:extLst>
          </p:nvPr>
        </p:nvGraphicFramePr>
        <p:xfrm>
          <a:off x="950794" y="1228298"/>
          <a:ext cx="10290412" cy="4957527"/>
        </p:xfrm>
        <a:graphic>
          <a:graphicData uri="http://schemas.openxmlformats.org/drawingml/2006/table">
            <a:tbl>
              <a:tblPr firstRow="1" firstCol="1" bandRow="1">
                <a:tableStyleId>{5940675A-B579-460E-94D1-54222C63F5DA}</a:tableStyleId>
              </a:tblPr>
              <a:tblGrid>
                <a:gridCol w="2115693"/>
                <a:gridCol w="8174719"/>
              </a:tblGrid>
              <a:tr h="480675">
                <a:tc>
                  <a:txBody>
                    <a:bodyPr/>
                    <a:lstStyle/>
                    <a:p>
                      <a:pPr algn="ctr">
                        <a:lnSpc>
                          <a:spcPct val="107000"/>
                        </a:lnSpc>
                        <a:spcAft>
                          <a:spcPts val="800"/>
                        </a:spcAft>
                      </a:pPr>
                      <a:r>
                        <a:rPr lang="kk-KZ" sz="1600" b="1" dirty="0">
                          <a:solidFill>
                            <a:srgbClr val="C00000"/>
                          </a:solidFill>
                          <a:effectLst/>
                          <a:latin typeface="Times New Roman" panose="02020603050405020304" pitchFamily="18" charset="0"/>
                          <a:cs typeface="Times New Roman" panose="02020603050405020304" pitchFamily="18" charset="0"/>
                        </a:rPr>
                        <a:t>Мұқан бейнесі</a:t>
                      </a:r>
                      <a:endParaRPr lang="ru-RU"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c>
                  <a:txBody>
                    <a:bodyPr/>
                    <a:lstStyle/>
                    <a:p>
                      <a:pPr algn="ctr">
                        <a:lnSpc>
                          <a:spcPct val="107000"/>
                        </a:lnSpc>
                        <a:spcAft>
                          <a:spcPts val="800"/>
                        </a:spcAft>
                      </a:pPr>
                      <a:r>
                        <a:rPr lang="kk-KZ" sz="1600" b="1" dirty="0">
                          <a:solidFill>
                            <a:srgbClr val="C00000"/>
                          </a:solidFill>
                          <a:effectLst/>
                          <a:latin typeface="Times New Roman" panose="02020603050405020304" pitchFamily="18" charset="0"/>
                          <a:cs typeface="Times New Roman" panose="02020603050405020304" pitchFamily="18" charset="0"/>
                        </a:rPr>
                        <a:t>Әңгімеден </a:t>
                      </a:r>
                      <a:r>
                        <a:rPr lang="kk-KZ" sz="1600" b="1" dirty="0" smtClean="0">
                          <a:solidFill>
                            <a:srgbClr val="C00000"/>
                          </a:solidFill>
                          <a:effectLst/>
                          <a:latin typeface="Times New Roman" panose="02020603050405020304" pitchFamily="18" charset="0"/>
                          <a:cs typeface="Times New Roman" panose="02020603050405020304" pitchFamily="18" charset="0"/>
                        </a:rPr>
                        <a:t>үзінді</a:t>
                      </a:r>
                      <a:endParaRPr lang="ru-RU"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r>
              <a:tr h="802177">
                <a:tc>
                  <a:txBody>
                    <a:bodyPr/>
                    <a:lstStyle/>
                    <a:p>
                      <a:pPr>
                        <a:lnSpc>
                          <a:spcPct val="107000"/>
                        </a:lnSpc>
                        <a:spcAft>
                          <a:spcPts val="800"/>
                        </a:spcAft>
                      </a:pPr>
                      <a:r>
                        <a:rPr lang="kk-KZ" sz="1600" b="1" dirty="0">
                          <a:solidFill>
                            <a:srgbClr val="C00000"/>
                          </a:solidFill>
                          <a:effectLst/>
                          <a:latin typeface="Times New Roman" panose="02020603050405020304" pitchFamily="18" charset="0"/>
                          <a:cs typeface="Times New Roman" panose="02020603050405020304" pitchFamily="18" charset="0"/>
                        </a:rPr>
                        <a:t> Бала кезі</a:t>
                      </a:r>
                      <a:endParaRPr lang="ru-RU"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kk-KZ" sz="1600" b="1" dirty="0" smtClean="0">
                          <a:solidFill>
                            <a:srgbClr val="C00000"/>
                          </a:solidFill>
                          <a:effectLst/>
                          <a:latin typeface="Times New Roman" panose="02020603050405020304" pitchFamily="18" charset="0"/>
                          <a:cs typeface="Times New Roman" panose="02020603050405020304" pitchFamily="18" charset="0"/>
                        </a:rPr>
                        <a:t>А) </a:t>
                      </a:r>
                      <a:r>
                        <a:rPr lang="kk-KZ" sz="1600" b="1" dirty="0" smtClean="0">
                          <a:solidFill>
                            <a:srgbClr val="002060"/>
                          </a:solidFill>
                          <a:effectLst/>
                          <a:latin typeface="Times New Roman" panose="02020603050405020304" pitchFamily="18" charset="0"/>
                          <a:cs typeface="Times New Roman" panose="02020603050405020304" pitchFamily="18" charset="0"/>
                        </a:rPr>
                        <a:t>Сом темiрдi мойнына бұрап, галстук ету Мұқанның жеңiл өнерiнiң бiрi едi. Оны жұрт көрдi. Иегiн иығына қыса арқалай келiп, еңкейе берiп, басынан асыра атып жiбердi де, арлан қасқырды алған бүркiттей бас салды. Оның ауыр денесi жақ ағашындай иiлiп, жауының астына түстi де, жауырынын көтеретiн аяғы бүгуге келмей қалды. Жерге тиген жауырынды еқкейiп көрген басқарушы ысқырығын алды да, сағатына қарады: – Төрт минут iшiнде түрiк палуаны Қажығалиды, Россия палуаны Мұқан Мұңайтпасов жықты, – дедi</a:t>
                      </a:r>
                      <a:endParaRPr lang="ru-RU" sz="16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r>
              <a:tr h="1120051">
                <a:tc>
                  <a:txBody>
                    <a:bodyPr/>
                    <a:lstStyle/>
                    <a:p>
                      <a:pPr>
                        <a:lnSpc>
                          <a:spcPct val="107000"/>
                        </a:lnSpc>
                        <a:spcAft>
                          <a:spcPts val="800"/>
                        </a:spcAft>
                      </a:pPr>
                      <a:r>
                        <a:rPr lang="kk-KZ" sz="1600" b="1" dirty="0">
                          <a:solidFill>
                            <a:srgbClr val="C00000"/>
                          </a:solidFill>
                          <a:effectLst/>
                          <a:latin typeface="Times New Roman" panose="02020603050405020304" pitchFamily="18" charset="0"/>
                          <a:cs typeface="Times New Roman" panose="02020603050405020304" pitchFamily="18" charset="0"/>
                        </a:rPr>
                        <a:t> Жігіт шағы</a:t>
                      </a:r>
                      <a:endParaRPr lang="ru-RU"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kk-KZ" sz="1600" b="1" dirty="0" smtClean="0">
                          <a:solidFill>
                            <a:srgbClr val="C00000"/>
                          </a:solidFill>
                          <a:effectLst/>
                          <a:latin typeface="Times New Roman" panose="02020603050405020304" pitchFamily="18" charset="0"/>
                          <a:cs typeface="Times New Roman" panose="02020603050405020304" pitchFamily="18" charset="0"/>
                        </a:rPr>
                        <a:t>Б)</a:t>
                      </a:r>
                      <a:r>
                        <a:rPr lang="kk-KZ" sz="1600" b="1" baseline="0" dirty="0" smtClean="0">
                          <a:solidFill>
                            <a:srgbClr val="C00000"/>
                          </a:solidFill>
                          <a:effectLst/>
                          <a:latin typeface="Times New Roman" panose="02020603050405020304" pitchFamily="18" charset="0"/>
                          <a:cs typeface="Times New Roman" panose="02020603050405020304" pitchFamily="18" charset="0"/>
                        </a:rPr>
                        <a:t> </a:t>
                      </a:r>
                      <a:r>
                        <a:rPr lang="kk-KZ" sz="1600" b="1" dirty="0" smtClean="0">
                          <a:solidFill>
                            <a:srgbClr val="002060"/>
                          </a:solidFill>
                          <a:effectLst/>
                          <a:latin typeface="Times New Roman" panose="02020603050405020304" pitchFamily="18" charset="0"/>
                          <a:cs typeface="Times New Roman" panose="02020603050405020304" pitchFamily="18" charset="0"/>
                        </a:rPr>
                        <a:t>– Көтерiлмейтiн тауларың осы ма? – Саған жеп-жеңiл көрiнiп тұр ма? – Əй, тəйiрi-ай... Соны да сөз деп айтып тұрсыңдар-ау. Тау дегенге таңырқансам, бұл шелектей-ақ ыдыс қой. Он кiсi жабылып, қаланы «њаппалап» бастарыңа көтерiп жүргендерiң осы ма? Өздерiң шетке ысырылып, тиейтiн шанаңды есiк алдына əкеле берiңдер. </a:t>
                      </a:r>
                      <a:endParaRPr lang="ru-RU" sz="16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r>
              <a:tr h="1158701">
                <a:tc>
                  <a:txBody>
                    <a:bodyPr/>
                    <a:lstStyle/>
                    <a:p>
                      <a:pPr>
                        <a:lnSpc>
                          <a:spcPct val="107000"/>
                        </a:lnSpc>
                        <a:spcAft>
                          <a:spcPts val="800"/>
                        </a:spcAft>
                      </a:pPr>
                      <a:r>
                        <a:rPr lang="kk-KZ" sz="1600" b="1" dirty="0">
                          <a:solidFill>
                            <a:srgbClr val="C00000"/>
                          </a:solidFill>
                          <a:effectLst/>
                          <a:latin typeface="Times New Roman" panose="02020603050405020304" pitchFamily="18" charset="0"/>
                          <a:cs typeface="Times New Roman" panose="02020603050405020304" pitchFamily="18" charset="0"/>
                        </a:rPr>
                        <a:t> Жігіт ағасы</a:t>
                      </a:r>
                      <a:endParaRPr lang="ru-RU"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kk-KZ" sz="1600" b="1" dirty="0" smtClean="0">
                          <a:solidFill>
                            <a:srgbClr val="C00000"/>
                          </a:solidFill>
                          <a:effectLst/>
                          <a:latin typeface="Times New Roman" panose="02020603050405020304" pitchFamily="18" charset="0"/>
                          <a:cs typeface="Times New Roman" panose="02020603050405020304" pitchFamily="18" charset="0"/>
                        </a:rPr>
                        <a:t>С)</a:t>
                      </a:r>
                      <a:r>
                        <a:rPr lang="kk-KZ" sz="1600" b="1" dirty="0" smtClean="0">
                          <a:solidFill>
                            <a:srgbClr val="002060"/>
                          </a:solidFill>
                          <a:effectLst/>
                          <a:latin typeface="Times New Roman" panose="02020603050405020304" pitchFamily="18" charset="0"/>
                          <a:cs typeface="Times New Roman" panose="02020603050405020304" pitchFamily="18" charset="0"/>
                        </a:rPr>
                        <a:t> Бойы өсiп, буыны қатая түсiп, он сегiздегi жiгiт болды. . Қалаға кiрген соң, ол ат та аяғын басудан қалды. Оны шананың артына байлай салып, өзi жүктi сүйрей бердi. Ел тұрып, қорасының айналасын күрей бастағанда, адам сүйреткен дəу шана шөп, бiр атты үстiне салып, бiр атты артына байлап, Масликовтың қорасына кiрдi. Бұл алып күштiң кiм екенiн бiлу үшiн, Масликовтың қорасына келгенше топ-тобымен қала адамы шананың артынан ерген едi. </a:t>
                      </a:r>
                      <a:endParaRPr lang="ru-RU" sz="16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r>
            </a:tbl>
          </a:graphicData>
        </a:graphic>
      </p:graphicFrame>
      <p:sp>
        <p:nvSpPr>
          <p:cNvPr id="5" name="Прямоугольник 4"/>
          <p:cNvSpPr/>
          <p:nvPr/>
        </p:nvSpPr>
        <p:spPr>
          <a:xfrm>
            <a:off x="950794" y="506483"/>
            <a:ext cx="10172130" cy="400110"/>
          </a:xfrm>
          <a:prstGeom prst="rect">
            <a:avLst/>
          </a:prstGeom>
        </p:spPr>
        <p:txBody>
          <a:bodyPr wrap="square">
            <a:spAutoFit/>
          </a:bodyPr>
          <a:lstStyle/>
          <a:p>
            <a:r>
              <a:rPr lang="kk-KZ" sz="2000" b="1" dirty="0" smtClean="0">
                <a:solidFill>
                  <a:srgbClr val="C00000"/>
                </a:solidFill>
                <a:latin typeface="Times New Roman" panose="02020603050405020304" pitchFamily="18" charset="0"/>
                <a:cs typeface="Times New Roman" panose="02020603050405020304" pitchFamily="18" charset="0"/>
              </a:rPr>
              <a:t>1-тапсырма. Әңгімеден алынған үзінділерді Мұқанның өсу жолымен сәйкестендіріңіз. </a:t>
            </a:r>
            <a:endParaRPr lang="ru-RU" sz="2000" b="1" i="0" dirty="0">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979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54630473"/>
              </p:ext>
            </p:extLst>
          </p:nvPr>
        </p:nvGraphicFramePr>
        <p:xfrm>
          <a:off x="950794" y="1378424"/>
          <a:ext cx="10290412" cy="4795335"/>
        </p:xfrm>
        <a:graphic>
          <a:graphicData uri="http://schemas.openxmlformats.org/drawingml/2006/table">
            <a:tbl>
              <a:tblPr firstRow="1" firstCol="1" bandRow="1">
                <a:tableStyleId>{5940675A-B579-460E-94D1-54222C63F5DA}</a:tableStyleId>
              </a:tblPr>
              <a:tblGrid>
                <a:gridCol w="2115693"/>
                <a:gridCol w="8174719"/>
              </a:tblGrid>
              <a:tr h="412437">
                <a:tc>
                  <a:txBody>
                    <a:bodyPr/>
                    <a:lstStyle/>
                    <a:p>
                      <a:pPr algn="ctr">
                        <a:lnSpc>
                          <a:spcPct val="107000"/>
                        </a:lnSpc>
                        <a:spcAft>
                          <a:spcPts val="800"/>
                        </a:spcAft>
                      </a:pPr>
                      <a:r>
                        <a:rPr lang="kk-KZ" sz="1600" b="1" dirty="0">
                          <a:solidFill>
                            <a:srgbClr val="C00000"/>
                          </a:solidFill>
                          <a:effectLst/>
                          <a:latin typeface="Times New Roman" panose="02020603050405020304" pitchFamily="18" charset="0"/>
                          <a:cs typeface="Times New Roman" panose="02020603050405020304" pitchFamily="18" charset="0"/>
                        </a:rPr>
                        <a:t>Мұқан бейнесі</a:t>
                      </a:r>
                      <a:endParaRPr lang="ru-RU"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c>
                  <a:txBody>
                    <a:bodyPr/>
                    <a:lstStyle/>
                    <a:p>
                      <a:pPr algn="ctr">
                        <a:lnSpc>
                          <a:spcPct val="107000"/>
                        </a:lnSpc>
                        <a:spcAft>
                          <a:spcPts val="800"/>
                        </a:spcAft>
                      </a:pPr>
                      <a:r>
                        <a:rPr lang="kk-KZ" sz="1600" b="1" dirty="0">
                          <a:solidFill>
                            <a:srgbClr val="C00000"/>
                          </a:solidFill>
                          <a:effectLst/>
                          <a:latin typeface="Times New Roman" panose="02020603050405020304" pitchFamily="18" charset="0"/>
                          <a:cs typeface="Times New Roman" panose="02020603050405020304" pitchFamily="18" charset="0"/>
                        </a:rPr>
                        <a:t>Әңгімеден үзінді </a:t>
                      </a:r>
                      <a:endParaRPr lang="ru-RU"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r>
              <a:tr h="802177">
                <a:tc>
                  <a:txBody>
                    <a:bodyPr/>
                    <a:lstStyle/>
                    <a:p>
                      <a:pPr>
                        <a:lnSpc>
                          <a:spcPct val="107000"/>
                        </a:lnSpc>
                        <a:spcAft>
                          <a:spcPts val="800"/>
                        </a:spcAft>
                      </a:pPr>
                      <a:r>
                        <a:rPr lang="kk-KZ" sz="1600" b="1" dirty="0">
                          <a:solidFill>
                            <a:srgbClr val="C00000"/>
                          </a:solidFill>
                          <a:effectLst/>
                          <a:latin typeface="Times New Roman" panose="02020603050405020304" pitchFamily="18" charset="0"/>
                          <a:cs typeface="Times New Roman" panose="02020603050405020304" pitchFamily="18" charset="0"/>
                        </a:rPr>
                        <a:t> Бала кезі</a:t>
                      </a:r>
                      <a:endParaRPr lang="ru-RU"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c>
                  <a:txBody>
                    <a:bodyPr/>
                    <a:lstStyle/>
                    <a:p>
                      <a:pPr>
                        <a:lnSpc>
                          <a:spcPct val="107000"/>
                        </a:lnSpc>
                        <a:spcAft>
                          <a:spcPts val="800"/>
                        </a:spcAft>
                      </a:pPr>
                      <a:r>
                        <a:rPr lang="kk-KZ" sz="1600" b="1" dirty="0" smtClean="0">
                          <a:solidFill>
                            <a:srgbClr val="C00000"/>
                          </a:solidFill>
                          <a:effectLst/>
                          <a:latin typeface="Times New Roman" panose="02020603050405020304" pitchFamily="18" charset="0"/>
                          <a:cs typeface="Times New Roman" panose="02020603050405020304" pitchFamily="18" charset="0"/>
                        </a:rPr>
                        <a:t>Б) </a:t>
                      </a:r>
                      <a:r>
                        <a:rPr lang="kk-KZ" sz="1600" b="1" dirty="0" smtClean="0">
                          <a:solidFill>
                            <a:srgbClr val="002060"/>
                          </a:solidFill>
                          <a:effectLst/>
                          <a:latin typeface="Times New Roman" panose="02020603050405020304" pitchFamily="18" charset="0"/>
                          <a:cs typeface="Times New Roman" panose="02020603050405020304" pitchFamily="18" charset="0"/>
                        </a:rPr>
                        <a:t>– </a:t>
                      </a:r>
                      <a:r>
                        <a:rPr lang="kk-KZ" sz="1600" b="1" dirty="0">
                          <a:solidFill>
                            <a:srgbClr val="002060"/>
                          </a:solidFill>
                          <a:effectLst/>
                          <a:latin typeface="Times New Roman" panose="02020603050405020304" pitchFamily="18" charset="0"/>
                          <a:cs typeface="Times New Roman" panose="02020603050405020304" pitchFamily="18" charset="0"/>
                        </a:rPr>
                        <a:t>Көтерiлмейтiн тауларың осы ма? – Саған жеп-жеңiл көрiнiп тұр ма? – Əй, тəйiрi-ай... Соны да сөз деп айтып тұрсыңдар-ау. Тау дегенге таңырқансам, бұл шелектей-ақ ыдыс қой. Он кiсi жабылып, қаланы «њаппалап» бастарыңа көтерiп жүргендерiң осы ма? Өздерiң шетке ысырылып, тиейтiн шанаңды есiк алдына əкеле берiңдер. </a:t>
                      </a:r>
                      <a:endParaRPr lang="ru-RU"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r>
              <a:tr h="1120051">
                <a:tc>
                  <a:txBody>
                    <a:bodyPr/>
                    <a:lstStyle/>
                    <a:p>
                      <a:pPr>
                        <a:lnSpc>
                          <a:spcPct val="107000"/>
                        </a:lnSpc>
                        <a:spcAft>
                          <a:spcPts val="800"/>
                        </a:spcAft>
                      </a:pPr>
                      <a:r>
                        <a:rPr lang="kk-KZ" sz="1600" b="1" dirty="0">
                          <a:solidFill>
                            <a:srgbClr val="C00000"/>
                          </a:solidFill>
                          <a:effectLst/>
                          <a:latin typeface="Times New Roman" panose="02020603050405020304" pitchFamily="18" charset="0"/>
                          <a:cs typeface="Times New Roman" panose="02020603050405020304" pitchFamily="18" charset="0"/>
                        </a:rPr>
                        <a:t> Жігіт шағы</a:t>
                      </a:r>
                      <a:endParaRPr lang="ru-RU"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c>
                  <a:txBody>
                    <a:bodyPr/>
                    <a:lstStyle/>
                    <a:p>
                      <a:pPr>
                        <a:lnSpc>
                          <a:spcPct val="107000"/>
                        </a:lnSpc>
                        <a:spcAft>
                          <a:spcPts val="800"/>
                        </a:spcAft>
                      </a:pPr>
                      <a:r>
                        <a:rPr lang="kk-KZ" sz="1600" b="1" dirty="0" smtClean="0">
                          <a:solidFill>
                            <a:srgbClr val="C00000"/>
                          </a:solidFill>
                          <a:effectLst/>
                          <a:latin typeface="Times New Roman" panose="02020603050405020304" pitchFamily="18" charset="0"/>
                          <a:cs typeface="Times New Roman" panose="02020603050405020304" pitchFamily="18" charset="0"/>
                        </a:rPr>
                        <a:t>С) </a:t>
                      </a:r>
                      <a:r>
                        <a:rPr lang="kk-KZ" sz="1600" b="1" dirty="0" smtClean="0">
                          <a:solidFill>
                            <a:srgbClr val="002060"/>
                          </a:solidFill>
                          <a:effectLst/>
                          <a:latin typeface="Times New Roman" panose="02020603050405020304" pitchFamily="18" charset="0"/>
                          <a:cs typeface="Times New Roman" panose="02020603050405020304" pitchFamily="18" charset="0"/>
                        </a:rPr>
                        <a:t>Бойы </a:t>
                      </a:r>
                      <a:r>
                        <a:rPr lang="kk-KZ" sz="1600" b="1" dirty="0">
                          <a:solidFill>
                            <a:srgbClr val="002060"/>
                          </a:solidFill>
                          <a:effectLst/>
                          <a:latin typeface="Times New Roman" panose="02020603050405020304" pitchFamily="18" charset="0"/>
                          <a:cs typeface="Times New Roman" panose="02020603050405020304" pitchFamily="18" charset="0"/>
                        </a:rPr>
                        <a:t>өсiп, буыны қатая түсiп, </a:t>
                      </a:r>
                      <a:r>
                        <a:rPr lang="kk-KZ" sz="1600" b="1" dirty="0" smtClean="0">
                          <a:solidFill>
                            <a:srgbClr val="002060"/>
                          </a:solidFill>
                          <a:effectLst/>
                          <a:latin typeface="Times New Roman" panose="02020603050405020304" pitchFamily="18" charset="0"/>
                          <a:cs typeface="Times New Roman" panose="02020603050405020304" pitchFamily="18" charset="0"/>
                        </a:rPr>
                        <a:t>он </a:t>
                      </a:r>
                      <a:r>
                        <a:rPr lang="kk-KZ" sz="1600" b="1" dirty="0">
                          <a:solidFill>
                            <a:srgbClr val="002060"/>
                          </a:solidFill>
                          <a:effectLst/>
                          <a:latin typeface="Times New Roman" panose="02020603050405020304" pitchFamily="18" charset="0"/>
                          <a:cs typeface="Times New Roman" panose="02020603050405020304" pitchFamily="18" charset="0"/>
                        </a:rPr>
                        <a:t>сегiздегi жiгiт болды. . Қалаға кiрген соң, ол ат та аяғын басудан қалды. Оны шананың артына байлай салып, өзi жүктi сүйрей бердi. Ел тұрып, қорасының айналасын күрей бастағанда, адам сүйреткен дəу шана шөп, бiр атты үстiне салып, бiр атты артына байлап, Масликовтың қорасына кiрдi. Бұл алып күштiң кiм екенiн бiлу үшiн, Масликовтың қорасына келгенше топ-тобымен қала адамы шананың артынан ерген едi. </a:t>
                      </a:r>
                      <a:endParaRPr lang="ru-RU"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r>
              <a:tr h="1158701">
                <a:tc>
                  <a:txBody>
                    <a:bodyPr/>
                    <a:lstStyle/>
                    <a:p>
                      <a:pPr>
                        <a:lnSpc>
                          <a:spcPct val="107000"/>
                        </a:lnSpc>
                        <a:spcAft>
                          <a:spcPts val="800"/>
                        </a:spcAft>
                      </a:pPr>
                      <a:r>
                        <a:rPr lang="kk-KZ" sz="1600" b="1" dirty="0">
                          <a:solidFill>
                            <a:srgbClr val="C00000"/>
                          </a:solidFill>
                          <a:effectLst/>
                          <a:latin typeface="Times New Roman" panose="02020603050405020304" pitchFamily="18" charset="0"/>
                          <a:cs typeface="Times New Roman" panose="02020603050405020304" pitchFamily="18" charset="0"/>
                        </a:rPr>
                        <a:t> Жігіт ағасы</a:t>
                      </a:r>
                      <a:endParaRPr lang="ru-RU"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c>
                  <a:txBody>
                    <a:bodyPr/>
                    <a:lstStyle/>
                    <a:p>
                      <a:pPr>
                        <a:lnSpc>
                          <a:spcPct val="107000"/>
                        </a:lnSpc>
                        <a:spcAft>
                          <a:spcPts val="800"/>
                        </a:spcAft>
                      </a:pPr>
                      <a:r>
                        <a:rPr lang="kk-KZ" sz="1600" b="1" dirty="0" smtClean="0">
                          <a:solidFill>
                            <a:srgbClr val="C00000"/>
                          </a:solidFill>
                          <a:effectLst/>
                          <a:latin typeface="Times New Roman" panose="02020603050405020304" pitchFamily="18" charset="0"/>
                          <a:cs typeface="Times New Roman" panose="02020603050405020304" pitchFamily="18" charset="0"/>
                        </a:rPr>
                        <a:t>А)</a:t>
                      </a:r>
                      <a:r>
                        <a:rPr lang="kk-KZ" sz="1600" b="1" baseline="0" dirty="0" smtClean="0">
                          <a:solidFill>
                            <a:srgbClr val="002060"/>
                          </a:solidFill>
                          <a:effectLst/>
                          <a:latin typeface="Times New Roman" panose="02020603050405020304" pitchFamily="18" charset="0"/>
                          <a:cs typeface="Times New Roman" panose="02020603050405020304" pitchFamily="18" charset="0"/>
                        </a:rPr>
                        <a:t> </a:t>
                      </a:r>
                      <a:r>
                        <a:rPr lang="kk-KZ" sz="1600" b="1" dirty="0" smtClean="0">
                          <a:solidFill>
                            <a:srgbClr val="002060"/>
                          </a:solidFill>
                          <a:effectLst/>
                          <a:latin typeface="Times New Roman" panose="02020603050405020304" pitchFamily="18" charset="0"/>
                          <a:cs typeface="Times New Roman" panose="02020603050405020304" pitchFamily="18" charset="0"/>
                        </a:rPr>
                        <a:t>Сом </a:t>
                      </a:r>
                      <a:r>
                        <a:rPr lang="kk-KZ" sz="1600" b="1" dirty="0">
                          <a:solidFill>
                            <a:srgbClr val="002060"/>
                          </a:solidFill>
                          <a:effectLst/>
                          <a:latin typeface="Times New Roman" panose="02020603050405020304" pitchFamily="18" charset="0"/>
                          <a:cs typeface="Times New Roman" panose="02020603050405020304" pitchFamily="18" charset="0"/>
                        </a:rPr>
                        <a:t>темiрдi мойнына бұрап, галстук ету Мұқанның жеңiл өнерiнiң бiрi едi. Оны жұрт көрдi. Иегiн иығына қыса арқалай келiп, еңкейе берiп, басынан асыра атып жiбердi де, арлан қасқырды алған бүркiттей бас салды. Оның ауыр денесi жақ ағашындай иiлiп, жауының астына түстi де, жауырынын көтеретiн аяғы бүгуге келмей қалды. Жерге тиген жауырынды еқкейiп көрген басқарушы ысқырығын алды да, сағатына қарады: – Төрт минут iшiнде түрiк палуаны Қажығалиды, Россия палуаны Мұқан Мұңайтпасов жықты, – дедi</a:t>
                      </a:r>
                      <a:endParaRPr lang="ru-RU"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75" marR="34075" marT="0" marB="0"/>
                </a:tc>
              </a:tr>
            </a:tbl>
          </a:graphicData>
        </a:graphic>
      </p:graphicFrame>
      <p:sp>
        <p:nvSpPr>
          <p:cNvPr id="3" name="Прямоугольник 2"/>
          <p:cNvSpPr/>
          <p:nvPr/>
        </p:nvSpPr>
        <p:spPr>
          <a:xfrm>
            <a:off x="1437563" y="571963"/>
            <a:ext cx="8429767" cy="461665"/>
          </a:xfrm>
          <a:prstGeom prst="rect">
            <a:avLst/>
          </a:prstGeom>
        </p:spPr>
        <p:txBody>
          <a:bodyPr wrap="square">
            <a:spAutoFit/>
          </a:bodyPr>
          <a:lstStyle/>
          <a:p>
            <a:r>
              <a:rPr lang="kk-KZ" sz="2400" b="1" dirty="0" smtClean="0">
                <a:solidFill>
                  <a:srgbClr val="C00000"/>
                </a:solidFill>
                <a:latin typeface="Times New Roman" panose="02020603050405020304" pitchFamily="18" charset="0"/>
                <a:cs typeface="Times New Roman" panose="02020603050405020304" pitchFamily="18" charset="0"/>
              </a:rPr>
              <a:t>Өзіңді тексер!</a:t>
            </a:r>
            <a:endParaRPr lang="ru-RU" sz="2400" b="1" i="0" dirty="0">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681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1437563" y="503724"/>
            <a:ext cx="8429767" cy="400110"/>
          </a:xfrm>
          <a:prstGeom prst="rect">
            <a:avLst/>
          </a:prstGeom>
        </p:spPr>
        <p:txBody>
          <a:bodyPr wrap="square">
            <a:spAutoFit/>
          </a:bodyPr>
          <a:lstStyle/>
          <a:p>
            <a:r>
              <a:rPr lang="ru-RU" sz="2000" b="1" dirty="0">
                <a:solidFill>
                  <a:srgbClr val="C00000"/>
                </a:solidFill>
                <a:latin typeface="Times New Roman" panose="02020603050405020304" pitchFamily="18" charset="0"/>
                <a:cs typeface="Times New Roman" panose="02020603050405020304" pitchFamily="18" charset="0"/>
              </a:rPr>
              <a:t>2</a:t>
            </a:r>
            <a:r>
              <a:rPr lang="ru-RU" sz="2000" b="1" dirty="0" smtClean="0">
                <a:solidFill>
                  <a:srgbClr val="C00000"/>
                </a:solidFill>
                <a:latin typeface="Times New Roman" panose="02020603050405020304" pitchFamily="18" charset="0"/>
                <a:cs typeface="Times New Roman" panose="02020603050405020304" pitchFamily="18" charset="0"/>
              </a:rPr>
              <a:t>-тапсырма</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Б</a:t>
            </a:r>
            <a:r>
              <a:rPr lang="ru-RU" sz="2000" b="1" dirty="0" err="1" smtClean="0">
                <a:solidFill>
                  <a:srgbClr val="C00000"/>
                </a:solidFill>
                <a:latin typeface="Times New Roman" panose="02020603050405020304" pitchFamily="18" charset="0"/>
                <a:cs typeface="Times New Roman" panose="02020603050405020304" pitchFamily="18" charset="0"/>
              </a:rPr>
              <a:t>ерілген</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err="1" smtClean="0">
                <a:solidFill>
                  <a:srgbClr val="C00000"/>
                </a:solidFill>
                <a:latin typeface="Times New Roman" panose="02020603050405020304" pitchFamily="18" charset="0"/>
                <a:cs typeface="Times New Roman" panose="02020603050405020304" pitchFamily="18" charset="0"/>
              </a:rPr>
              <a:t>үзінділер</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err="1" smtClean="0">
                <a:solidFill>
                  <a:srgbClr val="C00000"/>
                </a:solidFill>
                <a:latin typeface="Times New Roman" panose="02020603050405020304" pitchFamily="18" charset="0"/>
                <a:cs typeface="Times New Roman" panose="02020603050405020304" pitchFamily="18" charset="0"/>
              </a:rPr>
              <a:t>арқылы</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err="1" smtClean="0">
                <a:solidFill>
                  <a:srgbClr val="C00000"/>
                </a:solidFill>
                <a:latin typeface="Times New Roman" panose="02020603050405020304" pitchFamily="18" charset="0"/>
                <a:cs typeface="Times New Roman" panose="02020603050405020304" pitchFamily="18" charset="0"/>
              </a:rPr>
              <a:t>кейіпкерге</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err="1" smtClean="0">
                <a:solidFill>
                  <a:srgbClr val="C00000"/>
                </a:solidFill>
                <a:latin typeface="Times New Roman" panose="02020603050405020304" pitchFamily="18" charset="0"/>
                <a:cs typeface="Times New Roman" panose="02020603050405020304" pitchFamily="18" charset="0"/>
              </a:rPr>
              <a:t>мінездеме</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err="1" smtClean="0">
                <a:solidFill>
                  <a:srgbClr val="C00000"/>
                </a:solidFill>
                <a:latin typeface="Times New Roman" panose="02020603050405020304" pitchFamily="18" charset="0"/>
                <a:cs typeface="Times New Roman" panose="02020603050405020304" pitchFamily="18" charset="0"/>
              </a:rPr>
              <a:t>беріңіз</a:t>
            </a:r>
            <a:r>
              <a:rPr lang="ru-RU" sz="2000" b="1" dirty="0" smtClean="0">
                <a:solidFill>
                  <a:srgbClr val="C00000"/>
                </a:solidFill>
                <a:latin typeface="Times New Roman" panose="02020603050405020304" pitchFamily="18" charset="0"/>
                <a:cs typeface="Times New Roman" panose="02020603050405020304" pitchFamily="18" charset="0"/>
              </a:rPr>
              <a:t>.</a:t>
            </a:r>
            <a:endParaRPr lang="ru-RU" sz="2000" b="1" i="0" dirty="0">
              <a:solidFill>
                <a:srgbClr val="C00000"/>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28046" y="1048648"/>
            <a:ext cx="974450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Жетпіс тиынды ауылдағы тарығып отырған әжеме берем… – Ой, тәйірі, қасқыр, аю, қабан дегендер – ит емес пе, иттен кісі қорқа ма?.. Менің төбелес, жанжалға жаным қас. </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928045" y="1946452"/>
            <a:ext cx="9744501"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Бұл, шынында, дəу... мына шөп кемiнде қырық пұт. Арасына кiрген қары бес пұттан қалай кем болар екен... Ал анау ат он бес пұт қайтсе де болады. Сонда 60 пұт жүктi жетi шақырым жерге жаяу сүйрегенi ғой. Тегi жай бала емес… </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928045" y="3020580"/>
            <a:ext cx="9744501"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Оның бəрiн кiшкене бөлшектен үйренiп, екi жыл iшiнде шегiне жеткiзу керек едi. Бойына бiткен алып күшке жүктеп, уақытпен санаспады. Күнi-түнi үйренетiн залдан шықпай, қара терге малынып, ауырды көтерiп үйрене бердi. Қол-аяғын жаралап, жосадай қанға батқан күндерi көп болды. </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928045" y="4371707"/>
            <a:ext cx="9744501" cy="157414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0"/>
              </a:spcAft>
            </a:pP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Ағаштың үгiндiсiн төсеген орталық алаңға əкелiп салған тақтайды сүйемдей жерге батыра, арбаны тiсiмен тартқан алып ортаға келiп тұра қалды. Арбаға жабылған ақ жабудың төрт жағына бiрдей етiп төрт тiлде қарамен жазған жазу бар.</a:t>
            </a:r>
            <a:endPar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«Арбаның салмағы жетпiс бес пұт», деген жазу айқын көрiнiп тұр. – Шығыс Европаның үздiк атағын алған Россия палуаны Мұқан Мұңайтпасов... – дедi басқарушы.</a:t>
            </a:r>
            <a:endPar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76389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3018</TotalTime>
  <Words>1249</Words>
  <Application>Microsoft Office PowerPoint</Application>
  <PresentationFormat>Широкоэкранный</PresentationFormat>
  <Paragraphs>87</Paragraphs>
  <Slides>15</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Arial</vt:lpstr>
      <vt:lpstr>Calibri</vt:lpstr>
      <vt:lpstr>Garamond</vt:lpstr>
      <vt:lpstr>League Spartan</vt:lpstr>
      <vt:lpstr>Open Sans</vt:lpstr>
      <vt:lpstr>Open Sans Light</vt:lpstr>
      <vt:lpstr>Open Sans Regular</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Учетная запись Майкрософт</cp:lastModifiedBy>
  <cp:revision>120</cp:revision>
  <dcterms:created xsi:type="dcterms:W3CDTF">2020-03-23T04:56:31Z</dcterms:created>
  <dcterms:modified xsi:type="dcterms:W3CDTF">2021-02-27T15:05:30Z</dcterms:modified>
</cp:coreProperties>
</file>