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4" r:id="rId1"/>
    <p:sldMasterId id="2147483857" r:id="rId2"/>
  </p:sldMasterIdLst>
  <p:notesMasterIdLst>
    <p:notesMasterId r:id="rId13"/>
  </p:notesMasterIdLst>
  <p:sldIdLst>
    <p:sldId id="256" r:id="rId3"/>
    <p:sldId id="257" r:id="rId4"/>
    <p:sldId id="305" r:id="rId5"/>
    <p:sldId id="312" r:id="rId6"/>
    <p:sldId id="303" r:id="rId7"/>
    <p:sldId id="313" r:id="rId8"/>
    <p:sldId id="314" r:id="rId9"/>
    <p:sldId id="317" r:id="rId10"/>
    <p:sldId id="315" r:id="rId11"/>
    <p:sldId id="31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C32D"/>
    <a:srgbClr val="404040"/>
    <a:srgbClr val="3ED137"/>
    <a:srgbClr val="769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61" d="100"/>
          <a:sy n="61" d="100"/>
        </p:scale>
        <p:origin x="34" y="6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0B8EF-F6F6-4AC2-831F-B90965EF0110}"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ru-RU"/>
        </a:p>
      </dgm:t>
    </dgm:pt>
    <dgm:pt modelId="{6062FBE0-0A4C-4B45-B92D-3B2906FF9C61}">
      <dgm:prSet phldrT="[Текст]" custT="1"/>
      <dgm:spPr/>
      <dgm:t>
        <a:bodyPr/>
        <a:lstStyle/>
        <a:p>
          <a:r>
            <a:rPr lang="kk-KZ" sz="2000" dirty="0" smtClean="0">
              <a:solidFill>
                <a:schemeClr val="tx1"/>
              </a:solidFill>
              <a:latin typeface="Times New Roman"/>
              <a:ea typeface="Times New Roman"/>
              <a:cs typeface="Times New Roman"/>
            </a:rPr>
            <a:t>Әдеби шығармада көтерілген әлеуметтік-қоғамдық мәселені анықтайды.  </a:t>
          </a:r>
          <a:endParaRPr lang="ru-RU" sz="2000" dirty="0">
            <a:solidFill>
              <a:schemeClr val="tx1"/>
            </a:solidFill>
          </a:endParaRPr>
        </a:p>
      </dgm:t>
    </dgm:pt>
    <dgm:pt modelId="{18B4D17B-E862-4DBA-9C41-9304AE2D5364}" type="parTrans" cxnId="{1095F954-C4C4-41DC-A29B-D30A97D942EB}">
      <dgm:prSet/>
      <dgm:spPr/>
      <dgm:t>
        <a:bodyPr/>
        <a:lstStyle/>
        <a:p>
          <a:endParaRPr lang="ru-RU">
            <a:solidFill>
              <a:schemeClr val="tx1"/>
            </a:solidFill>
          </a:endParaRPr>
        </a:p>
      </dgm:t>
    </dgm:pt>
    <dgm:pt modelId="{3F4F11FD-A84A-4531-B163-94D47BA74A4E}" type="sibTrans" cxnId="{1095F954-C4C4-41DC-A29B-D30A97D942EB}">
      <dgm:prSet/>
      <dgm:spPr/>
      <dgm:t>
        <a:bodyPr/>
        <a:lstStyle/>
        <a:p>
          <a:endParaRPr lang="ru-RU">
            <a:solidFill>
              <a:schemeClr val="tx1"/>
            </a:solidFill>
          </a:endParaRPr>
        </a:p>
      </dgm:t>
    </dgm:pt>
    <dgm:pt modelId="{3404ABBD-FCDA-46EC-A538-E75A34E4F74A}">
      <dgm:prSet phldrT="[Текст]" custT="1"/>
      <dgm:spPr/>
      <dgm:t>
        <a:bodyPr/>
        <a:lstStyle/>
        <a:p>
          <a:r>
            <a:rPr lang="kk-KZ" sz="2000" dirty="0" smtClean="0">
              <a:solidFill>
                <a:schemeClr val="tx1"/>
              </a:solidFill>
              <a:latin typeface="Times New Roman"/>
              <a:ea typeface="Times New Roman"/>
              <a:cs typeface="Times New Roman"/>
            </a:rPr>
            <a:t>Басты мәселені шығарманың идеясы арқылы түсіндіреді.</a:t>
          </a:r>
          <a:endParaRPr lang="ru-RU" sz="2000" dirty="0">
            <a:solidFill>
              <a:schemeClr val="tx1"/>
            </a:solidFill>
          </a:endParaRPr>
        </a:p>
      </dgm:t>
    </dgm:pt>
    <dgm:pt modelId="{F56791B9-C509-4A4C-9739-D7563881EA54}" type="parTrans" cxnId="{7937E03A-CC8D-4CA1-B335-4A060B64AEE4}">
      <dgm:prSet/>
      <dgm:spPr/>
      <dgm:t>
        <a:bodyPr/>
        <a:lstStyle/>
        <a:p>
          <a:endParaRPr lang="ru-RU">
            <a:solidFill>
              <a:schemeClr val="tx1"/>
            </a:solidFill>
          </a:endParaRPr>
        </a:p>
      </dgm:t>
    </dgm:pt>
    <dgm:pt modelId="{21BC1488-6951-40F1-A8C4-B1E789B21C2D}" type="sibTrans" cxnId="{7937E03A-CC8D-4CA1-B335-4A060B64AEE4}">
      <dgm:prSet/>
      <dgm:spPr/>
      <dgm:t>
        <a:bodyPr/>
        <a:lstStyle/>
        <a:p>
          <a:endParaRPr lang="ru-RU">
            <a:solidFill>
              <a:schemeClr val="tx1"/>
            </a:solidFill>
          </a:endParaRPr>
        </a:p>
      </dgm:t>
    </dgm:pt>
    <dgm:pt modelId="{AB469270-A0FD-449F-BFFE-3B7835AC205E}" type="pres">
      <dgm:prSet presAssocID="{BE20B8EF-F6F6-4AC2-831F-B90965EF0110}" presName="linear" presStyleCnt="0">
        <dgm:presLayoutVars>
          <dgm:dir/>
          <dgm:animLvl val="lvl"/>
          <dgm:resizeHandles val="exact"/>
        </dgm:presLayoutVars>
      </dgm:prSet>
      <dgm:spPr/>
      <dgm:t>
        <a:bodyPr/>
        <a:lstStyle/>
        <a:p>
          <a:endParaRPr lang="ru-RU"/>
        </a:p>
      </dgm:t>
    </dgm:pt>
    <dgm:pt modelId="{FE12425A-3F2A-4977-901B-8247CB726068}" type="pres">
      <dgm:prSet presAssocID="{6062FBE0-0A4C-4B45-B92D-3B2906FF9C61}" presName="parentLin" presStyleCnt="0"/>
      <dgm:spPr/>
    </dgm:pt>
    <dgm:pt modelId="{C0F0F202-B7AD-48EB-AD4A-4E4950BF7899}" type="pres">
      <dgm:prSet presAssocID="{6062FBE0-0A4C-4B45-B92D-3B2906FF9C61}" presName="parentLeftMargin" presStyleLbl="node1" presStyleIdx="0" presStyleCnt="2"/>
      <dgm:spPr/>
      <dgm:t>
        <a:bodyPr/>
        <a:lstStyle/>
        <a:p>
          <a:endParaRPr lang="ru-RU"/>
        </a:p>
      </dgm:t>
    </dgm:pt>
    <dgm:pt modelId="{C0219437-8E0E-4198-818B-0E5F755BEA0E}" type="pres">
      <dgm:prSet presAssocID="{6062FBE0-0A4C-4B45-B92D-3B2906FF9C61}" presName="parentText" presStyleLbl="node1" presStyleIdx="0" presStyleCnt="2" custLinFactNeighborX="-43520" custLinFactNeighborY="-58666">
        <dgm:presLayoutVars>
          <dgm:chMax val="0"/>
          <dgm:bulletEnabled val="1"/>
        </dgm:presLayoutVars>
      </dgm:prSet>
      <dgm:spPr/>
      <dgm:t>
        <a:bodyPr/>
        <a:lstStyle/>
        <a:p>
          <a:endParaRPr lang="ru-RU"/>
        </a:p>
      </dgm:t>
    </dgm:pt>
    <dgm:pt modelId="{C759B03F-B33F-4085-9089-A723F4968D33}" type="pres">
      <dgm:prSet presAssocID="{6062FBE0-0A4C-4B45-B92D-3B2906FF9C61}" presName="negativeSpace" presStyleCnt="0"/>
      <dgm:spPr/>
    </dgm:pt>
    <dgm:pt modelId="{79BE4C6C-6F42-4DF6-95D6-395B67F97753}" type="pres">
      <dgm:prSet presAssocID="{6062FBE0-0A4C-4B45-B92D-3B2906FF9C61}" presName="childText" presStyleLbl="conFgAcc1" presStyleIdx="0" presStyleCnt="2">
        <dgm:presLayoutVars>
          <dgm:bulletEnabled val="1"/>
        </dgm:presLayoutVars>
      </dgm:prSet>
      <dgm:spPr/>
    </dgm:pt>
    <dgm:pt modelId="{F99CB43F-0154-4BC2-9B07-C22EFFA2A23F}" type="pres">
      <dgm:prSet presAssocID="{3F4F11FD-A84A-4531-B163-94D47BA74A4E}" presName="spaceBetweenRectangles" presStyleCnt="0"/>
      <dgm:spPr/>
    </dgm:pt>
    <dgm:pt modelId="{40B8EA4C-B95A-4483-9CC9-671820291C49}" type="pres">
      <dgm:prSet presAssocID="{3404ABBD-FCDA-46EC-A538-E75A34E4F74A}" presName="parentLin" presStyleCnt="0"/>
      <dgm:spPr/>
    </dgm:pt>
    <dgm:pt modelId="{0B4060BF-7853-46AD-B791-331255D2B7E7}" type="pres">
      <dgm:prSet presAssocID="{3404ABBD-FCDA-46EC-A538-E75A34E4F74A}" presName="parentLeftMargin" presStyleLbl="node1" presStyleIdx="0" presStyleCnt="2"/>
      <dgm:spPr/>
      <dgm:t>
        <a:bodyPr/>
        <a:lstStyle/>
        <a:p>
          <a:endParaRPr lang="ru-RU"/>
        </a:p>
      </dgm:t>
    </dgm:pt>
    <dgm:pt modelId="{F61C09B3-EDA7-458A-8B0A-DC4AB6DC85BC}" type="pres">
      <dgm:prSet presAssocID="{3404ABBD-FCDA-46EC-A538-E75A34E4F74A}" presName="parentText" presStyleLbl="node1" presStyleIdx="1" presStyleCnt="2">
        <dgm:presLayoutVars>
          <dgm:chMax val="0"/>
          <dgm:bulletEnabled val="1"/>
        </dgm:presLayoutVars>
      </dgm:prSet>
      <dgm:spPr/>
      <dgm:t>
        <a:bodyPr/>
        <a:lstStyle/>
        <a:p>
          <a:endParaRPr lang="ru-RU"/>
        </a:p>
      </dgm:t>
    </dgm:pt>
    <dgm:pt modelId="{5B920BF7-7839-43DE-B11A-CAAB3A26F9D9}" type="pres">
      <dgm:prSet presAssocID="{3404ABBD-FCDA-46EC-A538-E75A34E4F74A}" presName="negativeSpace" presStyleCnt="0"/>
      <dgm:spPr/>
    </dgm:pt>
    <dgm:pt modelId="{EC134DD5-F0FA-43F8-BAEE-9B7C4E53663D}" type="pres">
      <dgm:prSet presAssocID="{3404ABBD-FCDA-46EC-A538-E75A34E4F74A}" presName="childText" presStyleLbl="conFgAcc1" presStyleIdx="1" presStyleCnt="2">
        <dgm:presLayoutVars>
          <dgm:bulletEnabled val="1"/>
        </dgm:presLayoutVars>
      </dgm:prSet>
      <dgm:spPr/>
    </dgm:pt>
  </dgm:ptLst>
  <dgm:cxnLst>
    <dgm:cxn modelId="{E9093280-7242-4FB3-B1E1-8F04DE399F39}" type="presOf" srcId="{3404ABBD-FCDA-46EC-A538-E75A34E4F74A}" destId="{0B4060BF-7853-46AD-B791-331255D2B7E7}" srcOrd="0" destOrd="0" presId="urn:microsoft.com/office/officeart/2005/8/layout/list1"/>
    <dgm:cxn modelId="{DB2B045D-EF0E-4954-A492-CE7AEE93D66F}" type="presOf" srcId="{6062FBE0-0A4C-4B45-B92D-3B2906FF9C61}" destId="{C0F0F202-B7AD-48EB-AD4A-4E4950BF7899}" srcOrd="0" destOrd="0" presId="urn:microsoft.com/office/officeart/2005/8/layout/list1"/>
    <dgm:cxn modelId="{1095F954-C4C4-41DC-A29B-D30A97D942EB}" srcId="{BE20B8EF-F6F6-4AC2-831F-B90965EF0110}" destId="{6062FBE0-0A4C-4B45-B92D-3B2906FF9C61}" srcOrd="0" destOrd="0" parTransId="{18B4D17B-E862-4DBA-9C41-9304AE2D5364}" sibTransId="{3F4F11FD-A84A-4531-B163-94D47BA74A4E}"/>
    <dgm:cxn modelId="{1C350AB5-CDE7-4171-8AE7-28A1D74387C2}" type="presOf" srcId="{6062FBE0-0A4C-4B45-B92D-3B2906FF9C61}" destId="{C0219437-8E0E-4198-818B-0E5F755BEA0E}" srcOrd="1" destOrd="0" presId="urn:microsoft.com/office/officeart/2005/8/layout/list1"/>
    <dgm:cxn modelId="{7937E03A-CC8D-4CA1-B335-4A060B64AEE4}" srcId="{BE20B8EF-F6F6-4AC2-831F-B90965EF0110}" destId="{3404ABBD-FCDA-46EC-A538-E75A34E4F74A}" srcOrd="1" destOrd="0" parTransId="{F56791B9-C509-4A4C-9739-D7563881EA54}" sibTransId="{21BC1488-6951-40F1-A8C4-B1E789B21C2D}"/>
    <dgm:cxn modelId="{0B667D60-25BF-4F48-A056-C4F9059915CD}" type="presOf" srcId="{3404ABBD-FCDA-46EC-A538-E75A34E4F74A}" destId="{F61C09B3-EDA7-458A-8B0A-DC4AB6DC85BC}" srcOrd="1" destOrd="0" presId="urn:microsoft.com/office/officeart/2005/8/layout/list1"/>
    <dgm:cxn modelId="{A6215CAD-2DA6-4038-9A49-8FE0208546A8}" type="presOf" srcId="{BE20B8EF-F6F6-4AC2-831F-B90965EF0110}" destId="{AB469270-A0FD-449F-BFFE-3B7835AC205E}" srcOrd="0" destOrd="0" presId="urn:microsoft.com/office/officeart/2005/8/layout/list1"/>
    <dgm:cxn modelId="{96BCBDF5-BF17-4735-97BE-7A00CBF77C88}" type="presParOf" srcId="{AB469270-A0FD-449F-BFFE-3B7835AC205E}" destId="{FE12425A-3F2A-4977-901B-8247CB726068}" srcOrd="0" destOrd="0" presId="urn:microsoft.com/office/officeart/2005/8/layout/list1"/>
    <dgm:cxn modelId="{E93ADEA5-6A99-4EFC-BBDD-524EA51165B7}" type="presParOf" srcId="{FE12425A-3F2A-4977-901B-8247CB726068}" destId="{C0F0F202-B7AD-48EB-AD4A-4E4950BF7899}" srcOrd="0" destOrd="0" presId="urn:microsoft.com/office/officeart/2005/8/layout/list1"/>
    <dgm:cxn modelId="{13BE0035-6E0F-4A62-8B9E-7FF9F8756F1C}" type="presParOf" srcId="{FE12425A-3F2A-4977-901B-8247CB726068}" destId="{C0219437-8E0E-4198-818B-0E5F755BEA0E}" srcOrd="1" destOrd="0" presId="urn:microsoft.com/office/officeart/2005/8/layout/list1"/>
    <dgm:cxn modelId="{88577044-B43F-40AF-872A-5FA25D85218C}" type="presParOf" srcId="{AB469270-A0FD-449F-BFFE-3B7835AC205E}" destId="{C759B03F-B33F-4085-9089-A723F4968D33}" srcOrd="1" destOrd="0" presId="urn:microsoft.com/office/officeart/2005/8/layout/list1"/>
    <dgm:cxn modelId="{4B066593-3B55-44F2-8D28-6D56A147F47D}" type="presParOf" srcId="{AB469270-A0FD-449F-BFFE-3B7835AC205E}" destId="{79BE4C6C-6F42-4DF6-95D6-395B67F97753}" srcOrd="2" destOrd="0" presId="urn:microsoft.com/office/officeart/2005/8/layout/list1"/>
    <dgm:cxn modelId="{3B42EE56-8170-43E8-8F53-A14E8662A7DB}" type="presParOf" srcId="{AB469270-A0FD-449F-BFFE-3B7835AC205E}" destId="{F99CB43F-0154-4BC2-9B07-C22EFFA2A23F}" srcOrd="3" destOrd="0" presId="urn:microsoft.com/office/officeart/2005/8/layout/list1"/>
    <dgm:cxn modelId="{4B52AE9C-38E2-4A1B-9789-4B4BB0B9B4F2}" type="presParOf" srcId="{AB469270-A0FD-449F-BFFE-3B7835AC205E}" destId="{40B8EA4C-B95A-4483-9CC9-671820291C49}" srcOrd="4" destOrd="0" presId="urn:microsoft.com/office/officeart/2005/8/layout/list1"/>
    <dgm:cxn modelId="{AE9F2D56-3F80-409F-B9D2-4736D0803D35}" type="presParOf" srcId="{40B8EA4C-B95A-4483-9CC9-671820291C49}" destId="{0B4060BF-7853-46AD-B791-331255D2B7E7}" srcOrd="0" destOrd="0" presId="urn:microsoft.com/office/officeart/2005/8/layout/list1"/>
    <dgm:cxn modelId="{903B7088-E7DF-4255-8ABE-467BD4514D72}" type="presParOf" srcId="{40B8EA4C-B95A-4483-9CC9-671820291C49}" destId="{F61C09B3-EDA7-458A-8B0A-DC4AB6DC85BC}" srcOrd="1" destOrd="0" presId="urn:microsoft.com/office/officeart/2005/8/layout/list1"/>
    <dgm:cxn modelId="{0CB45A8D-31B3-4E00-81D6-3CC2B15944A5}" type="presParOf" srcId="{AB469270-A0FD-449F-BFFE-3B7835AC205E}" destId="{5B920BF7-7839-43DE-B11A-CAAB3A26F9D9}" srcOrd="5" destOrd="0" presId="urn:microsoft.com/office/officeart/2005/8/layout/list1"/>
    <dgm:cxn modelId="{DD396338-6C89-4E1C-A590-C2006D8216E9}" type="presParOf" srcId="{AB469270-A0FD-449F-BFFE-3B7835AC205E}" destId="{EC134DD5-F0FA-43F8-BAEE-9B7C4E53663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217892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3cb03381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17" name="Google Shape;217;g63cb03381d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800" b="0" i="0" u="none" strike="noStrike" cap="none" dirty="0">
              <a:solidFill>
                <a:schemeClr val="dk1"/>
              </a:solidFill>
              <a:latin typeface="Arial"/>
              <a:ea typeface="Arial"/>
              <a:cs typeface="Arial"/>
              <a:sym typeface="Arial"/>
            </a:endParaRPr>
          </a:p>
        </p:txBody>
      </p:sp>
      <p:sp>
        <p:nvSpPr>
          <p:cNvPr id="218" name="Google Shape;218;g63cb03381d_4_0:notes"/>
          <p:cNvSpPr txBox="1"/>
          <p:nvPr/>
        </p:nvSpPr>
        <p:spPr>
          <a:xfrm>
            <a:off x="3884612" y="868521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r>
              <a:rPr lang="ru"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045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33b27b5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33b27b5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7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54073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4232062"/>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693866"/>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10/27/2024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3648081884"/>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4151188"/>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0287362"/>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4390504"/>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ru-RU" smtClean="0"/>
              <a:t>Образец заголовка</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pPr/>
              <a:t>10/27/2024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2685976996"/>
      </p:ext>
    </p:extLst>
  </p:cSld>
  <p:clrMapOvr>
    <a:masterClrMapping/>
  </p:clrMapOvr>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7130059"/>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0584167"/>
      </p:ext>
    </p:extLst>
  </p:cSld>
  <p:clrMapOvr>
    <a:masterClrMapping/>
  </p:clrMapOvr>
  <p:timing>
    <p:tnLst>
      <p:par>
        <p:cTn id="1" dur="indefinite" restart="never" nodeType="tmRoot"/>
      </p:par>
    </p:tn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1221712005"/>
      </p:ext>
    </p:extLst>
  </p:cSld>
  <p:clrMapOvr>
    <a:masterClrMapping/>
  </p:clrMapOvr>
  <p:timing>
    <p:tnLst>
      <p:par>
        <p:cTn id="1" dur="indefinite" restart="never" nodeType="tmRoot"/>
      </p:par>
    </p:tn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285420"/>
      </p:ext>
    </p:extLst>
  </p:cSld>
  <p:clrMapOvr>
    <a:masterClrMapping/>
  </p:clrMapOvr>
  <p:timing>
    <p:tnLst>
      <p:par>
        <p:cTn id="1" dur="indefinite" restart="never" nodeType="tmRoot"/>
      </p:par>
    </p:tn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 smtClean="0"/>
              <a:pPr marL="0" lvl="0" indent="0" algn="r" rtl="0">
                <a:spcBef>
                  <a:spcPts val="0"/>
                </a:spcBef>
                <a:spcAft>
                  <a:spcPts val="0"/>
                </a:spcAft>
                <a:buNone/>
              </a:pPr>
              <a:t>‹#›</a:t>
            </a:fld>
            <a:endParaRPr lang="ru"/>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7806826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ru" smtClean="0"/>
              <a:pPr marL="0" lvl="0" indent="0" algn="r" rtl="0">
                <a:spcBef>
                  <a:spcPts val="0"/>
                </a:spcBef>
                <a:spcAft>
                  <a:spcPts val="0"/>
                </a:spcAft>
                <a:buNone/>
              </a:pPr>
              <a:t>‹#›</a:t>
            </a:fld>
            <a:endParaRPr lang="ru"/>
          </a:p>
        </p:txBody>
      </p:sp>
    </p:spTree>
    <p:extLst>
      <p:ext uri="{BB962C8B-B14F-4D97-AF65-F5344CB8AC3E}">
        <p14:creationId xmlns:p14="http://schemas.microsoft.com/office/powerpoint/2010/main" val="315747884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3108296769"/>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1272373"/>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1526033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10/27/2024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r" rtl="0">
              <a:spcBef>
                <a:spcPts val="0"/>
              </a:spcBef>
              <a:spcAft>
                <a:spcPts val="0"/>
              </a:spcAft>
              <a:buNone/>
            </a:pPr>
            <a:fld id="{00000000-1234-1234-1234-123412341234}" type="slidenum">
              <a:rPr lang="ru" smtClean="0"/>
              <a:pPr marL="0" lvl="0" indent="0" algn="r" rtl="0">
                <a:spcBef>
                  <a:spcPts val="0"/>
                </a:spcBef>
                <a:spcAft>
                  <a:spcPts val="0"/>
                </a:spcAft>
                <a:buNone/>
              </a:pPr>
              <a:t>‹#›</a:t>
            </a:fld>
            <a:endParaRPr lang="ru"/>
          </a:p>
        </p:txBody>
      </p:sp>
    </p:spTree>
    <p:extLst>
      <p:ext uri="{BB962C8B-B14F-4D97-AF65-F5344CB8AC3E}">
        <p14:creationId xmlns:p14="http://schemas.microsoft.com/office/powerpoint/2010/main" val="253085293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hyperlink" Target="https://kk.m.wikipedia.org/wiki/1886" TargetMode="Externa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9"/>
        <p:cNvGrpSpPr/>
        <p:nvPr/>
      </p:nvGrpSpPr>
      <p:grpSpPr>
        <a:xfrm>
          <a:off x="0" y="0"/>
          <a:ext cx="0" cy="0"/>
          <a:chOff x="0" y="0"/>
          <a:chExt cx="0" cy="0"/>
        </a:xfrm>
      </p:grpSpPr>
      <p:sp>
        <p:nvSpPr>
          <p:cNvPr id="221" name="Google Shape;221;p64"/>
          <p:cNvSpPr txBox="1"/>
          <p:nvPr/>
        </p:nvSpPr>
        <p:spPr>
          <a:xfrm>
            <a:off x="5567600" y="4602700"/>
            <a:ext cx="3261300" cy="2094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800"/>
              <a:buFont typeface="Arial"/>
              <a:buNone/>
            </a:pPr>
            <a:endParaRPr sz="800" b="0" i="0" u="none" strike="noStrike" cap="none">
              <a:solidFill>
                <a:srgbClr val="134F5C"/>
              </a:solidFill>
              <a:latin typeface="PT Sans Caption"/>
              <a:ea typeface="PT Sans Caption"/>
              <a:cs typeface="PT Sans Caption"/>
              <a:sym typeface="PT Sans Caption"/>
            </a:endParaRPr>
          </a:p>
        </p:txBody>
      </p:sp>
      <p:sp>
        <p:nvSpPr>
          <p:cNvPr id="223" name="Google Shape;223;p64"/>
          <p:cNvSpPr txBox="1"/>
          <p:nvPr/>
        </p:nvSpPr>
        <p:spPr>
          <a:xfrm>
            <a:off x="2943225" y="0"/>
            <a:ext cx="6524629" cy="3219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algn="ctr" fontAlgn="base"/>
            <a:endParaRPr lang="kk-KZ" b="1" dirty="0"/>
          </a:p>
          <a:p>
            <a:pPr algn="ctr" fontAlgn="base"/>
            <a:endParaRPr lang="kk-KZ" b="1" dirty="0"/>
          </a:p>
          <a:p>
            <a:pPr algn="ctr" fontAlgn="base"/>
            <a:endParaRPr lang="kk-KZ" b="1" dirty="0"/>
          </a:p>
          <a:p>
            <a:pPr algn="ctr" fontAlgn="base"/>
            <a:endParaRPr lang="kk-KZ" b="1" dirty="0"/>
          </a:p>
          <a:p>
            <a:pPr algn="ctr" fontAlgn="base"/>
            <a:endParaRPr lang="kk-KZ" b="1" dirty="0"/>
          </a:p>
          <a:p>
            <a:pPr algn="ctr" fontAlgn="base"/>
            <a:endParaRPr lang="kk-KZ" b="1" dirty="0"/>
          </a:p>
          <a:p>
            <a:pPr algn="ctr" fontAlgn="base"/>
            <a:endParaRPr lang="kk-KZ" b="1" dirty="0"/>
          </a:p>
          <a:p>
            <a:pPr algn="ctr" fontAlgn="base"/>
            <a:endParaRPr lang="kk-KZ" b="1" dirty="0"/>
          </a:p>
          <a:p>
            <a:pPr algn="ctr" fontAlgn="base"/>
            <a:endParaRPr lang="ru-RU" dirty="0"/>
          </a:p>
        </p:txBody>
      </p:sp>
      <p:sp>
        <p:nvSpPr>
          <p:cNvPr id="224" name="Google Shape;224;p64"/>
          <p:cNvSpPr txBox="1"/>
          <p:nvPr/>
        </p:nvSpPr>
        <p:spPr>
          <a:xfrm>
            <a:off x="5902475" y="4684250"/>
            <a:ext cx="3126900" cy="333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800"/>
              <a:buFont typeface="Arial"/>
              <a:buNone/>
            </a:pPr>
            <a:r>
              <a:rPr lang="ru" sz="700" dirty="0">
                <a:solidFill>
                  <a:srgbClr val="FFFFFF"/>
                </a:solidFill>
                <a:latin typeface="PT Sans Caption"/>
                <a:ea typeface="PT Sans Caption"/>
                <a:cs typeface="PT Sans Caption"/>
                <a:sym typeface="PT Sans Caption"/>
              </a:rPr>
              <a:t>© </a:t>
            </a:r>
            <a:r>
              <a:rPr lang="ru" sz="700" b="0" i="0" u="none" strike="noStrike" cap="none" dirty="0">
                <a:solidFill>
                  <a:srgbClr val="FFFFFF"/>
                </a:solidFill>
                <a:latin typeface="PT Sans Caption"/>
                <a:ea typeface="PT Sans Caption"/>
                <a:cs typeface="PT Sans Caption"/>
                <a:sym typeface="PT Sans Caption"/>
              </a:rPr>
              <a:t>Bilim Media Group 2011</a:t>
            </a:r>
            <a:r>
              <a:rPr lang="ru" sz="700" dirty="0">
                <a:solidFill>
                  <a:srgbClr val="FFFFFF"/>
                </a:solidFill>
                <a:latin typeface="PT Sans Caption"/>
                <a:ea typeface="PT Sans Caption"/>
                <a:cs typeface="PT Sans Caption"/>
                <a:sym typeface="PT Sans Caption"/>
              </a:rPr>
              <a:t>–</a:t>
            </a:r>
            <a:r>
              <a:rPr lang="ru" sz="700" b="0" i="0" u="none" strike="noStrike" cap="none" dirty="0">
                <a:solidFill>
                  <a:srgbClr val="FFFFFF"/>
                </a:solidFill>
                <a:latin typeface="PT Sans Caption"/>
                <a:ea typeface="PT Sans Caption"/>
                <a:cs typeface="PT Sans Caption"/>
                <a:sym typeface="PT Sans Caption"/>
              </a:rPr>
              <a:t>20</a:t>
            </a:r>
            <a:r>
              <a:rPr lang="kk-KZ" sz="700" dirty="0">
                <a:solidFill>
                  <a:srgbClr val="FFFFFF"/>
                </a:solidFill>
                <a:latin typeface="PT Sans Caption"/>
                <a:ea typeface="PT Sans Caption"/>
                <a:cs typeface="PT Sans Caption"/>
                <a:sym typeface="PT Sans Caption"/>
              </a:rPr>
              <a:t>20</a:t>
            </a:r>
            <a:endParaRPr sz="700" b="0" i="0" u="none" strike="noStrike" cap="none" dirty="0">
              <a:solidFill>
                <a:srgbClr val="FFFFFF"/>
              </a:solidFill>
              <a:latin typeface="PT Sans Caption"/>
              <a:ea typeface="PT Sans Caption"/>
              <a:cs typeface="PT Sans Caption"/>
              <a:sym typeface="PT Sans Caption"/>
            </a:endParaRPr>
          </a:p>
          <a:p>
            <a:pPr marL="0" marR="0" lvl="0" indent="0" algn="r" rtl="0">
              <a:lnSpc>
                <a:spcPct val="100000"/>
              </a:lnSpc>
              <a:spcBef>
                <a:spcPts val="0"/>
              </a:spcBef>
              <a:spcAft>
                <a:spcPts val="0"/>
              </a:spcAft>
              <a:buClr>
                <a:schemeClr val="dk1"/>
              </a:buClr>
              <a:buSzPts val="800"/>
              <a:buFont typeface="Arial"/>
              <a:buNone/>
            </a:pPr>
            <a:r>
              <a:rPr lang="ru" sz="700" b="0" i="0" u="none" strike="noStrike" cap="none" dirty="0">
                <a:solidFill>
                  <a:srgbClr val="FFFFFF"/>
                </a:solidFill>
                <a:latin typeface="PT Sans Caption"/>
                <a:ea typeface="PT Sans Caption"/>
                <a:cs typeface="PT Sans Caption"/>
                <a:sym typeface="PT Sans Caption"/>
              </a:rPr>
              <a:t> Все права защищены.</a:t>
            </a:r>
            <a:endParaRPr sz="700" b="1" i="0" u="none" strike="noStrike" cap="none" dirty="0">
              <a:solidFill>
                <a:srgbClr val="FFFFFF"/>
              </a:solidFill>
              <a:latin typeface="PT Sans Caption"/>
              <a:ea typeface="PT Sans Caption"/>
              <a:cs typeface="PT Sans Caption"/>
              <a:sym typeface="PT Sans Caption"/>
            </a:endParaRPr>
          </a:p>
        </p:txBody>
      </p:sp>
      <p:sp>
        <p:nvSpPr>
          <p:cNvPr id="8" name="Прямоугольник 7"/>
          <p:cNvSpPr/>
          <p:nvPr/>
        </p:nvSpPr>
        <p:spPr>
          <a:xfrm>
            <a:off x="3388451" y="1282283"/>
            <a:ext cx="5286374" cy="1354217"/>
          </a:xfrm>
          <a:prstGeom prst="rect">
            <a:avLst/>
          </a:prstGeom>
        </p:spPr>
        <p:txBody>
          <a:bodyPr wrap="square">
            <a:spAutoFit/>
          </a:bodyPr>
          <a:lstStyle/>
          <a:p>
            <a:pPr fontAlgn="base"/>
            <a:endParaRPr lang="ru-RU" dirty="0"/>
          </a:p>
          <a:p>
            <a:pPr fontAlgn="base"/>
            <a:r>
              <a:rPr lang="kk-KZ" sz="2000" b="1" dirty="0">
                <a:latin typeface="Times New Roman" pitchFamily="18" charset="0"/>
                <a:cs typeface="Times New Roman" pitchFamily="18" charset="0"/>
              </a:rPr>
              <a:t>          </a:t>
            </a:r>
            <a:endParaRPr lang="kk-KZ" sz="2000" b="1" dirty="0" smtClean="0">
              <a:latin typeface="Times New Roman" pitchFamily="18" charset="0"/>
              <a:cs typeface="Times New Roman" pitchFamily="18" charset="0"/>
            </a:endParaRPr>
          </a:p>
          <a:p>
            <a:pPr algn="ctr" fontAlgn="base"/>
            <a:r>
              <a:rPr lang="kk-KZ" sz="2400" b="1" dirty="0" smtClean="0">
                <a:solidFill>
                  <a:srgbClr val="C00000"/>
                </a:solidFill>
                <a:latin typeface="Times New Roman" pitchFamily="18" charset="0"/>
                <a:cs typeface="Times New Roman" pitchFamily="18" charset="0"/>
              </a:rPr>
              <a:t>ІІ </a:t>
            </a:r>
            <a:r>
              <a:rPr lang="kk-KZ" sz="2400" b="1" dirty="0">
                <a:solidFill>
                  <a:srgbClr val="C00000"/>
                </a:solidFill>
                <a:latin typeface="Times New Roman" pitchFamily="18" charset="0"/>
                <a:cs typeface="Times New Roman" pitchFamily="18" charset="0"/>
              </a:rPr>
              <a:t>тоқсан, қазақ әдебиеті</a:t>
            </a:r>
          </a:p>
          <a:p>
            <a:pPr fontAlgn="base"/>
            <a:r>
              <a:rPr lang="kk-KZ" sz="2400" b="1" dirty="0">
                <a:solidFill>
                  <a:srgbClr val="C00000"/>
                </a:solidFill>
                <a:latin typeface="Times New Roman" pitchFamily="18" charset="0"/>
                <a:cs typeface="Times New Roman" pitchFamily="18" charset="0"/>
              </a:rPr>
              <a:t>    </a:t>
            </a:r>
            <a:endParaRPr lang="kk-KZ" sz="1600" b="1" dirty="0">
              <a:solidFill>
                <a:srgbClr val="C0000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779" y="-436180"/>
            <a:ext cx="6871421" cy="2552700"/>
          </a:xfrm>
        </p:spPr>
        <p:txBody>
          <a:bodyPr>
            <a:normAutofit/>
          </a:bodyPr>
          <a:lstStyle/>
          <a:p>
            <a:r>
              <a:rPr lang="kk-KZ" sz="1800" dirty="0">
                <a:solidFill>
                  <a:schemeClr val="tx1">
                    <a:lumMod val="65000"/>
                    <a:lumOff val="35000"/>
                  </a:schemeClr>
                </a:solidFill>
                <a:latin typeface="Times New Roman" pitchFamily="18" charset="0"/>
                <a:cs typeface="Times New Roman" pitchFamily="18" charset="0"/>
              </a:rPr>
              <a:t>1. </a:t>
            </a:r>
            <a:r>
              <a:rPr lang="kk-KZ" sz="1800" dirty="0">
                <a:solidFill>
                  <a:schemeClr val="tx1">
                    <a:lumMod val="85000"/>
                    <a:lumOff val="15000"/>
                  </a:schemeClr>
                </a:solidFill>
                <a:latin typeface="Times New Roman" pitchFamily="18" charset="0"/>
                <a:cs typeface="Times New Roman" pitchFamily="18" charset="0"/>
              </a:rPr>
              <a:t>Абай асық бол деген бес асыл істі анықтайық. Осы қасиеттердің қайсысы бүгінгі күні маңызды деп ойлайсыздар?</a:t>
            </a:r>
            <a:r>
              <a:rPr lang="ru-RU" sz="1800" dirty="0"/>
              <a:t/>
            </a:r>
            <a:br>
              <a:rPr lang="ru-RU" sz="1800" dirty="0"/>
            </a:br>
            <a:r>
              <a:rPr lang="ru-RU" sz="1800" dirty="0" smtClean="0"/>
              <a:t>                                      </a:t>
            </a:r>
            <a:r>
              <a:rPr lang="kk-KZ" altLang="ru-RU" sz="18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Бес асыл іс                                   </a:t>
            </a:r>
            <a:endParaRPr lang="ru-RU" sz="1800" dirty="0"/>
          </a:p>
        </p:txBody>
      </p:sp>
      <p:sp>
        <p:nvSpPr>
          <p:cNvPr id="3" name="Текст 2"/>
          <p:cNvSpPr>
            <a:spLocks noGrp="1"/>
          </p:cNvSpPr>
          <p:nvPr>
            <p:ph type="body" idx="1"/>
          </p:nvPr>
        </p:nvSpPr>
        <p:spPr>
          <a:xfrm>
            <a:off x="508001" y="2942896"/>
            <a:ext cx="6447501" cy="1145627"/>
          </a:xfrm>
        </p:spPr>
        <p:txBody>
          <a:bodyPr>
            <a:normAutofit fontScale="25000" lnSpcReduction="20000"/>
          </a:bodyPr>
          <a:lstStyle/>
          <a:p>
            <a:r>
              <a:rPr lang="kk-KZ" sz="9600" u="sng" dirty="0" smtClean="0">
                <a:solidFill>
                  <a:srgbClr val="34C32D"/>
                </a:solidFill>
                <a:latin typeface="Times New Roman" pitchFamily="18" charset="0"/>
                <a:cs typeface="Times New Roman" pitchFamily="18" charset="0"/>
              </a:rPr>
              <a:t>Түйін:</a:t>
            </a:r>
          </a:p>
          <a:p>
            <a:r>
              <a:rPr lang="kk-KZ" sz="9600" dirty="0" smtClean="0">
                <a:solidFill>
                  <a:schemeClr val="tx1">
                    <a:lumMod val="95000"/>
                    <a:lumOff val="5000"/>
                  </a:schemeClr>
                </a:solidFill>
                <a:latin typeface="Times New Roman" pitchFamily="18" charset="0"/>
                <a:cs typeface="Times New Roman" pitchFamily="18" charset="0"/>
              </a:rPr>
              <a:t>Асыл </a:t>
            </a:r>
            <a:r>
              <a:rPr lang="kk-KZ" sz="9600" dirty="0">
                <a:solidFill>
                  <a:schemeClr val="tx1">
                    <a:lumMod val="95000"/>
                    <a:lumOff val="5000"/>
                  </a:schemeClr>
                </a:solidFill>
                <a:latin typeface="Times New Roman" pitchFamily="18" charset="0"/>
                <a:cs typeface="Times New Roman" pitchFamily="18" charset="0"/>
              </a:rPr>
              <a:t>сөзді іздесең,</a:t>
            </a:r>
            <a:br>
              <a:rPr lang="kk-KZ" sz="9600" dirty="0">
                <a:solidFill>
                  <a:schemeClr val="tx1">
                    <a:lumMod val="95000"/>
                    <a:lumOff val="5000"/>
                  </a:schemeClr>
                </a:solidFill>
                <a:latin typeface="Times New Roman" pitchFamily="18" charset="0"/>
                <a:cs typeface="Times New Roman" pitchFamily="18" charset="0"/>
              </a:rPr>
            </a:br>
            <a:r>
              <a:rPr lang="kk-KZ" sz="9600" dirty="0">
                <a:solidFill>
                  <a:schemeClr val="tx1">
                    <a:lumMod val="95000"/>
                    <a:lumOff val="5000"/>
                  </a:schemeClr>
                </a:solidFill>
                <a:latin typeface="Times New Roman" pitchFamily="18" charset="0"/>
                <a:cs typeface="Times New Roman" pitchFamily="18" charset="0"/>
              </a:rPr>
              <a:t>Абайды оқы, </a:t>
            </a:r>
            <a:r>
              <a:rPr lang="kk-KZ" sz="9600" dirty="0" smtClean="0">
                <a:solidFill>
                  <a:schemeClr val="tx1">
                    <a:lumMod val="95000"/>
                    <a:lumOff val="5000"/>
                  </a:schemeClr>
                </a:solidFill>
                <a:latin typeface="Times New Roman" pitchFamily="18" charset="0"/>
                <a:cs typeface="Times New Roman" pitchFamily="18" charset="0"/>
              </a:rPr>
              <a:t>ерінбе</a:t>
            </a:r>
            <a:r>
              <a:rPr lang="kk-KZ" sz="9600" dirty="0">
                <a:solidFill>
                  <a:schemeClr val="tx1">
                    <a:lumMod val="95000"/>
                    <a:lumOff val="5000"/>
                  </a:schemeClr>
                </a:solidFill>
                <a:latin typeface="Times New Roman" pitchFamily="18" charset="0"/>
                <a:cs typeface="Times New Roman" pitchFamily="18" charset="0"/>
              </a:rPr>
              <a:t/>
            </a:r>
            <a:br>
              <a:rPr lang="kk-KZ" sz="9600" dirty="0">
                <a:solidFill>
                  <a:schemeClr val="tx1">
                    <a:lumMod val="95000"/>
                    <a:lumOff val="5000"/>
                  </a:schemeClr>
                </a:solidFill>
                <a:latin typeface="Times New Roman" pitchFamily="18" charset="0"/>
                <a:cs typeface="Times New Roman" pitchFamily="18" charset="0"/>
              </a:rPr>
            </a:br>
            <a:r>
              <a:rPr lang="kk-KZ" sz="9600" dirty="0">
                <a:solidFill>
                  <a:schemeClr val="tx1">
                    <a:lumMod val="95000"/>
                    <a:lumOff val="5000"/>
                  </a:schemeClr>
                </a:solidFill>
                <a:latin typeface="Times New Roman" pitchFamily="18" charset="0"/>
                <a:cs typeface="Times New Roman" pitchFamily="18" charset="0"/>
              </a:rPr>
              <a:t>Адамдықты көздесең,</a:t>
            </a:r>
            <a:br>
              <a:rPr lang="kk-KZ" sz="9600" dirty="0">
                <a:solidFill>
                  <a:schemeClr val="tx1">
                    <a:lumMod val="95000"/>
                    <a:lumOff val="5000"/>
                  </a:schemeClr>
                </a:solidFill>
                <a:latin typeface="Times New Roman" pitchFamily="18" charset="0"/>
                <a:cs typeface="Times New Roman" pitchFamily="18" charset="0"/>
              </a:rPr>
            </a:br>
            <a:r>
              <a:rPr lang="kk-KZ" sz="9600" dirty="0">
                <a:solidFill>
                  <a:schemeClr val="tx1">
                    <a:lumMod val="95000"/>
                    <a:lumOff val="5000"/>
                  </a:schemeClr>
                </a:solidFill>
                <a:latin typeface="Times New Roman" pitchFamily="18" charset="0"/>
                <a:cs typeface="Times New Roman" pitchFamily="18" charset="0"/>
              </a:rPr>
              <a:t>Жаттап тоқы көңілге.</a:t>
            </a:r>
            <a:endParaRPr lang="ru-RU" sz="9600" dirty="0">
              <a:solidFill>
                <a:schemeClr val="tx1">
                  <a:lumMod val="95000"/>
                  <a:lumOff val="5000"/>
                </a:schemeClr>
              </a:solidFill>
              <a:latin typeface="Times New Roman" pitchFamily="18" charset="0"/>
              <a:cs typeface="Times New Roman" pitchFamily="18" charset="0"/>
            </a:endParaRPr>
          </a:p>
          <a:p>
            <a:endParaRPr lang="ru-RU" dirty="0"/>
          </a:p>
        </p:txBody>
      </p:sp>
      <p:sp>
        <p:nvSpPr>
          <p:cNvPr id="10" name="AutoShape 6"/>
          <p:cNvSpPr>
            <a:spLocks noChangeShapeType="1"/>
          </p:cNvSpPr>
          <p:nvPr/>
        </p:nvSpPr>
        <p:spPr bwMode="auto">
          <a:xfrm flipH="1">
            <a:off x="2487783" y="1332945"/>
            <a:ext cx="514350" cy="1143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7"/>
          <p:cNvSpPr>
            <a:spLocks noChangeShapeType="1"/>
          </p:cNvSpPr>
          <p:nvPr/>
        </p:nvSpPr>
        <p:spPr bwMode="auto">
          <a:xfrm>
            <a:off x="3115174" y="1290904"/>
            <a:ext cx="0" cy="3524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8"/>
          <p:cNvSpPr>
            <a:spLocks noChangeShapeType="1"/>
          </p:cNvSpPr>
          <p:nvPr/>
        </p:nvSpPr>
        <p:spPr bwMode="auto">
          <a:xfrm>
            <a:off x="3269514" y="1227844"/>
            <a:ext cx="9525" cy="3524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9"/>
          <p:cNvSpPr>
            <a:spLocks noChangeShapeType="1"/>
          </p:cNvSpPr>
          <p:nvPr/>
        </p:nvSpPr>
        <p:spPr bwMode="auto">
          <a:xfrm>
            <a:off x="3579843" y="1231621"/>
            <a:ext cx="9525" cy="3524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AutoShape 10"/>
          <p:cNvSpPr>
            <a:spLocks noChangeShapeType="1"/>
          </p:cNvSpPr>
          <p:nvPr/>
        </p:nvSpPr>
        <p:spPr bwMode="auto">
          <a:xfrm>
            <a:off x="3815775" y="1319481"/>
            <a:ext cx="276225" cy="161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1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
        <p:nvSpPr>
          <p:cNvPr id="17" name="Овал 16"/>
          <p:cNvSpPr/>
          <p:nvPr/>
        </p:nvSpPr>
        <p:spPr>
          <a:xfrm>
            <a:off x="451945" y="1408387"/>
            <a:ext cx="914400" cy="578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1723696" y="124022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869324" y="134532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3962400" y="129277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5302470" y="1518745"/>
            <a:ext cx="914400" cy="578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03419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5"/>
          <p:cNvSpPr txBox="1">
            <a:spLocks noGrp="1"/>
          </p:cNvSpPr>
          <p:nvPr>
            <p:ph type="body" idx="1"/>
          </p:nvPr>
        </p:nvSpPr>
        <p:spPr>
          <a:xfrm>
            <a:off x="311700" y="691116"/>
            <a:ext cx="8520600" cy="1329070"/>
          </a:xfrm>
          <a:prstGeom prst="rect">
            <a:avLst/>
          </a:prstGeom>
        </p:spPr>
        <p:txBody>
          <a:bodyPr spcFirstLastPara="1" wrap="square" lIns="91425" tIns="91425" rIns="91425" bIns="91425" anchor="t" anchorCtr="0">
            <a:noAutofit/>
          </a:bodyPr>
          <a:lstStyle/>
          <a:p>
            <a:pPr algn="ctr">
              <a:buNone/>
            </a:pPr>
            <a:r>
              <a:rPr lang="kk-KZ" sz="3200" b="1" dirty="0" smtClean="0">
                <a:solidFill>
                  <a:srgbClr val="00B050"/>
                </a:solidFill>
                <a:latin typeface="Times New Roman" pitchFamily="18" charset="0"/>
                <a:cs typeface="Times New Roman" pitchFamily="18" charset="0"/>
              </a:rPr>
              <a:t>Бөлімі:</a:t>
            </a:r>
            <a:r>
              <a:rPr lang="kk-KZ" sz="3200" b="1" dirty="0" smtClean="0">
                <a:solidFill>
                  <a:schemeClr val="tx1">
                    <a:lumMod val="65000"/>
                    <a:lumOff val="35000"/>
                  </a:schemeClr>
                </a:solidFill>
                <a:latin typeface="Times New Roman" pitchFamily="18" charset="0"/>
                <a:cs typeface="Times New Roman" pitchFamily="18" charset="0"/>
              </a:rPr>
              <a:t>Абайды оқы,таңырқа!</a:t>
            </a:r>
            <a:endParaRPr sz="3200" i="1" dirty="0">
              <a:solidFill>
                <a:schemeClr val="tx1">
                  <a:lumMod val="65000"/>
                  <a:lumOff val="35000"/>
                </a:schemeClr>
              </a:solidFill>
              <a:latin typeface="Times New Roman" pitchFamily="18" charset="0"/>
              <a:ea typeface="Open Sans"/>
              <a:cs typeface="Times New Roman" pitchFamily="18" charset="0"/>
              <a:sym typeface="Open Sans"/>
            </a:endParaRPr>
          </a:p>
        </p:txBody>
      </p:sp>
      <p:pic>
        <p:nvPicPr>
          <p:cNvPr id="231" name="Google Shape;231;p65"/>
          <p:cNvPicPr preferRelativeResize="0"/>
          <p:nvPr/>
        </p:nvPicPr>
        <p:blipFill rotWithShape="1">
          <a:blip r:embed="rId3">
            <a:alphaModFix/>
          </a:blip>
          <a:srcRect t="19517" b="68395"/>
          <a:stretch/>
        </p:blipFill>
        <p:spPr>
          <a:xfrm>
            <a:off x="0" y="0"/>
            <a:ext cx="9144000" cy="621901"/>
          </a:xfrm>
          <a:prstGeom prst="rect">
            <a:avLst/>
          </a:prstGeom>
          <a:noFill/>
          <a:ln>
            <a:noFill/>
          </a:ln>
        </p:spPr>
      </p:pic>
      <p:sp>
        <p:nvSpPr>
          <p:cNvPr id="2" name="Прямоугольник 1"/>
          <p:cNvSpPr/>
          <p:nvPr/>
        </p:nvSpPr>
        <p:spPr>
          <a:xfrm>
            <a:off x="440266" y="1376855"/>
            <a:ext cx="8603699" cy="3539430"/>
          </a:xfrm>
          <a:prstGeom prst="rect">
            <a:avLst/>
          </a:prstGeom>
        </p:spPr>
        <p:txBody>
          <a:bodyPr wrap="square">
            <a:spAutoFit/>
          </a:bodyPr>
          <a:lstStyle/>
          <a:p>
            <a:r>
              <a:rPr lang="kk-KZ" sz="3200" b="1" dirty="0" smtClean="0">
                <a:solidFill>
                  <a:srgbClr val="00B050"/>
                </a:solidFill>
                <a:latin typeface="Times New Roman" pitchFamily="18" charset="0"/>
                <a:cs typeface="Times New Roman" pitchFamily="18" charset="0"/>
              </a:rPr>
              <a:t> Тақырыбы: </a:t>
            </a:r>
            <a:r>
              <a:rPr lang="kk-KZ" sz="3200" dirty="0" smtClean="0">
                <a:solidFill>
                  <a:schemeClr val="tx1"/>
                </a:solidFill>
                <a:latin typeface="Times New Roman" pitchFamily="18" charset="0"/>
                <a:cs typeface="Times New Roman" pitchFamily="18" charset="0"/>
              </a:rPr>
              <a:t>Абай Құнанбайұлы </a:t>
            </a:r>
            <a:r>
              <a:rPr lang="ru-RU" sz="3200" dirty="0" smtClean="0">
                <a:solidFill>
                  <a:schemeClr val="tx1"/>
                </a:solidFill>
                <a:latin typeface="Times New Roman" pitchFamily="18" charset="0"/>
                <a:cs typeface="Times New Roman" pitchFamily="18" charset="0"/>
              </a:rPr>
              <a:t>«</a:t>
            </a:r>
            <a:r>
              <a:rPr lang="kk-KZ" sz="3200" dirty="0" smtClean="0">
                <a:solidFill>
                  <a:schemeClr val="tx1"/>
                </a:solidFill>
                <a:latin typeface="Times New Roman" pitchFamily="18" charset="0"/>
                <a:cs typeface="Times New Roman" pitchFamily="18" charset="0"/>
              </a:rPr>
              <a:t>Ғылым </a:t>
            </a:r>
          </a:p>
          <a:p>
            <a:r>
              <a:rPr lang="kk-KZ" sz="3200" dirty="0" smtClean="0">
                <a:solidFill>
                  <a:schemeClr val="tx1"/>
                </a:solidFill>
                <a:latin typeface="Times New Roman" pitchFamily="18" charset="0"/>
                <a:cs typeface="Times New Roman" pitchFamily="18" charset="0"/>
              </a:rPr>
              <a:t>                                          таппай мақтанба</a:t>
            </a:r>
            <a:r>
              <a:rPr lang="ru-RU" sz="3200" dirty="0" smtClean="0">
                <a:solidFill>
                  <a:schemeClr val="tx1"/>
                </a:solidFill>
                <a:latin typeface="Times New Roman" pitchFamily="18" charset="0"/>
                <a:cs typeface="Times New Roman" pitchFamily="18" charset="0"/>
              </a:rPr>
              <a:t>»</a:t>
            </a:r>
            <a:endParaRPr lang="kk-KZ" sz="3200" dirty="0" smtClean="0">
              <a:solidFill>
                <a:schemeClr val="tx1"/>
              </a:solidFill>
              <a:latin typeface="Times New Roman" pitchFamily="18" charset="0"/>
              <a:cs typeface="Times New Roman" pitchFamily="18" charset="0"/>
            </a:endParaRPr>
          </a:p>
          <a:p>
            <a:r>
              <a:rPr lang="kk-KZ" sz="3200" b="1" dirty="0" smtClean="0">
                <a:solidFill>
                  <a:srgbClr val="00B050"/>
                </a:solidFill>
                <a:latin typeface="Times New Roman" pitchFamily="18" charset="0"/>
                <a:cs typeface="Times New Roman" pitchFamily="18" charset="0"/>
              </a:rPr>
              <a:t>Осы </a:t>
            </a:r>
            <a:r>
              <a:rPr lang="kk-KZ" sz="3200" b="1" dirty="0">
                <a:solidFill>
                  <a:srgbClr val="00B050"/>
                </a:solidFill>
                <a:latin typeface="Times New Roman" pitchFamily="18" charset="0"/>
                <a:cs typeface="Times New Roman" pitchFamily="18" charset="0"/>
              </a:rPr>
              <a:t>сабақ  арқылы жүзеге асатын оқу </a:t>
            </a:r>
            <a:r>
              <a:rPr lang="kk-KZ" sz="3200" b="1" dirty="0" smtClean="0">
                <a:solidFill>
                  <a:srgbClr val="00B050"/>
                </a:solidFill>
                <a:latin typeface="Times New Roman" pitchFamily="18" charset="0"/>
                <a:cs typeface="Times New Roman" pitchFamily="18" charset="0"/>
              </a:rPr>
              <a:t>мақсаты:</a:t>
            </a:r>
            <a:r>
              <a:rPr lang="kk-KZ" sz="3200" dirty="0" smtClean="0"/>
              <a:t>Т/Ж.6.1.2.1 әдеби шығармада көтерілген әлеуметтік-қоғамдық  мәселені идеясы арқылы түсіндіру. </a:t>
            </a:r>
            <a:endParaRPr lang="ru-RU" sz="3200" dirty="0" smtClean="0"/>
          </a:p>
          <a:p>
            <a:endParaRPr lang="kk-KZ" sz="3200" b="1" dirty="0">
              <a:solidFill>
                <a:srgbClr val="00B05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898852" y="621901"/>
            <a:ext cx="4916813" cy="587853"/>
          </a:xfrm>
          <a:prstGeom prst="rect">
            <a:avLst/>
          </a:prstGeom>
        </p:spPr>
        <p:txBody>
          <a:bodyPr wrap="square">
            <a:spAutoFit/>
          </a:bodyPr>
          <a:lstStyle/>
          <a:p>
            <a:pPr>
              <a:lnSpc>
                <a:spcPct val="115000"/>
              </a:lnSpc>
            </a:pPr>
            <a:r>
              <a:rPr lang="kk-KZ" sz="2800" b="1" dirty="0">
                <a:solidFill>
                  <a:srgbClr val="92D050"/>
                </a:solidFill>
                <a:latin typeface="Times New Roman"/>
                <a:ea typeface="Calibri"/>
                <a:cs typeface="Times New Roman"/>
              </a:rPr>
              <a:t>Бағалау критерийлері</a:t>
            </a:r>
            <a:endParaRPr lang="ru-RU" sz="2000" dirty="0">
              <a:solidFill>
                <a:srgbClr val="92D050"/>
              </a:solidFill>
              <a:latin typeface="Calibri"/>
              <a:ea typeface="Times New Roman"/>
              <a:cs typeface="Times New Roman"/>
            </a:endParaRPr>
          </a:p>
        </p:txBody>
      </p:sp>
      <p:pic>
        <p:nvPicPr>
          <p:cNvPr id="6" name="Google Shape;231;p65"/>
          <p:cNvPicPr preferRelativeResize="0"/>
          <p:nvPr/>
        </p:nvPicPr>
        <p:blipFill rotWithShape="1">
          <a:blip r:embed="rId2">
            <a:alphaModFix/>
          </a:blip>
          <a:srcRect t="19517" b="68395"/>
          <a:stretch/>
        </p:blipFill>
        <p:spPr>
          <a:xfrm>
            <a:off x="0" y="0"/>
            <a:ext cx="9144000" cy="621901"/>
          </a:xfrm>
          <a:prstGeom prst="rect">
            <a:avLst/>
          </a:prstGeom>
          <a:noFill/>
          <a:ln>
            <a:noFill/>
          </a:ln>
        </p:spPr>
      </p:pic>
      <p:graphicFrame>
        <p:nvGraphicFramePr>
          <p:cNvPr id="2" name="Схема 1"/>
          <p:cNvGraphicFramePr/>
          <p:nvPr>
            <p:extLst>
              <p:ext uri="{D42A27DB-BD31-4B8C-83A1-F6EECF244321}">
                <p14:modId xmlns:p14="http://schemas.microsoft.com/office/powerpoint/2010/main" val="150206140"/>
              </p:ext>
            </p:extLst>
          </p:nvPr>
        </p:nvGraphicFramePr>
        <p:xfrm>
          <a:off x="584198" y="1388533"/>
          <a:ext cx="7162801" cy="3132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3586" y="630620"/>
            <a:ext cx="4895271" cy="816227"/>
          </a:xfrm>
        </p:spPr>
        <p:txBody>
          <a:bodyPr>
            <a:normAutofit/>
          </a:bodyPr>
          <a:lstStyle/>
          <a:p>
            <a:r>
              <a:rPr lang="kk-KZ" sz="2000" b="1" dirty="0" smtClean="0"/>
              <a:t/>
            </a:r>
            <a:br>
              <a:rPr lang="kk-KZ" sz="2000" b="1" dirty="0" smtClean="0"/>
            </a:br>
            <a:endParaRPr lang="ru-RU" sz="2000" dirty="0"/>
          </a:p>
        </p:txBody>
      </p:sp>
      <p:sp>
        <p:nvSpPr>
          <p:cNvPr id="3" name="Текст 2"/>
          <p:cNvSpPr>
            <a:spLocks noGrp="1"/>
          </p:cNvSpPr>
          <p:nvPr>
            <p:ph type="body" idx="1"/>
          </p:nvPr>
        </p:nvSpPr>
        <p:spPr>
          <a:xfrm>
            <a:off x="294291" y="178677"/>
            <a:ext cx="6703290" cy="4477406"/>
          </a:xfrm>
        </p:spPr>
        <p:txBody>
          <a:bodyPr>
            <a:noAutofit/>
          </a:bodyPr>
          <a:lstStyle/>
          <a:p>
            <a:endParaRPr lang="kk-KZ" sz="1400" b="1" u="sng" dirty="0" smtClean="0">
              <a:latin typeface="Times New Roman" pitchFamily="18" charset="0"/>
              <a:cs typeface="Times New Roman" pitchFamily="18" charset="0"/>
            </a:endParaRPr>
          </a:p>
          <a:p>
            <a:endParaRPr lang="kk-KZ" sz="1400" b="1" u="sng" dirty="0" smtClean="0">
              <a:latin typeface="Times New Roman" pitchFamily="18" charset="0"/>
              <a:cs typeface="Times New Roman" pitchFamily="18" charset="0"/>
            </a:endParaRPr>
          </a:p>
          <a:p>
            <a:endParaRPr lang="kk-KZ" sz="1400" b="1" u="sng" dirty="0" smtClean="0">
              <a:latin typeface="Times New Roman" pitchFamily="18" charset="0"/>
              <a:cs typeface="Times New Roman" pitchFamily="18" charset="0"/>
            </a:endParaRPr>
          </a:p>
          <a:p>
            <a:r>
              <a:rPr lang="kk-KZ" sz="1800" b="1" u="sng" dirty="0" smtClean="0">
                <a:solidFill>
                  <a:schemeClr val="tx1">
                    <a:lumMod val="85000"/>
                    <a:lumOff val="15000"/>
                  </a:schemeClr>
                </a:solidFill>
                <a:latin typeface="Times New Roman" pitchFamily="18" charset="0"/>
                <a:cs typeface="Times New Roman" pitchFamily="18" charset="0"/>
              </a:rPr>
              <a:t>Ізденіс сұрақтары:</a:t>
            </a:r>
            <a:endParaRPr lang="ru-RU" sz="1800" dirty="0" smtClean="0">
              <a:solidFill>
                <a:schemeClr val="tx1">
                  <a:lumMod val="85000"/>
                  <a:lumOff val="15000"/>
                </a:schemeClr>
              </a:solidFill>
              <a:latin typeface="Times New Roman" pitchFamily="18" charset="0"/>
              <a:cs typeface="Times New Roman" pitchFamily="18" charset="0"/>
            </a:endParaRPr>
          </a:p>
          <a:p>
            <a:r>
              <a:rPr lang="kk-KZ" sz="1800" dirty="0" smtClean="0">
                <a:solidFill>
                  <a:schemeClr val="tx1">
                    <a:lumMod val="85000"/>
                    <a:lumOff val="15000"/>
                  </a:schemeClr>
                </a:solidFill>
                <a:latin typeface="Times New Roman" pitchFamily="18" charset="0"/>
                <a:cs typeface="Times New Roman" pitchFamily="18" charset="0"/>
              </a:rPr>
              <a:t>1.Ғылым жолына ұмтылған жастарға қандай нәрседен қашық болуды, қандай нәрсемен дос болуды айтады?</a:t>
            </a:r>
          </a:p>
          <a:p>
            <a:r>
              <a:rPr lang="kk-KZ" sz="1800" dirty="0" smtClean="0">
                <a:solidFill>
                  <a:schemeClr val="tx1">
                    <a:lumMod val="85000"/>
                    <a:lumOff val="15000"/>
                  </a:schemeClr>
                </a:solidFill>
                <a:latin typeface="Times New Roman" pitchFamily="18" charset="0"/>
                <a:cs typeface="Times New Roman" pitchFamily="18" charset="0"/>
              </a:rPr>
              <a:t>2. Абайдың өлеңінде 5 асыл іс деп отырғаны... талап, еңбек, терең ой, қанағат, рақымшылдық,</a:t>
            </a:r>
            <a:endParaRPr lang="ru-RU" sz="1800" dirty="0" smtClean="0">
              <a:solidFill>
                <a:schemeClr val="tx1">
                  <a:lumMod val="85000"/>
                  <a:lumOff val="15000"/>
                </a:schemeClr>
              </a:solidFill>
              <a:latin typeface="Times New Roman" pitchFamily="18" charset="0"/>
              <a:cs typeface="Times New Roman" pitchFamily="18" charset="0"/>
            </a:endParaRPr>
          </a:p>
          <a:p>
            <a:r>
              <a:rPr lang="kk-KZ" sz="1800" dirty="0" smtClean="0">
                <a:solidFill>
                  <a:schemeClr val="tx1">
                    <a:lumMod val="85000"/>
                    <a:lumOff val="15000"/>
                  </a:schemeClr>
                </a:solidFill>
                <a:latin typeface="Times New Roman" pitchFamily="18" charset="0"/>
                <a:cs typeface="Times New Roman" pitchFamily="18" charset="0"/>
              </a:rPr>
              <a:t>3.5 жаман іс дегені... өсек, өтірік айту, мақтаншақтық, еріншектік, бекер мал шашпақ.</a:t>
            </a:r>
            <a:endParaRPr lang="kk-KZ" sz="1800" b="1" dirty="0" smtClean="0">
              <a:solidFill>
                <a:schemeClr val="tx1">
                  <a:lumMod val="85000"/>
                  <a:lumOff val="15000"/>
                </a:schemeClr>
              </a:solidFill>
              <a:latin typeface="Times New Roman" pitchFamily="18" charset="0"/>
              <a:cs typeface="Times New Roman" pitchFamily="18" charset="0"/>
            </a:endParaRPr>
          </a:p>
          <a:p>
            <a:r>
              <a:rPr lang="kk-KZ" sz="1800" b="1" dirty="0" smtClean="0">
                <a:solidFill>
                  <a:schemeClr val="tx1">
                    <a:lumMod val="85000"/>
                    <a:lumOff val="15000"/>
                  </a:schemeClr>
                </a:solidFill>
                <a:latin typeface="Times New Roman" pitchFamily="18" charset="0"/>
                <a:cs typeface="Times New Roman" pitchFamily="18" charset="0"/>
              </a:rPr>
              <a:t>Өлеңге тілдік талдау жасайық.</a:t>
            </a:r>
            <a:r>
              <a:rPr lang="kk-KZ" sz="1800" dirty="0" smtClean="0">
                <a:solidFill>
                  <a:schemeClr val="tx1">
                    <a:lumMod val="85000"/>
                    <a:lumOff val="15000"/>
                  </a:schemeClr>
                </a:solidFill>
                <a:latin typeface="Times New Roman" pitchFamily="18" charset="0"/>
                <a:cs typeface="Times New Roman" pitchFamily="18" charset="0"/>
              </a:rPr>
              <a:t> </a:t>
            </a:r>
            <a:br>
              <a:rPr lang="kk-KZ" sz="1800" dirty="0" smtClean="0">
                <a:solidFill>
                  <a:schemeClr val="tx1">
                    <a:lumMod val="85000"/>
                    <a:lumOff val="15000"/>
                  </a:schemeClr>
                </a:solidFill>
                <a:latin typeface="Times New Roman" pitchFamily="18" charset="0"/>
                <a:cs typeface="Times New Roman" pitchFamily="18" charset="0"/>
              </a:rPr>
            </a:br>
            <a:r>
              <a:rPr lang="kk-KZ" sz="1800" dirty="0" smtClean="0">
                <a:solidFill>
                  <a:schemeClr val="tx1">
                    <a:lumMod val="85000"/>
                    <a:lumOff val="15000"/>
                  </a:schemeClr>
                </a:solidFill>
                <a:latin typeface="Times New Roman" pitchFamily="18" charset="0"/>
                <a:cs typeface="Times New Roman" pitchFamily="18" charset="0"/>
              </a:rPr>
              <a:t>Асық - сөзінің синонимі ұмтылу, қашық – сөзінің синонимі аулақ болу.</a:t>
            </a:r>
            <a:br>
              <a:rPr lang="kk-KZ" sz="1800" dirty="0" smtClean="0">
                <a:solidFill>
                  <a:schemeClr val="tx1">
                    <a:lumMod val="85000"/>
                    <a:lumOff val="15000"/>
                  </a:schemeClr>
                </a:solidFill>
                <a:latin typeface="Times New Roman" pitchFamily="18" charset="0"/>
                <a:cs typeface="Times New Roman" pitchFamily="18" charset="0"/>
              </a:rPr>
            </a:br>
            <a:endParaRPr lang="ru-RU" sz="1800" dirty="0" smtClean="0">
              <a:solidFill>
                <a:schemeClr val="tx1">
                  <a:lumMod val="85000"/>
                  <a:lumOff val="15000"/>
                </a:schemeClr>
              </a:solidFill>
              <a:latin typeface="Times New Roman" pitchFamily="18" charset="0"/>
              <a:cs typeface="Times New Roman" pitchFamily="18" charset="0"/>
            </a:endParaRPr>
          </a:p>
        </p:txBody>
      </p:sp>
      <p:graphicFrame>
        <p:nvGraphicFramePr>
          <p:cNvPr id="2050" name="Object 2"/>
          <p:cNvGraphicFramePr>
            <a:graphicFrameLocks noChangeAspect="1"/>
          </p:cNvGraphicFramePr>
          <p:nvPr/>
        </p:nvGraphicFramePr>
        <p:xfrm>
          <a:off x="2026526" y="357078"/>
          <a:ext cx="1431925" cy="674687"/>
        </p:xfrm>
        <a:graphic>
          <a:graphicData uri="http://schemas.openxmlformats.org/presentationml/2006/ole">
            <mc:AlternateContent xmlns:mc="http://schemas.openxmlformats.org/markup-compatibility/2006">
              <mc:Choice xmlns:v="urn:schemas-microsoft-com:vml" Requires="v">
                <p:oleObj spid="_x0000_s2052" name="Объект упаковщика для оболочки" showAsIcon="1" r:id="rId3" imgW="1432440" imgH="491040" progId="Package">
                  <p:embed/>
                </p:oleObj>
              </mc:Choice>
              <mc:Fallback>
                <p:oleObj name="Объект упаковщика для оболочки" showAsIcon="1" r:id="rId3" imgW="1432440" imgH="49104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526" y="357078"/>
                        <a:ext cx="1431925"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4639989" y="475867"/>
          <a:ext cx="1922463" cy="490537"/>
        </p:xfrm>
        <a:graphic>
          <a:graphicData uri="http://schemas.openxmlformats.org/presentationml/2006/ole">
            <mc:AlternateContent xmlns:mc="http://schemas.openxmlformats.org/markup-compatibility/2006">
              <mc:Choice xmlns:v="urn:schemas-microsoft-com:vml" Requires="v">
                <p:oleObj spid="_x0000_s2053" name="Объект упаковщика для оболочки" showAsIcon="1" r:id="rId5" imgW="1922040" imgH="491040" progId="Package">
                  <p:embed/>
                </p:oleObj>
              </mc:Choice>
              <mc:Fallback>
                <p:oleObj name="Объект упаковщика для оболочки" showAsIcon="1" r:id="rId5" imgW="1922040" imgH="491040" progId="Package">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989" y="475867"/>
                        <a:ext cx="1922463"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99967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BE40D1D6-D628-624D-8209-D2129D52246B}"/>
              </a:ext>
            </a:extLst>
          </p:cNvPr>
          <p:cNvSpPr/>
          <p:nvPr/>
        </p:nvSpPr>
        <p:spPr>
          <a:xfrm>
            <a:off x="2266130" y="0"/>
            <a:ext cx="7572375" cy="584775"/>
          </a:xfrm>
          <a:prstGeom prst="rect">
            <a:avLst/>
          </a:prstGeom>
        </p:spPr>
        <p:txBody>
          <a:bodyPr wrap="square">
            <a:spAutoFit/>
          </a:bodyPr>
          <a:lstStyle/>
          <a:p>
            <a:r>
              <a:rPr lang="kk-KZ" sz="3200" b="1" dirty="0">
                <a:solidFill>
                  <a:srgbClr val="C00000"/>
                </a:solidFill>
                <a:latin typeface="Times New Roman" pitchFamily="18" charset="0"/>
                <a:cs typeface="Times New Roman" pitchFamily="18" charset="0"/>
              </a:rPr>
              <a:t>Сөздікпен жұмыс</a:t>
            </a:r>
            <a:endParaRPr lang="ru-RU" sz="3200" dirty="0"/>
          </a:p>
        </p:txBody>
      </p:sp>
      <p:sp>
        <p:nvSpPr>
          <p:cNvPr id="3" name="Скругленная прямоугольная выноска 2"/>
          <p:cNvSpPr/>
          <p:nvPr/>
        </p:nvSpPr>
        <p:spPr>
          <a:xfrm>
            <a:off x="472966" y="990793"/>
            <a:ext cx="8188434" cy="3436892"/>
          </a:xfrm>
          <a:prstGeom prst="wedgeRoundRectCallou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b="1" dirty="0" smtClean="0">
                <a:solidFill>
                  <a:schemeClr val="tx1">
                    <a:lumMod val="75000"/>
                    <a:lumOff val="25000"/>
                  </a:schemeClr>
                </a:solidFill>
              </a:rPr>
              <a:t>Ғибратлі (арабша)    </a:t>
            </a:r>
            <a:r>
              <a:rPr lang="kk-KZ" b="1" dirty="0" smtClean="0">
                <a:solidFill>
                  <a:srgbClr val="C00000"/>
                </a:solidFill>
              </a:rPr>
              <a:t>              </a:t>
            </a:r>
            <a:r>
              <a:rPr lang="kk-KZ" dirty="0" smtClean="0">
                <a:solidFill>
                  <a:schemeClr val="tx1">
                    <a:lumMod val="75000"/>
                    <a:lumOff val="25000"/>
                  </a:schemeClr>
                </a:solidFill>
              </a:rPr>
              <a:t>Үлгілі, өнегелі</a:t>
            </a:r>
            <a:endParaRPr lang="ru-RU" dirty="0" smtClean="0">
              <a:solidFill>
                <a:schemeClr val="tx1">
                  <a:lumMod val="75000"/>
                  <a:lumOff val="25000"/>
                </a:schemeClr>
              </a:solidFill>
            </a:endParaRPr>
          </a:p>
          <a:p>
            <a:r>
              <a:rPr lang="kk-KZ" b="1" dirty="0" smtClean="0">
                <a:solidFill>
                  <a:schemeClr val="tx1">
                    <a:lumMod val="75000"/>
                    <a:lumOff val="25000"/>
                  </a:schemeClr>
                </a:solidFill>
              </a:rPr>
              <a:t>Нәфрәтлі (арабша)                 </a:t>
            </a:r>
            <a:r>
              <a:rPr lang="kk-KZ" dirty="0" smtClean="0">
                <a:solidFill>
                  <a:schemeClr val="tx1">
                    <a:lumMod val="75000"/>
                    <a:lumOff val="25000"/>
                  </a:schemeClr>
                </a:solidFill>
              </a:rPr>
              <a:t>Жиіркенішті.</a:t>
            </a:r>
            <a:endParaRPr lang="ru-RU" dirty="0" smtClean="0">
              <a:solidFill>
                <a:schemeClr val="tx1">
                  <a:lumMod val="75000"/>
                  <a:lumOff val="25000"/>
                </a:schemeClr>
              </a:solidFill>
            </a:endParaRPr>
          </a:p>
          <a:p>
            <a:r>
              <a:rPr lang="kk-KZ" b="1" dirty="0" smtClean="0">
                <a:solidFill>
                  <a:schemeClr val="tx1">
                    <a:lumMod val="75000"/>
                    <a:lumOff val="25000"/>
                  </a:schemeClr>
                </a:solidFill>
              </a:rPr>
              <a:t>Баптанба                                  </a:t>
            </a:r>
            <a:r>
              <a:rPr lang="kk-KZ" dirty="0" smtClean="0">
                <a:solidFill>
                  <a:schemeClr val="tx1">
                    <a:lumMod val="75000"/>
                    <a:lumOff val="25000"/>
                  </a:schemeClr>
                </a:solidFill>
              </a:rPr>
              <a:t>Жайланба, жайбарақаттанба.</a:t>
            </a:r>
            <a:endParaRPr lang="ru-RU" dirty="0" smtClean="0">
              <a:solidFill>
                <a:schemeClr val="tx1">
                  <a:lumMod val="75000"/>
                  <a:lumOff val="25000"/>
                </a:schemeClr>
              </a:solidFill>
            </a:endParaRPr>
          </a:p>
          <a:p>
            <a:r>
              <a:rPr lang="kk-KZ" b="1" dirty="0" smtClean="0">
                <a:solidFill>
                  <a:schemeClr val="tx1">
                    <a:lumMod val="75000"/>
                    <a:lumOff val="25000"/>
                  </a:schemeClr>
                </a:solidFill>
              </a:rPr>
              <a:t>Мақтанба                                  </a:t>
            </a:r>
            <a:r>
              <a:rPr lang="kk-KZ" dirty="0" smtClean="0">
                <a:solidFill>
                  <a:schemeClr val="tx1">
                    <a:lumMod val="75000"/>
                    <a:lumOff val="25000"/>
                  </a:schemeClr>
                </a:solidFill>
              </a:rPr>
              <a:t>Масаттанба, кеуде керме</a:t>
            </a:r>
            <a:endParaRPr lang="ru-RU" dirty="0" smtClean="0">
              <a:solidFill>
                <a:schemeClr val="tx1">
                  <a:lumMod val="75000"/>
                  <a:lumOff val="25000"/>
                </a:schemeClr>
              </a:solidFill>
            </a:endParaRPr>
          </a:p>
          <a:p>
            <a:r>
              <a:rPr lang="kk-KZ" b="1" dirty="0" smtClean="0">
                <a:solidFill>
                  <a:schemeClr val="tx1">
                    <a:lumMod val="75000"/>
                    <a:lumOff val="25000"/>
                  </a:schemeClr>
                </a:solidFill>
              </a:rPr>
              <a:t>Шаттанба</a:t>
            </a:r>
            <a:r>
              <a:rPr lang="kk-KZ" dirty="0" smtClean="0">
                <a:solidFill>
                  <a:schemeClr val="tx1">
                    <a:lumMod val="75000"/>
                    <a:lumOff val="25000"/>
                  </a:schemeClr>
                </a:solidFill>
              </a:rPr>
              <a:t>                                  Болмашыға қуанба.</a:t>
            </a:r>
            <a:endParaRPr lang="ru-RU" dirty="0" smtClean="0">
              <a:solidFill>
                <a:schemeClr val="tx1">
                  <a:lumMod val="75000"/>
                  <a:lumOff val="25000"/>
                </a:schemeClr>
              </a:solidFill>
            </a:endParaRPr>
          </a:p>
          <a:p>
            <a:r>
              <a:rPr lang="kk-KZ" b="1" dirty="0" smtClean="0">
                <a:solidFill>
                  <a:schemeClr val="tx1">
                    <a:lumMod val="75000"/>
                    <a:lumOff val="25000"/>
                  </a:schemeClr>
                </a:solidFill>
              </a:rPr>
              <a:t>Құмарлану</a:t>
            </a:r>
            <a:r>
              <a:rPr lang="kk-KZ" dirty="0" smtClean="0">
                <a:solidFill>
                  <a:schemeClr val="tx1">
                    <a:lumMod val="75000"/>
                    <a:lumOff val="25000"/>
                  </a:schemeClr>
                </a:solidFill>
              </a:rPr>
              <a:t>                                Әуестену, құштар болу</a:t>
            </a:r>
            <a:endParaRPr lang="kk-KZ" b="1" dirty="0" smtClean="0">
              <a:solidFill>
                <a:schemeClr val="tx1">
                  <a:lumMod val="75000"/>
                  <a:lumOff val="25000"/>
                </a:schemeClr>
              </a:solidFill>
            </a:endParaRPr>
          </a:p>
          <a:p>
            <a:r>
              <a:rPr lang="kk-KZ" b="1" dirty="0" smtClean="0">
                <a:solidFill>
                  <a:schemeClr val="tx1">
                    <a:lumMod val="75000"/>
                    <a:lumOff val="25000"/>
                  </a:schemeClr>
                </a:solidFill>
              </a:rPr>
              <a:t>Өсек                                           </a:t>
            </a:r>
            <a:r>
              <a:rPr lang="kk-KZ" dirty="0" smtClean="0">
                <a:solidFill>
                  <a:schemeClr val="tx1">
                    <a:lumMod val="75000"/>
                    <a:lumOff val="25000"/>
                  </a:schemeClr>
                </a:solidFill>
              </a:rPr>
              <a:t>Біреуді </a:t>
            </a:r>
            <a:r>
              <a:rPr lang="kk-KZ" dirty="0">
                <a:solidFill>
                  <a:schemeClr val="tx1">
                    <a:lumMod val="75000"/>
                    <a:lumOff val="25000"/>
                  </a:schemeClr>
                </a:solidFill>
              </a:rPr>
              <a:t>сыртынан даттап, ғайбаттап айтылған жалған сөз.</a:t>
            </a:r>
            <a:endParaRPr lang="ru-RU" dirty="0">
              <a:solidFill>
                <a:schemeClr val="tx1">
                  <a:lumMod val="75000"/>
                  <a:lumOff val="25000"/>
                </a:schemeClr>
              </a:solidFill>
            </a:endParaRPr>
          </a:p>
          <a:p>
            <a:r>
              <a:rPr lang="ru-RU" b="1" dirty="0" err="1" smtClean="0">
                <a:solidFill>
                  <a:schemeClr val="tx1">
                    <a:lumMod val="75000"/>
                    <a:lumOff val="25000"/>
                  </a:schemeClr>
                </a:solidFill>
              </a:rPr>
              <a:t>Дұшпан</a:t>
            </a:r>
            <a:r>
              <a:rPr lang="ru-RU" dirty="0">
                <a:solidFill>
                  <a:schemeClr val="tx1">
                    <a:lumMod val="75000"/>
                    <a:lumOff val="25000"/>
                  </a:schemeClr>
                </a:solidFill>
              </a:rPr>
              <a:t> </a:t>
            </a:r>
            <a:r>
              <a:rPr lang="ru-RU" dirty="0" smtClean="0">
                <a:solidFill>
                  <a:schemeClr val="tx1">
                    <a:lumMod val="75000"/>
                    <a:lumOff val="25000"/>
                  </a:schemeClr>
                </a:solidFill>
              </a:rPr>
              <a:t>                                     </a:t>
            </a:r>
            <a:r>
              <a:rPr lang="ru-RU" dirty="0" err="1" smtClean="0">
                <a:solidFill>
                  <a:schemeClr val="tx1">
                    <a:lumMod val="75000"/>
                    <a:lumOff val="25000"/>
                  </a:schemeClr>
                </a:solidFill>
              </a:rPr>
              <a:t>Қас</a:t>
            </a:r>
            <a:r>
              <a:rPr lang="ru-RU" dirty="0">
                <a:solidFill>
                  <a:schemeClr val="tx1">
                    <a:lumMod val="75000"/>
                    <a:lumOff val="25000"/>
                  </a:schemeClr>
                </a:solidFill>
              </a:rPr>
              <a:t>, </a:t>
            </a:r>
            <a:r>
              <a:rPr lang="ru-RU" dirty="0" err="1">
                <a:solidFill>
                  <a:schemeClr val="tx1">
                    <a:lumMod val="75000"/>
                    <a:lumOff val="25000"/>
                  </a:schemeClr>
                </a:solidFill>
              </a:rPr>
              <a:t>жау</a:t>
            </a:r>
            <a:r>
              <a:rPr lang="ru-RU" dirty="0">
                <a:solidFill>
                  <a:schemeClr val="tx1">
                    <a:lumMod val="75000"/>
                    <a:lumOff val="25000"/>
                  </a:schemeClr>
                </a:solidFill>
              </a:rPr>
              <a:t>, </a:t>
            </a:r>
            <a:r>
              <a:rPr lang="ru-RU" dirty="0" err="1">
                <a:solidFill>
                  <a:schemeClr val="tx1">
                    <a:lumMod val="75000"/>
                    <a:lumOff val="25000"/>
                  </a:schemeClr>
                </a:solidFill>
              </a:rPr>
              <a:t>залал</a:t>
            </a:r>
            <a:r>
              <a:rPr lang="ru-RU" dirty="0">
                <a:solidFill>
                  <a:schemeClr val="tx1">
                    <a:lumMod val="75000"/>
                    <a:lumOff val="25000"/>
                  </a:schemeClr>
                </a:solidFill>
              </a:rPr>
              <a:t> </a:t>
            </a:r>
            <a:r>
              <a:rPr lang="ru-RU" dirty="0" err="1">
                <a:solidFill>
                  <a:schemeClr val="tx1">
                    <a:lumMod val="75000"/>
                    <a:lumOff val="25000"/>
                  </a:schemeClr>
                </a:solidFill>
              </a:rPr>
              <a:t>келтіруші</a:t>
            </a:r>
            <a:endParaRPr lang="ru-RU" dirty="0">
              <a:solidFill>
                <a:schemeClr val="tx1">
                  <a:lumMod val="75000"/>
                  <a:lumOff val="25000"/>
                </a:schemeClr>
              </a:solidFill>
            </a:endParaRPr>
          </a:p>
          <a:p>
            <a:r>
              <a:rPr lang="ru-RU" b="1" dirty="0" err="1" smtClean="0">
                <a:solidFill>
                  <a:schemeClr val="tx1">
                    <a:lumMod val="75000"/>
                    <a:lumOff val="25000"/>
                  </a:schemeClr>
                </a:solidFill>
              </a:rPr>
              <a:t>Талап</a:t>
            </a:r>
            <a:r>
              <a:rPr lang="ru-RU" b="1" dirty="0" smtClean="0">
                <a:solidFill>
                  <a:schemeClr val="tx1">
                    <a:lumMod val="75000"/>
                    <a:lumOff val="25000"/>
                  </a:schemeClr>
                </a:solidFill>
              </a:rPr>
              <a:t>                                         </a:t>
            </a:r>
            <a:r>
              <a:rPr lang="ru-RU" dirty="0" err="1" smtClean="0">
                <a:solidFill>
                  <a:schemeClr val="tx1">
                    <a:lumMod val="75000"/>
                    <a:lumOff val="25000"/>
                  </a:schemeClr>
                </a:solidFill>
              </a:rPr>
              <a:t>Ынта</a:t>
            </a:r>
            <a:r>
              <a:rPr lang="ru-RU" dirty="0">
                <a:solidFill>
                  <a:schemeClr val="tx1">
                    <a:lumMod val="75000"/>
                    <a:lumOff val="25000"/>
                  </a:schemeClr>
                </a:solidFill>
              </a:rPr>
              <a:t>, </a:t>
            </a:r>
            <a:r>
              <a:rPr lang="ru-RU" dirty="0" err="1">
                <a:solidFill>
                  <a:schemeClr val="tx1">
                    <a:lumMod val="75000"/>
                    <a:lumOff val="25000"/>
                  </a:schemeClr>
                </a:solidFill>
              </a:rPr>
              <a:t>ықылас</a:t>
            </a:r>
            <a:r>
              <a:rPr lang="ru-RU" dirty="0">
                <a:solidFill>
                  <a:schemeClr val="tx1">
                    <a:lumMod val="75000"/>
                    <a:lumOff val="25000"/>
                  </a:schemeClr>
                </a:solidFill>
              </a:rPr>
              <a:t>, </a:t>
            </a:r>
            <a:r>
              <a:rPr lang="ru-RU" dirty="0" err="1">
                <a:solidFill>
                  <a:schemeClr val="tx1">
                    <a:lumMod val="75000"/>
                    <a:lumOff val="25000"/>
                  </a:schemeClr>
                </a:solidFill>
              </a:rPr>
              <a:t>ұмтылушылық</a:t>
            </a:r>
            <a:endParaRPr lang="kk-KZ" b="1" dirty="0">
              <a:solidFill>
                <a:schemeClr val="tx1">
                  <a:lumMod val="75000"/>
                  <a:lumOff val="25000"/>
                </a:schemeClr>
              </a:solidFill>
            </a:endParaRPr>
          </a:p>
          <a:p>
            <a:r>
              <a:rPr lang="ru-RU" b="1" dirty="0" err="1" smtClean="0">
                <a:solidFill>
                  <a:schemeClr val="tx1">
                    <a:lumMod val="75000"/>
                    <a:lumOff val="25000"/>
                  </a:schemeClr>
                </a:solidFill>
              </a:rPr>
              <a:t>Қанағат</a:t>
            </a:r>
            <a:r>
              <a:rPr lang="ru-RU" b="1" dirty="0" smtClean="0">
                <a:solidFill>
                  <a:schemeClr val="tx1">
                    <a:lumMod val="75000"/>
                    <a:lumOff val="25000"/>
                  </a:schemeClr>
                </a:solidFill>
              </a:rPr>
              <a:t>                                     </a:t>
            </a:r>
            <a:r>
              <a:rPr lang="ru-RU" dirty="0" err="1" smtClean="0">
                <a:solidFill>
                  <a:schemeClr val="tx1">
                    <a:lumMod val="75000"/>
                    <a:lumOff val="25000"/>
                  </a:schemeClr>
                </a:solidFill>
              </a:rPr>
              <a:t>Тойымдық</a:t>
            </a:r>
            <a:r>
              <a:rPr lang="ru-RU" dirty="0">
                <a:solidFill>
                  <a:schemeClr val="tx1">
                    <a:lumMod val="75000"/>
                    <a:lumOff val="25000"/>
                  </a:schemeClr>
                </a:solidFill>
              </a:rPr>
              <a:t>, </a:t>
            </a:r>
            <a:r>
              <a:rPr lang="ru-RU" dirty="0" err="1">
                <a:solidFill>
                  <a:schemeClr val="tx1">
                    <a:lumMod val="75000"/>
                    <a:lumOff val="25000"/>
                  </a:schemeClr>
                </a:solidFill>
              </a:rPr>
              <a:t>барға</a:t>
            </a:r>
            <a:r>
              <a:rPr lang="ru-RU" dirty="0">
                <a:solidFill>
                  <a:schemeClr val="tx1">
                    <a:lumMod val="75000"/>
                    <a:lumOff val="25000"/>
                  </a:schemeClr>
                </a:solidFill>
              </a:rPr>
              <a:t> </a:t>
            </a:r>
            <a:r>
              <a:rPr lang="ru-RU" dirty="0" err="1">
                <a:solidFill>
                  <a:schemeClr val="tx1">
                    <a:lumMod val="75000"/>
                    <a:lumOff val="25000"/>
                  </a:schemeClr>
                </a:solidFill>
              </a:rPr>
              <a:t>ризалық</a:t>
            </a:r>
            <a:r>
              <a:rPr lang="ru-RU" dirty="0">
                <a:solidFill>
                  <a:schemeClr val="tx1">
                    <a:lumMod val="75000"/>
                    <a:lumOff val="25000"/>
                  </a:schemeClr>
                </a:solidFill>
              </a:rPr>
              <a:t>, </a:t>
            </a:r>
            <a:r>
              <a:rPr lang="ru-RU" dirty="0" err="1" smtClean="0">
                <a:solidFill>
                  <a:schemeClr val="tx1">
                    <a:lumMod val="75000"/>
                    <a:lumOff val="25000"/>
                  </a:schemeClr>
                </a:solidFill>
              </a:rPr>
              <a:t>нысап</a:t>
            </a:r>
            <a:endParaRPr lang="ru-RU" dirty="0" smtClean="0">
              <a:solidFill>
                <a:schemeClr val="tx1">
                  <a:lumMod val="75000"/>
                  <a:lumOff val="25000"/>
                </a:schemeClr>
              </a:solidFill>
            </a:endParaRPr>
          </a:p>
          <a:p>
            <a:r>
              <a:rPr lang="kk-KZ" b="1" dirty="0" smtClean="0">
                <a:solidFill>
                  <a:schemeClr val="tx1">
                    <a:lumMod val="75000"/>
                    <a:lumOff val="25000"/>
                  </a:schemeClr>
                </a:solidFill>
              </a:rPr>
              <a:t> </a:t>
            </a:r>
            <a:r>
              <a:rPr lang="ru-RU" b="1" dirty="0" err="1" smtClean="0">
                <a:solidFill>
                  <a:schemeClr val="tx1">
                    <a:lumMod val="75000"/>
                    <a:lumOff val="25000"/>
                  </a:schemeClr>
                </a:solidFill>
              </a:rPr>
              <a:t>Рақым</a:t>
            </a:r>
            <a:r>
              <a:rPr lang="ru-RU" b="1" dirty="0" smtClean="0">
                <a:solidFill>
                  <a:schemeClr val="tx1">
                    <a:lumMod val="75000"/>
                    <a:lumOff val="25000"/>
                  </a:schemeClr>
                </a:solidFill>
              </a:rPr>
              <a:t> </a:t>
            </a:r>
            <a:r>
              <a:rPr lang="ru-RU" dirty="0">
                <a:solidFill>
                  <a:schemeClr val="tx1">
                    <a:lumMod val="75000"/>
                    <a:lumOff val="25000"/>
                  </a:schemeClr>
                </a:solidFill>
              </a:rPr>
              <a:t> </a:t>
            </a:r>
            <a:r>
              <a:rPr lang="ru-RU" dirty="0" smtClean="0">
                <a:solidFill>
                  <a:schemeClr val="tx1">
                    <a:lumMod val="75000"/>
                    <a:lumOff val="25000"/>
                  </a:schemeClr>
                </a:solidFill>
              </a:rPr>
              <a:t>                                     </a:t>
            </a:r>
            <a:r>
              <a:rPr lang="kk-KZ" dirty="0" smtClean="0">
                <a:solidFill>
                  <a:schemeClr val="tx1">
                    <a:lumMod val="75000"/>
                    <a:lumOff val="25000"/>
                  </a:schemeClr>
                </a:solidFill>
              </a:rPr>
              <a:t>Адамгершілік</a:t>
            </a:r>
            <a:r>
              <a:rPr lang="kk-KZ" dirty="0">
                <a:solidFill>
                  <a:schemeClr val="tx1">
                    <a:lumMod val="75000"/>
                    <a:lumOff val="25000"/>
                  </a:schemeClr>
                </a:solidFill>
              </a:rPr>
              <a:t>, қайырым, мейірім, шапағат</a:t>
            </a:r>
            <a:endParaRPr lang="ru-RU" dirty="0">
              <a:solidFill>
                <a:schemeClr val="tx1">
                  <a:lumMod val="75000"/>
                  <a:lumOff val="25000"/>
                </a:schemeClr>
              </a:solidFill>
            </a:endParaRPr>
          </a:p>
          <a:p>
            <a:r>
              <a:rPr lang="kk-KZ" b="1" dirty="0" smtClean="0">
                <a:solidFill>
                  <a:schemeClr val="tx1">
                    <a:lumMod val="75000"/>
                    <a:lumOff val="25000"/>
                  </a:schemeClr>
                </a:solidFill>
              </a:rPr>
              <a:t>                                          </a:t>
            </a:r>
            <a:endParaRPr lang="ru-RU" dirty="0">
              <a:solidFill>
                <a:schemeClr val="tx1">
                  <a:lumMod val="75000"/>
                  <a:lumOff val="25000"/>
                </a:schemeClr>
              </a:solidFill>
            </a:endParaRPr>
          </a:p>
          <a:p>
            <a:endParaRPr lang="ru-RU" dirty="0"/>
          </a:p>
          <a:p>
            <a:r>
              <a:rPr lang="ru-RU" dirty="0" smtClean="0"/>
              <a:t>                      </a:t>
            </a:r>
            <a:endParaRPr lang="ru-RU" dirty="0"/>
          </a:p>
        </p:txBody>
      </p:sp>
      <p:cxnSp>
        <p:nvCxnSpPr>
          <p:cNvPr id="9" name="Прямая со стрелкой 8"/>
          <p:cNvCxnSpPr/>
          <p:nvPr/>
        </p:nvCxnSpPr>
        <p:spPr>
          <a:xfrm rot="10800000">
            <a:off x="1450429" y="2606568"/>
            <a:ext cx="1629103" cy="21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2575034" y="1545021"/>
            <a:ext cx="451945"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1891862" y="1734207"/>
            <a:ext cx="1229710" cy="12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1755228" y="1965434"/>
            <a:ext cx="1345324" cy="1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1804913" y="2173367"/>
            <a:ext cx="1253597" cy="12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1818290" y="2406869"/>
            <a:ext cx="1282262" cy="1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1418897" y="2596055"/>
            <a:ext cx="1513489" cy="1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1626237" y="2836838"/>
            <a:ext cx="1485900" cy="41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524000" y="3069021"/>
            <a:ext cx="1629223" cy="2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1534510" y="3226676"/>
            <a:ext cx="1597573" cy="10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1597572" y="3478924"/>
            <a:ext cx="1576552"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564524" y="1355834"/>
            <a:ext cx="59909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9503" y="357351"/>
            <a:ext cx="8124497" cy="4276635"/>
          </a:xfrm>
        </p:spPr>
        <p:txBody>
          <a:bodyPr>
            <a:normAutofit/>
          </a:bodyPr>
          <a:lstStyle/>
          <a:p>
            <a:r>
              <a:rPr lang="kk-KZ" b="1" dirty="0"/>
              <a:t>5. Оқу тапсырмалары:</a:t>
            </a:r>
            <a:r>
              <a:rPr lang="ru-RU" dirty="0"/>
              <a:t/>
            </a:r>
            <a:br>
              <a:rPr lang="ru-RU" dirty="0"/>
            </a:br>
            <a:r>
              <a:rPr lang="kk-KZ" b="1" i="1" dirty="0">
                <a:solidFill>
                  <a:schemeClr val="tx1">
                    <a:lumMod val="85000"/>
                    <a:lumOff val="15000"/>
                  </a:schemeClr>
                </a:solidFill>
                <a:latin typeface="Times New Roman" pitchFamily="18" charset="0"/>
                <a:cs typeface="Times New Roman" pitchFamily="18" charset="0"/>
              </a:rPr>
              <a:t>1-тапсырма</a:t>
            </a:r>
            <a:r>
              <a:rPr lang="ru-RU" dirty="0">
                <a:solidFill>
                  <a:schemeClr val="tx1">
                    <a:lumMod val="85000"/>
                    <a:lumOff val="15000"/>
                  </a:schemeClr>
                </a:solidFill>
                <a:latin typeface="Times New Roman" pitchFamily="18" charset="0"/>
                <a:cs typeface="Times New Roman" pitchFamily="18" charset="0"/>
              </a:rPr>
              <a:t/>
            </a:r>
            <a:br>
              <a:rPr lang="ru-RU" dirty="0">
                <a:solidFill>
                  <a:schemeClr val="tx1">
                    <a:lumMod val="85000"/>
                    <a:lumOff val="15000"/>
                  </a:schemeClr>
                </a:solidFill>
                <a:latin typeface="Times New Roman" pitchFamily="18" charset="0"/>
                <a:cs typeface="Times New Roman" pitchFamily="18" charset="0"/>
              </a:rPr>
            </a:br>
            <a:r>
              <a:rPr lang="kk-KZ" b="1" dirty="0">
                <a:solidFill>
                  <a:schemeClr val="tx1">
                    <a:lumMod val="85000"/>
                    <a:lumOff val="15000"/>
                  </a:schemeClr>
                </a:solidFill>
                <a:latin typeface="Times New Roman" pitchFamily="18" charset="0"/>
                <a:cs typeface="Times New Roman" pitchFamily="18" charset="0"/>
              </a:rPr>
              <a:t> 1-топқа: </a:t>
            </a:r>
            <a:r>
              <a:rPr lang="ru-RU" dirty="0">
                <a:solidFill>
                  <a:schemeClr val="tx1">
                    <a:lumMod val="85000"/>
                    <a:lumOff val="15000"/>
                  </a:schemeClr>
                </a:solidFill>
                <a:latin typeface="Times New Roman" pitchFamily="18" charset="0"/>
                <a:cs typeface="Times New Roman" pitchFamily="18" charset="0"/>
              </a:rPr>
              <a:t/>
            </a:r>
            <a:br>
              <a:rPr lang="ru-RU" dirty="0">
                <a:solidFill>
                  <a:schemeClr val="tx1">
                    <a:lumMod val="85000"/>
                    <a:lumOff val="15000"/>
                  </a:schemeClr>
                </a:solidFill>
                <a:latin typeface="Times New Roman" pitchFamily="18" charset="0"/>
                <a:cs typeface="Times New Roman" pitchFamily="18" charset="0"/>
              </a:rPr>
            </a:br>
            <a:r>
              <a:rPr lang="ru-RU" dirty="0" smtClean="0">
                <a:solidFill>
                  <a:schemeClr val="tx1">
                    <a:lumMod val="85000"/>
                    <a:lumOff val="15000"/>
                  </a:schemeClr>
                </a:solidFill>
                <a:latin typeface="Times New Roman" pitchFamily="18" charset="0"/>
                <a:cs typeface="Times New Roman" pitchFamily="18" charset="0"/>
              </a:rPr>
              <a:t>1.</a:t>
            </a:r>
            <a:r>
              <a:rPr lang="kk-KZ" dirty="0" smtClean="0">
                <a:solidFill>
                  <a:schemeClr val="tx1">
                    <a:lumMod val="85000"/>
                    <a:lumOff val="15000"/>
                  </a:schemeClr>
                </a:solidFill>
                <a:latin typeface="Times New Roman" pitchFamily="18" charset="0"/>
                <a:cs typeface="Times New Roman" pitchFamily="18" charset="0"/>
              </a:rPr>
              <a:t>Ғылымсыз </a:t>
            </a:r>
            <a:r>
              <a:rPr lang="kk-KZ" dirty="0">
                <a:solidFill>
                  <a:schemeClr val="tx1">
                    <a:lumMod val="85000"/>
                    <a:lumOff val="15000"/>
                  </a:schemeClr>
                </a:solidFill>
                <a:latin typeface="Times New Roman" pitchFamily="18" charset="0"/>
                <a:cs typeface="Times New Roman" pitchFamily="18" charset="0"/>
              </a:rPr>
              <a:t>неге мақтана алмаймыз? </a:t>
            </a:r>
            <a:r>
              <a:rPr lang="ru-RU" dirty="0">
                <a:solidFill>
                  <a:schemeClr val="tx1">
                    <a:lumMod val="85000"/>
                    <a:lumOff val="15000"/>
                  </a:schemeClr>
                </a:solidFill>
                <a:latin typeface="Times New Roman" pitchFamily="18" charset="0"/>
                <a:cs typeface="Times New Roman" pitchFamily="18" charset="0"/>
              </a:rPr>
              <a:t/>
            </a:r>
            <a:br>
              <a:rPr lang="ru-RU" dirty="0">
                <a:solidFill>
                  <a:schemeClr val="tx1">
                    <a:lumMod val="85000"/>
                    <a:lumOff val="15000"/>
                  </a:schemeClr>
                </a:solidFill>
                <a:latin typeface="Times New Roman" pitchFamily="18" charset="0"/>
                <a:cs typeface="Times New Roman" pitchFamily="18" charset="0"/>
              </a:rPr>
            </a:br>
            <a:r>
              <a:rPr lang="ru-RU" dirty="0" smtClean="0">
                <a:solidFill>
                  <a:schemeClr val="tx1">
                    <a:lumMod val="85000"/>
                    <a:lumOff val="15000"/>
                  </a:schemeClr>
                </a:solidFill>
                <a:latin typeface="Times New Roman" pitchFamily="18" charset="0"/>
                <a:cs typeface="Times New Roman" pitchFamily="18" charset="0"/>
              </a:rPr>
              <a:t>2.</a:t>
            </a:r>
            <a:r>
              <a:rPr lang="kk-KZ" dirty="0" smtClean="0">
                <a:solidFill>
                  <a:schemeClr val="tx1">
                    <a:lumMod val="85000"/>
                    <a:lumOff val="15000"/>
                  </a:schemeClr>
                </a:solidFill>
                <a:latin typeface="Times New Roman" pitchFamily="18" charset="0"/>
                <a:cs typeface="Times New Roman" pitchFamily="18" charset="0"/>
              </a:rPr>
              <a:t>Мақтаншақтық </a:t>
            </a:r>
            <a:r>
              <a:rPr lang="kk-KZ" dirty="0">
                <a:solidFill>
                  <a:schemeClr val="tx1">
                    <a:lumMod val="85000"/>
                    <a:lumOff val="15000"/>
                  </a:schemeClr>
                </a:solidFill>
                <a:latin typeface="Times New Roman" pitchFamily="18" charset="0"/>
                <a:cs typeface="Times New Roman" pitchFamily="18" charset="0"/>
              </a:rPr>
              <a:t>қасиет адамның дұшпаны ма? </a:t>
            </a:r>
            <a:r>
              <a:rPr lang="ru-RU" dirty="0">
                <a:solidFill>
                  <a:schemeClr val="tx1">
                    <a:lumMod val="85000"/>
                    <a:lumOff val="15000"/>
                  </a:schemeClr>
                </a:solidFill>
                <a:latin typeface="Times New Roman" pitchFamily="18" charset="0"/>
                <a:cs typeface="Times New Roman" pitchFamily="18" charset="0"/>
              </a:rPr>
              <a:t/>
            </a:r>
            <a:br>
              <a:rPr lang="ru-RU" dirty="0">
                <a:solidFill>
                  <a:schemeClr val="tx1">
                    <a:lumMod val="85000"/>
                    <a:lumOff val="15000"/>
                  </a:schemeClr>
                </a:solidFill>
                <a:latin typeface="Times New Roman" pitchFamily="18" charset="0"/>
                <a:cs typeface="Times New Roman" pitchFamily="18" charset="0"/>
              </a:rPr>
            </a:br>
            <a:r>
              <a:rPr lang="ru-RU" dirty="0" smtClean="0">
                <a:solidFill>
                  <a:schemeClr val="tx1">
                    <a:lumMod val="85000"/>
                    <a:lumOff val="15000"/>
                  </a:schemeClr>
                </a:solidFill>
                <a:latin typeface="Times New Roman" pitchFamily="18" charset="0"/>
                <a:cs typeface="Times New Roman" pitchFamily="18" charset="0"/>
              </a:rPr>
              <a:t>3.</a:t>
            </a:r>
            <a:r>
              <a:rPr lang="kk-KZ" dirty="0" smtClean="0">
                <a:solidFill>
                  <a:schemeClr val="tx1">
                    <a:lumMod val="85000"/>
                    <a:lumOff val="15000"/>
                  </a:schemeClr>
                </a:solidFill>
                <a:latin typeface="Times New Roman" pitchFamily="18" charset="0"/>
                <a:cs typeface="Times New Roman" pitchFamily="18" charset="0"/>
              </a:rPr>
              <a:t>Тағы </a:t>
            </a:r>
            <a:r>
              <a:rPr lang="kk-KZ" dirty="0">
                <a:solidFill>
                  <a:schemeClr val="tx1">
                    <a:lumMod val="85000"/>
                    <a:lumOff val="15000"/>
                  </a:schemeClr>
                </a:solidFill>
                <a:latin typeface="Times New Roman" pitchFamily="18" charset="0"/>
                <a:cs typeface="Times New Roman" pitchFamily="18" charset="0"/>
              </a:rPr>
              <a:t>нені адамның дұшпаны дер едіңіз? </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kk-KZ" b="1" dirty="0">
                <a:solidFill>
                  <a:schemeClr val="tx1">
                    <a:lumMod val="85000"/>
                    <a:lumOff val="15000"/>
                  </a:schemeClr>
                </a:solidFill>
                <a:latin typeface="Times New Roman" pitchFamily="18" charset="0"/>
                <a:cs typeface="Times New Roman" pitchFamily="18" charset="0"/>
              </a:rPr>
              <a:t>2-топқа: </a:t>
            </a:r>
            <a:r>
              <a:rPr lang="ru-RU" dirty="0">
                <a:solidFill>
                  <a:schemeClr val="tx1">
                    <a:lumMod val="85000"/>
                    <a:lumOff val="15000"/>
                  </a:schemeClr>
                </a:solidFill>
                <a:latin typeface="Times New Roman" pitchFamily="18" charset="0"/>
                <a:cs typeface="Times New Roman" pitchFamily="18" charset="0"/>
              </a:rPr>
              <a:t/>
            </a:r>
            <a:br>
              <a:rPr lang="ru-RU" dirty="0">
                <a:solidFill>
                  <a:schemeClr val="tx1">
                    <a:lumMod val="85000"/>
                    <a:lumOff val="15000"/>
                  </a:schemeClr>
                </a:solidFill>
                <a:latin typeface="Times New Roman" pitchFamily="18" charset="0"/>
                <a:cs typeface="Times New Roman" pitchFamily="18" charset="0"/>
              </a:rPr>
            </a:br>
            <a:r>
              <a:rPr lang="ru-RU" dirty="0" smtClean="0">
                <a:solidFill>
                  <a:schemeClr val="tx1">
                    <a:lumMod val="85000"/>
                    <a:lumOff val="15000"/>
                  </a:schemeClr>
                </a:solidFill>
                <a:latin typeface="Times New Roman" pitchFamily="18" charset="0"/>
                <a:cs typeface="Times New Roman" pitchFamily="18" charset="0"/>
              </a:rPr>
              <a:t>1.</a:t>
            </a:r>
            <a:r>
              <a:rPr lang="kk-KZ" dirty="0" smtClean="0">
                <a:solidFill>
                  <a:schemeClr val="tx1">
                    <a:lumMod val="85000"/>
                    <a:lumOff val="15000"/>
                  </a:schemeClr>
                </a:solidFill>
                <a:latin typeface="Times New Roman" pitchFamily="18" charset="0"/>
                <a:cs typeface="Times New Roman" pitchFamily="18" charset="0"/>
              </a:rPr>
              <a:t>Адам </a:t>
            </a:r>
            <a:r>
              <a:rPr lang="kk-KZ" dirty="0">
                <a:solidFill>
                  <a:schemeClr val="tx1">
                    <a:lumMod val="85000"/>
                    <a:lumOff val="15000"/>
                  </a:schemeClr>
                </a:solidFill>
                <a:latin typeface="Times New Roman" pitchFamily="18" charset="0"/>
                <a:cs typeface="Times New Roman" pitchFamily="18" charset="0"/>
              </a:rPr>
              <a:t>болу дегенді қалай түсінесіздер?</a:t>
            </a:r>
            <a:r>
              <a:rPr lang="ru-RU" dirty="0">
                <a:solidFill>
                  <a:schemeClr val="tx1">
                    <a:lumMod val="85000"/>
                    <a:lumOff val="15000"/>
                  </a:schemeClr>
                </a:solidFill>
                <a:latin typeface="Times New Roman" pitchFamily="18" charset="0"/>
                <a:cs typeface="Times New Roman" pitchFamily="18" charset="0"/>
              </a:rPr>
              <a:t/>
            </a:r>
            <a:br>
              <a:rPr lang="ru-RU" dirty="0">
                <a:solidFill>
                  <a:schemeClr val="tx1">
                    <a:lumMod val="85000"/>
                    <a:lumOff val="15000"/>
                  </a:schemeClr>
                </a:solidFill>
                <a:latin typeface="Times New Roman" pitchFamily="18" charset="0"/>
                <a:cs typeface="Times New Roman" pitchFamily="18" charset="0"/>
              </a:rPr>
            </a:br>
            <a:r>
              <a:rPr lang="ru-RU" dirty="0" smtClean="0">
                <a:solidFill>
                  <a:schemeClr val="tx1">
                    <a:lumMod val="85000"/>
                    <a:lumOff val="15000"/>
                  </a:schemeClr>
                </a:solidFill>
                <a:latin typeface="Times New Roman" pitchFamily="18" charset="0"/>
                <a:cs typeface="Times New Roman" pitchFamily="18" charset="0"/>
              </a:rPr>
              <a:t>2.</a:t>
            </a:r>
            <a:r>
              <a:rPr lang="kk-KZ" dirty="0" smtClean="0">
                <a:solidFill>
                  <a:schemeClr val="tx1">
                    <a:lumMod val="85000"/>
                    <a:lumOff val="15000"/>
                  </a:schemeClr>
                </a:solidFill>
                <a:latin typeface="Times New Roman" pitchFamily="18" charset="0"/>
                <a:cs typeface="Times New Roman" pitchFamily="18" charset="0"/>
              </a:rPr>
              <a:t>Автордың </a:t>
            </a:r>
            <a:r>
              <a:rPr lang="kk-KZ" dirty="0">
                <a:solidFill>
                  <a:schemeClr val="tx1">
                    <a:lumMod val="85000"/>
                    <a:lumOff val="15000"/>
                  </a:schemeClr>
                </a:solidFill>
                <a:latin typeface="Times New Roman" pitchFamily="18" charset="0"/>
                <a:cs typeface="Times New Roman" pitchFamily="18" charset="0"/>
              </a:rPr>
              <a:t>түйінді ойы қандай?</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smtClean="0">
                <a:solidFill>
                  <a:schemeClr val="tx1">
                    <a:lumMod val="85000"/>
                    <a:lumOff val="15000"/>
                  </a:schemeClr>
                </a:solidFill>
                <a:latin typeface="Times New Roman" pitchFamily="18" charset="0"/>
                <a:cs typeface="Times New Roman" pitchFamily="18" charset="0"/>
              </a:rPr>
              <a:t>3.</a:t>
            </a:r>
            <a:r>
              <a:rPr lang="kk-KZ" dirty="0" smtClean="0">
                <a:solidFill>
                  <a:schemeClr val="tx1">
                    <a:lumMod val="85000"/>
                    <a:lumOff val="15000"/>
                  </a:schemeClr>
                </a:solidFill>
                <a:latin typeface="Times New Roman" pitchFamily="18" charset="0"/>
                <a:cs typeface="Times New Roman" pitchFamily="18" charset="0"/>
              </a:rPr>
              <a:t>Рақымшылық </a:t>
            </a:r>
            <a:r>
              <a:rPr lang="kk-KZ" dirty="0">
                <a:solidFill>
                  <a:schemeClr val="tx1">
                    <a:lumMod val="85000"/>
                    <a:lumOff val="15000"/>
                  </a:schemeClr>
                </a:solidFill>
                <a:latin typeface="Times New Roman" pitchFamily="18" charset="0"/>
                <a:cs typeface="Times New Roman" pitchFamily="18" charset="0"/>
              </a:rPr>
              <a:t>жасауға қандай мысал келтіруге болады?</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kk-KZ" b="1" dirty="0">
                <a:latin typeface="Times New Roman" pitchFamily="18" charset="0"/>
                <a:cs typeface="Times New Roman" pitchFamily="18" charset="0"/>
              </a:rPr>
              <a:t>Дескрипторлар:</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kk-KZ" dirty="0">
                <a:solidFill>
                  <a:schemeClr val="tx1">
                    <a:lumMod val="95000"/>
                    <a:lumOff val="5000"/>
                  </a:schemeClr>
                </a:solidFill>
                <a:latin typeface="Times New Roman" pitchFamily="18" charset="0"/>
                <a:cs typeface="Times New Roman" pitchFamily="18" charset="0"/>
              </a:rPr>
              <a:t>ақынның шығармашылығына талдау жасайды;</a:t>
            </a:r>
            <a:r>
              <a:rPr lang="ru-RU" dirty="0">
                <a:solidFill>
                  <a:schemeClr val="tx1">
                    <a:lumMod val="95000"/>
                    <a:lumOff val="5000"/>
                  </a:schemeClr>
                </a:solidFill>
                <a:latin typeface="Times New Roman" pitchFamily="18" charset="0"/>
                <a:cs typeface="Times New Roman" pitchFamily="18" charset="0"/>
              </a:rPr>
              <a:t/>
            </a:r>
            <a:br>
              <a:rPr lang="ru-RU" dirty="0">
                <a:solidFill>
                  <a:schemeClr val="tx1">
                    <a:lumMod val="95000"/>
                    <a:lumOff val="5000"/>
                  </a:schemeClr>
                </a:solidFill>
                <a:latin typeface="Times New Roman" pitchFamily="18" charset="0"/>
                <a:cs typeface="Times New Roman" pitchFamily="18" charset="0"/>
              </a:rPr>
            </a:br>
            <a:r>
              <a:rPr lang="ru-RU" dirty="0" err="1">
                <a:solidFill>
                  <a:schemeClr val="tx1">
                    <a:lumMod val="95000"/>
                    <a:lumOff val="5000"/>
                  </a:schemeClr>
                </a:solidFill>
                <a:latin typeface="Times New Roman" pitchFamily="18" charset="0"/>
                <a:cs typeface="Times New Roman" pitchFamily="18" charset="0"/>
              </a:rPr>
              <a:t>тақырып</a:t>
            </a:r>
            <a:r>
              <a:rPr lang="ru-RU" dirty="0">
                <a:solidFill>
                  <a:schemeClr val="tx1">
                    <a:lumMod val="95000"/>
                    <a:lumOff val="5000"/>
                  </a:schemeClr>
                </a:solidFill>
                <a:latin typeface="Times New Roman" pitchFamily="18" charset="0"/>
                <a:cs typeface="Times New Roman" pitchFamily="18" charset="0"/>
              </a:rPr>
              <a:t> </a:t>
            </a:r>
            <a:r>
              <a:rPr lang="ru-RU" dirty="0" err="1">
                <a:solidFill>
                  <a:schemeClr val="tx1">
                    <a:lumMod val="95000"/>
                    <a:lumOff val="5000"/>
                  </a:schemeClr>
                </a:solidFill>
                <a:latin typeface="Times New Roman" pitchFamily="18" charset="0"/>
                <a:cs typeface="Times New Roman" pitchFamily="18" charset="0"/>
              </a:rPr>
              <a:t>бойынша</a:t>
            </a:r>
            <a:r>
              <a:rPr lang="ru-RU" dirty="0">
                <a:solidFill>
                  <a:schemeClr val="tx1">
                    <a:lumMod val="95000"/>
                    <a:lumOff val="5000"/>
                  </a:schemeClr>
                </a:solidFill>
                <a:latin typeface="Times New Roman" pitchFamily="18" charset="0"/>
                <a:cs typeface="Times New Roman" pitchFamily="18" charset="0"/>
              </a:rPr>
              <a:t> </a:t>
            </a:r>
            <a:r>
              <a:rPr lang="ru-RU" dirty="0" err="1">
                <a:solidFill>
                  <a:schemeClr val="tx1">
                    <a:lumMod val="95000"/>
                    <a:lumOff val="5000"/>
                  </a:schemeClr>
                </a:solidFill>
                <a:latin typeface="Times New Roman" pitchFamily="18" charset="0"/>
                <a:cs typeface="Times New Roman" pitchFamily="18" charset="0"/>
              </a:rPr>
              <a:t>мазмұнды</a:t>
            </a:r>
            <a:r>
              <a:rPr lang="ru-RU" dirty="0">
                <a:solidFill>
                  <a:schemeClr val="tx1">
                    <a:lumMod val="95000"/>
                    <a:lumOff val="5000"/>
                  </a:schemeClr>
                </a:solidFill>
                <a:latin typeface="Times New Roman" pitchFamily="18" charset="0"/>
                <a:cs typeface="Times New Roman" pitchFamily="18" charset="0"/>
              </a:rPr>
              <a:t> п</a:t>
            </a:r>
            <a:r>
              <a:rPr lang="kk-KZ" dirty="0">
                <a:solidFill>
                  <a:schemeClr val="tx1">
                    <a:lumMod val="95000"/>
                    <a:lumOff val="5000"/>
                  </a:schemeClr>
                </a:solidFill>
                <a:latin typeface="Times New Roman" pitchFamily="18" charset="0"/>
                <a:cs typeface="Times New Roman" pitchFamily="18" charset="0"/>
              </a:rPr>
              <a:t>ікірлер  </a:t>
            </a:r>
            <a:r>
              <a:rPr lang="kk-KZ" dirty="0" smtClean="0">
                <a:solidFill>
                  <a:schemeClr val="tx1">
                    <a:lumMod val="95000"/>
                    <a:lumOff val="5000"/>
                  </a:schemeClr>
                </a:solidFill>
                <a:latin typeface="Times New Roman" pitchFamily="18" charset="0"/>
                <a:cs typeface="Times New Roman" pitchFamily="18" charset="0"/>
              </a:rPr>
              <a:t>айтады</a:t>
            </a:r>
            <a:r>
              <a:rPr lang="kk-KZ" dirty="0">
                <a:solidFill>
                  <a:schemeClr val="tx1">
                    <a:lumMod val="95000"/>
                    <a:lumOff val="5000"/>
                  </a:schemeClr>
                </a:solidFill>
                <a:latin typeface="Times New Roman" pitchFamily="18" charset="0"/>
                <a:cs typeface="Times New Roman" pitchFamily="18" charset="0"/>
              </a:rPr>
              <a:t>.</a:t>
            </a:r>
            <a:r>
              <a:rPr lang="ru-RU" sz="1400" dirty="0">
                <a:solidFill>
                  <a:schemeClr val="tx1">
                    <a:lumMod val="65000"/>
                    <a:lumOff val="35000"/>
                  </a:schemeClr>
                </a:solidFill>
                <a:latin typeface="Times New Roman" pitchFamily="18" charset="0"/>
                <a:cs typeface="Times New Roman" pitchFamily="18" charset="0"/>
              </a:rPr>
              <a:t/>
            </a:r>
            <a:br>
              <a:rPr lang="ru-RU" sz="1400" dirty="0">
                <a:solidFill>
                  <a:schemeClr val="tx1">
                    <a:lumMod val="65000"/>
                    <a:lumOff val="35000"/>
                  </a:schemeClr>
                </a:solidFill>
                <a:latin typeface="Times New Roman" pitchFamily="18" charset="0"/>
                <a:cs typeface="Times New Roman" pitchFamily="18" charset="0"/>
              </a:rPr>
            </a:br>
            <a:endParaRPr lang="ru-RU" sz="1400" dirty="0">
              <a:solidFill>
                <a:schemeClr val="tx1">
                  <a:lumMod val="65000"/>
                  <a:lumOff val="3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924093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08001" y="2974428"/>
            <a:ext cx="6447501" cy="1556594"/>
          </a:xfrm>
        </p:spPr>
        <p:txBody>
          <a:bodyPr>
            <a:normAutofit/>
          </a:bodyPr>
          <a:lstStyle/>
          <a:p>
            <a:pPr lvl="0" defTabSz="914400" eaLnBrk="0" fontAlgn="base" hangingPunct="0">
              <a:spcBef>
                <a:spcPct val="0"/>
              </a:spcBef>
              <a:spcAft>
                <a:spcPct val="0"/>
              </a:spcAft>
              <a:buClrTx/>
              <a:buSzTx/>
            </a:pPr>
            <a:r>
              <a:rPr lang="kk-KZ" altLang="ru-RU" sz="1600" b="1" dirty="0" smtClean="0">
                <a:solidFill>
                  <a:schemeClr val="tx1"/>
                </a:solidFill>
                <a:latin typeface="Times New Roman" pitchFamily="18" charset="0"/>
                <a:ea typeface="Times New Roman" panose="02020603050405020304" pitchFamily="18" charset="0"/>
                <a:cs typeface="Times New Roman" pitchFamily="18" charset="0"/>
              </a:rPr>
              <a:t>Дескриптор:</a:t>
            </a:r>
            <a:endParaRPr lang="ru-RU" altLang="ru-RU" sz="1600" dirty="0" smtClean="0">
              <a:solidFill>
                <a:schemeClr val="tx1"/>
              </a:solidFill>
              <a:latin typeface="Times New Roman" pitchFamily="18" charset="0"/>
              <a:cs typeface="Times New Roman" pitchFamily="18" charset="0"/>
            </a:endParaRPr>
          </a:p>
          <a:p>
            <a:pPr lvl="0" defTabSz="914400" eaLnBrk="0" fontAlgn="base" hangingPunct="0">
              <a:spcBef>
                <a:spcPct val="0"/>
              </a:spcBef>
              <a:spcAft>
                <a:spcPct val="0"/>
              </a:spcAft>
              <a:buClrTx/>
              <a:buSzTx/>
            </a:pPr>
            <a:r>
              <a:rPr lang="kk-KZ" altLang="ru-RU" sz="1600" dirty="0" smtClean="0">
                <a:solidFill>
                  <a:schemeClr val="tx1"/>
                </a:solidFill>
                <a:latin typeface="Times New Roman" pitchFamily="18" charset="0"/>
                <a:ea typeface="Times New Roman" panose="02020603050405020304" pitchFamily="18" charset="0"/>
                <a:cs typeface="Times New Roman" pitchFamily="18" charset="0"/>
              </a:rPr>
              <a:t>-шығармадан үзінді келтіреді;</a:t>
            </a:r>
            <a:endParaRPr lang="ru-RU" altLang="ru-RU" sz="1600" dirty="0" smtClean="0">
              <a:solidFill>
                <a:schemeClr val="tx1"/>
              </a:solidFill>
              <a:latin typeface="Times New Roman" pitchFamily="18" charset="0"/>
              <a:cs typeface="Times New Roman" pitchFamily="18" charset="0"/>
            </a:endParaRPr>
          </a:p>
          <a:p>
            <a:pPr lvl="0" defTabSz="914400" eaLnBrk="0" fontAlgn="base" hangingPunct="0">
              <a:spcBef>
                <a:spcPct val="0"/>
              </a:spcBef>
              <a:spcAft>
                <a:spcPct val="0"/>
              </a:spcAft>
              <a:buClrTx/>
              <a:buSzTx/>
            </a:pPr>
            <a:r>
              <a:rPr lang="kk-KZ" altLang="ru-RU" sz="1600" dirty="0" smtClean="0">
                <a:solidFill>
                  <a:schemeClr val="tx1"/>
                </a:solidFill>
                <a:latin typeface="Times New Roman" pitchFamily="18" charset="0"/>
                <a:ea typeface="Times New Roman" panose="02020603050405020304" pitchFamily="18" charset="0"/>
                <a:cs typeface="Times New Roman" pitchFamily="18" charset="0"/>
              </a:rPr>
              <a:t>-алынған үзіндідегі қоғамдық-әлеуметтік мәселені анықтайды;</a:t>
            </a:r>
            <a:endParaRPr lang="ru-RU" altLang="ru-RU" sz="1600" dirty="0" smtClean="0">
              <a:solidFill>
                <a:schemeClr val="tx1"/>
              </a:solidFill>
              <a:latin typeface="Times New Roman" pitchFamily="18" charset="0"/>
              <a:cs typeface="Times New Roman" pitchFamily="18" charset="0"/>
            </a:endParaRPr>
          </a:p>
          <a:p>
            <a:pPr lvl="0" defTabSz="914400" eaLnBrk="0" fontAlgn="base" hangingPunct="0">
              <a:spcBef>
                <a:spcPct val="0"/>
              </a:spcBef>
              <a:spcAft>
                <a:spcPct val="0"/>
              </a:spcAft>
              <a:buClrTx/>
              <a:buSzTx/>
            </a:pPr>
            <a:r>
              <a:rPr lang="kk-KZ" altLang="ru-RU" sz="1600" dirty="0" smtClean="0">
                <a:solidFill>
                  <a:schemeClr val="tx1"/>
                </a:solidFill>
                <a:latin typeface="Times New Roman" pitchFamily="18" charset="0"/>
                <a:ea typeface="Times New Roman" panose="02020603050405020304" pitchFamily="18" charset="0"/>
                <a:cs typeface="Times New Roman" pitchFamily="18" charset="0"/>
              </a:rPr>
              <a:t>-өз ойын айтады.</a:t>
            </a:r>
            <a:endParaRPr lang="ru-RU" sz="1600" dirty="0">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08594856"/>
              </p:ext>
            </p:extLst>
          </p:nvPr>
        </p:nvGraphicFramePr>
        <p:xfrm>
          <a:off x="877147" y="1135118"/>
          <a:ext cx="4524375" cy="1387575"/>
        </p:xfrm>
        <a:graphic>
          <a:graphicData uri="http://schemas.openxmlformats.org/drawingml/2006/table">
            <a:tbl>
              <a:tblPr firstRow="1" firstCol="1" bandRow="1">
                <a:tableStyleId>{5C22544A-7EE6-4342-B048-85BDC9FD1C3A}</a:tableStyleId>
              </a:tblPr>
              <a:tblGrid>
                <a:gridCol w="1866053">
                  <a:extLst>
                    <a:ext uri="{9D8B030D-6E8A-4147-A177-3AD203B41FA5}">
                      <a16:colId xmlns="" xmlns:a16="http://schemas.microsoft.com/office/drawing/2014/main" val="1322655242"/>
                    </a:ext>
                  </a:extLst>
                </a:gridCol>
                <a:gridCol w="2658322">
                  <a:extLst>
                    <a:ext uri="{9D8B030D-6E8A-4147-A177-3AD203B41FA5}">
                      <a16:colId xmlns="" xmlns:a16="http://schemas.microsoft.com/office/drawing/2014/main" val="839279884"/>
                    </a:ext>
                  </a:extLst>
                </a:gridCol>
              </a:tblGrid>
              <a:tr h="966951">
                <a:tc>
                  <a:txBody>
                    <a:bodyPr/>
                    <a:lstStyle/>
                    <a:p>
                      <a:pPr algn="ctr">
                        <a:lnSpc>
                          <a:spcPct val="115000"/>
                        </a:lnSpc>
                        <a:spcAft>
                          <a:spcPts val="0"/>
                        </a:spcAft>
                      </a:pPr>
                      <a:r>
                        <a:rPr lang="kk-KZ" sz="1600" dirty="0">
                          <a:effectLst/>
                          <a:latin typeface="Times New Roman" pitchFamily="18" charset="0"/>
                          <a:cs typeface="Times New Roman" pitchFamily="18" charset="0"/>
                        </a:rPr>
                        <a:t>Өлеңнен үзінділер</a:t>
                      </a:r>
                      <a:endParaRPr lang="ru-RU" sz="16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algn="ctr">
                        <a:lnSpc>
                          <a:spcPct val="115000"/>
                        </a:lnSpc>
                        <a:spcAft>
                          <a:spcPts val="0"/>
                        </a:spcAft>
                      </a:pPr>
                      <a:r>
                        <a:rPr lang="kk-KZ" sz="1400" dirty="0">
                          <a:effectLst/>
                          <a:latin typeface="Times New Roman" pitchFamily="18" charset="0"/>
                          <a:cs typeface="Times New Roman" pitchFamily="18" charset="0"/>
                        </a:rPr>
                        <a:t>Үзіндіде  қандай қоғамдық-әлеуметтік мәселелерді байқадым?</a:t>
                      </a:r>
                      <a:endParaRPr lang="ru-RU" sz="1400" dirty="0">
                        <a:effectLst/>
                        <a:latin typeface="Times New Roman" pitchFamily="18" charset="0"/>
                        <a:ea typeface="Times New Roman" panose="02020603050405020304" pitchFamily="18" charset="0"/>
                        <a:cs typeface="Times New Roman" pitchFamily="18" charset="0"/>
                      </a:endParaRPr>
                    </a:p>
                  </a:txBody>
                  <a:tcPr marL="68580" marR="68580" marT="0" marB="0"/>
                </a:tc>
                <a:extLst>
                  <a:ext uri="{0D108BD9-81ED-4DB2-BD59-A6C34878D82A}">
                    <a16:rowId xmlns="" xmlns:a16="http://schemas.microsoft.com/office/drawing/2014/main" val="3410823629"/>
                  </a:ext>
                </a:extLst>
              </a:tr>
              <a:tr h="156845">
                <a:tc>
                  <a:txBody>
                    <a:bodyPr/>
                    <a:lstStyle/>
                    <a:p>
                      <a:pPr algn="just">
                        <a:lnSpc>
                          <a:spcPct val="115000"/>
                        </a:lnSpc>
                        <a:spcAft>
                          <a:spcPts val="0"/>
                        </a:spcAft>
                      </a:pPr>
                      <a:r>
                        <a:rPr lang="kk-KZ" sz="1200">
                          <a:effectLst/>
                        </a:rPr>
                        <a:t> </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kk-KZ" sz="1200">
                          <a:effectLst/>
                        </a:rPr>
                        <a:t> </a:t>
                      </a:r>
                      <a:endParaRPr lang="ru-R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38941639"/>
                  </a:ext>
                </a:extLst>
              </a:tr>
              <a:tr h="195580">
                <a:tc>
                  <a:txBody>
                    <a:bodyPr/>
                    <a:lstStyle/>
                    <a:p>
                      <a:pPr algn="just">
                        <a:lnSpc>
                          <a:spcPct val="115000"/>
                        </a:lnSpc>
                        <a:spcAft>
                          <a:spcPts val="0"/>
                        </a:spcAft>
                      </a:pPr>
                      <a:r>
                        <a:rPr lang="kk-KZ" sz="1200" dirty="0">
                          <a:effectLst/>
                        </a:rPr>
                        <a:t>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kk-KZ" sz="1200" dirty="0">
                          <a:effectLst/>
                        </a:rPr>
                        <a:t> </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648041690"/>
                  </a:ext>
                </a:extLst>
              </a:tr>
            </a:tbl>
          </a:graphicData>
        </a:graphic>
      </p:graphicFrame>
      <p:sp>
        <p:nvSpPr>
          <p:cNvPr id="5" name="Rectangle 1"/>
          <p:cNvSpPr>
            <a:spLocks noGrp="1" noChangeArrowheads="1"/>
          </p:cNvSpPr>
          <p:nvPr>
            <p:ph type="title"/>
          </p:nvPr>
        </p:nvSpPr>
        <p:spPr bwMode="auto">
          <a:xfrm>
            <a:off x="0" y="537686"/>
            <a:ext cx="3405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8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2-тапсырма.</a:t>
            </a:r>
            <a:endParaRPr kumimoji="0" lang="ru-RU" altLang="ru-RU" sz="1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145290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45172" y="409904"/>
            <a:ext cx="5554718" cy="4278094"/>
          </a:xfrm>
          <a:prstGeom prst="rect">
            <a:avLst/>
          </a:prstGeom>
        </p:spPr>
        <p:txBody>
          <a:bodyPr wrap="square">
            <a:spAutoFit/>
          </a:bodyPr>
          <a:lstStyle/>
          <a:p>
            <a:r>
              <a:rPr lang="ru-RU" sz="1600" b="1" dirty="0" smtClean="0">
                <a:latin typeface="Times New Roman" pitchFamily="18" charset="0"/>
                <a:cs typeface="Times New Roman" pitchFamily="18" charset="0"/>
              </a:rPr>
              <a:t> </a:t>
            </a:r>
            <a:r>
              <a:rPr lang="kk-KZ" sz="1600" b="1" dirty="0" smtClean="0">
                <a:solidFill>
                  <a:srgbClr val="34C32D"/>
                </a:solidFill>
                <a:latin typeface="Times New Roman" pitchFamily="18" charset="0"/>
                <a:cs typeface="Times New Roman" pitchFamily="18" charset="0"/>
              </a:rPr>
              <a:t>Керек дерек!</a:t>
            </a:r>
          </a:p>
          <a:p>
            <a:r>
              <a:rPr lang="kk-KZ" sz="1600" b="1" dirty="0" smtClean="0">
                <a:latin typeface="Times New Roman" pitchFamily="18" charset="0"/>
                <a:cs typeface="Times New Roman" pitchFamily="18" charset="0"/>
              </a:rPr>
              <a:t>«Ғылым таппай мақтанба...»</a:t>
            </a:r>
            <a:r>
              <a:rPr lang="kk-KZ" sz="1600" dirty="0" smtClean="0">
                <a:latin typeface="Times New Roman" pitchFamily="18" charset="0"/>
                <a:cs typeface="Times New Roman" pitchFamily="18" charset="0"/>
              </a:rPr>
              <a:t> — Абайдың </a:t>
            </a:r>
            <a:r>
              <a:rPr lang="kk-KZ" sz="1600" u="sng" dirty="0" smtClean="0">
                <a:latin typeface="Times New Roman" pitchFamily="18" charset="0"/>
                <a:cs typeface="Times New Roman" pitchFamily="18" charset="0"/>
                <a:hlinkClick r:id="rId2" tooltip="1886"/>
              </a:rPr>
              <a:t>1886</a:t>
            </a:r>
            <a:r>
              <a:rPr lang="kk-KZ" sz="1600" dirty="0" smtClean="0">
                <a:latin typeface="Times New Roman" pitchFamily="18" charset="0"/>
                <a:cs typeface="Times New Roman" pitchFamily="18" charset="0"/>
              </a:rPr>
              <a:t> ж. жазылған өлеңі. Көлемі 77 жол. Абай өз заманындағы жас ұрпаққа, «көкірегі сезімді, көңілі ойлы» адамдарға үміт артып, олардың жүрегін оятып, оларды өзінің озат мақсат-мұраттарына тартуға ұмтылды. Жастардың өнімді еңбек етіп, ғылым мен білімге ұмтылуы, алға қойған мақсатқа жетуде табандылық көрсетуі, міне, осындай асыл қасиеттерді уағыздау Абайдың бүкіл шығармашылық жолының негізгі идеялық-тақырыптық үзілмес желісінің біріне айналды. Ақын талантты, өнер іздеген жандар туралы айрықша зор сүйіспеншілікпен айта отырып, олардың алға қойған зор мақсатқа жету жолындағы күресте табандылық, жігерлілік көрсететініне үлкен сенім білдіреді. Абайдың бүл өлеңінен ғылымды үйренетін жастар өзінің алдына қандай мақсат қоюға тиісті екені туралы мәселе оны аса қатты толғандырғанын көреміз.  </a:t>
            </a:r>
            <a:endParaRPr lang="ru-RU"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497" y="409066"/>
            <a:ext cx="6930977" cy="1566880"/>
          </a:xfrm>
        </p:spPr>
        <p:txBody>
          <a:bodyPr>
            <a:normAutofit/>
          </a:bodyPr>
          <a:lstStyle/>
          <a:p>
            <a:r>
              <a:rPr lang="kk-KZ" sz="2400" b="1" dirty="0" smtClean="0">
                <a:solidFill>
                  <a:schemeClr val="tx1"/>
                </a:solidFill>
                <a:latin typeface="Times New Roman" pitchFamily="18" charset="0"/>
                <a:cs typeface="Times New Roman" pitchFamily="18" charset="0"/>
              </a:rPr>
              <a:t>3-тапсырма. </a:t>
            </a:r>
            <a:r>
              <a:rPr lang="kk-KZ" sz="1800" dirty="0" smtClean="0">
                <a:solidFill>
                  <a:schemeClr val="tx1"/>
                </a:solidFill>
                <a:latin typeface="Times New Roman" pitchFamily="18" charset="0"/>
                <a:cs typeface="Times New Roman" pitchFamily="18" charset="0"/>
              </a:rPr>
              <a:t>«Ғылым </a:t>
            </a:r>
            <a:r>
              <a:rPr lang="kk-KZ" sz="1800" dirty="0">
                <a:solidFill>
                  <a:schemeClr val="tx1"/>
                </a:solidFill>
                <a:latin typeface="Times New Roman" pitchFamily="18" charset="0"/>
                <a:cs typeface="Times New Roman" pitchFamily="18" charset="0"/>
              </a:rPr>
              <a:t>таппай мақтанба» өлеңіндегі көтерілген мәселені анықтайды</a:t>
            </a:r>
            <a:r>
              <a:rPr lang="ru-RU" sz="2400" dirty="0">
                <a:solidFill>
                  <a:schemeClr val="tx1"/>
                </a:solidFill>
                <a:latin typeface="Times New Roman" pitchFamily="18" charset="0"/>
                <a:cs typeface="Times New Roman" pitchFamily="18" charset="0"/>
              </a:rPr>
              <a:t/>
            </a:r>
            <a:br>
              <a:rPr lang="ru-RU" sz="2400" dirty="0">
                <a:solidFill>
                  <a:schemeClr val="tx1"/>
                </a:solidFill>
                <a:latin typeface="Times New Roman" pitchFamily="18" charset="0"/>
                <a:cs typeface="Times New Roman" pitchFamily="18" charset="0"/>
              </a:rPr>
            </a:br>
            <a:r>
              <a:rPr lang="kk-KZ" sz="2400" b="1" dirty="0">
                <a:solidFill>
                  <a:schemeClr val="tx1"/>
                </a:solidFill>
                <a:latin typeface="Times New Roman" pitchFamily="18" charset="0"/>
                <a:cs typeface="Times New Roman" pitchFamily="18" charset="0"/>
              </a:rPr>
              <a:t>«Фишбоун»  әдісі. </a:t>
            </a:r>
            <a:endParaRPr lang="ru-RU" sz="2400" dirty="0">
              <a:solidFill>
                <a:schemeClr val="tx1"/>
              </a:solidFill>
              <a:latin typeface="Times New Roman" pitchFamily="18" charset="0"/>
              <a:cs typeface="Times New Roman" pitchFamily="18" charset="0"/>
            </a:endParaRPr>
          </a:p>
        </p:txBody>
      </p:sp>
      <p:sp>
        <p:nvSpPr>
          <p:cNvPr id="3" name="Текст 2"/>
          <p:cNvSpPr>
            <a:spLocks noGrp="1"/>
          </p:cNvSpPr>
          <p:nvPr>
            <p:ph type="body" idx="1"/>
          </p:nvPr>
        </p:nvSpPr>
        <p:spPr>
          <a:xfrm>
            <a:off x="672662" y="2659117"/>
            <a:ext cx="7333874" cy="1840373"/>
          </a:xfrm>
        </p:spPr>
        <p:txBody>
          <a:bodyPr>
            <a:noAutofit/>
          </a:bodyPr>
          <a:lstStyle/>
          <a:p>
            <a:r>
              <a:rPr lang="kk-KZ" sz="1800" b="1" dirty="0">
                <a:solidFill>
                  <a:schemeClr val="tx1">
                    <a:lumMod val="95000"/>
                    <a:lumOff val="5000"/>
                  </a:schemeClr>
                </a:solidFill>
                <a:latin typeface="Times New Roman" pitchFamily="18" charset="0"/>
                <a:cs typeface="Times New Roman" pitchFamily="18" charset="0"/>
              </a:rPr>
              <a:t>Балықтың басы</a:t>
            </a:r>
            <a:r>
              <a:rPr lang="kk-KZ" sz="1800" dirty="0">
                <a:solidFill>
                  <a:schemeClr val="tx1">
                    <a:lumMod val="95000"/>
                    <a:lumOff val="5000"/>
                  </a:schemeClr>
                </a:solidFill>
                <a:latin typeface="Times New Roman" pitchFamily="18" charset="0"/>
                <a:cs typeface="Times New Roman" pitchFamily="18" charset="0"/>
              </a:rPr>
              <a:t> – Өлең идеясы</a:t>
            </a:r>
            <a:endParaRPr lang="ru-RU" sz="1800" dirty="0">
              <a:solidFill>
                <a:schemeClr val="tx1">
                  <a:lumMod val="95000"/>
                  <a:lumOff val="5000"/>
                </a:schemeClr>
              </a:solidFill>
              <a:latin typeface="Times New Roman" pitchFamily="18" charset="0"/>
              <a:cs typeface="Times New Roman" pitchFamily="18" charset="0"/>
            </a:endParaRPr>
          </a:p>
          <a:p>
            <a:r>
              <a:rPr lang="kk-KZ" sz="1800" b="1" dirty="0">
                <a:solidFill>
                  <a:schemeClr val="tx1">
                    <a:lumMod val="95000"/>
                    <a:lumOff val="5000"/>
                  </a:schemeClr>
                </a:solidFill>
                <a:latin typeface="Times New Roman" pitchFamily="18" charset="0"/>
                <a:cs typeface="Times New Roman" pitchFamily="18" charset="0"/>
              </a:rPr>
              <a:t>Үстіңгі сүйектері</a:t>
            </a:r>
            <a:r>
              <a:rPr lang="kk-KZ" sz="1800" dirty="0">
                <a:solidFill>
                  <a:schemeClr val="tx1">
                    <a:lumMod val="95000"/>
                    <a:lumOff val="5000"/>
                  </a:schemeClr>
                </a:solidFill>
                <a:latin typeface="Times New Roman" pitchFamily="18" charset="0"/>
                <a:cs typeface="Times New Roman" pitchFamily="18" charset="0"/>
              </a:rPr>
              <a:t> –  Өлеңде көтерілген мәселелер</a:t>
            </a:r>
            <a:endParaRPr lang="ru-RU" sz="1800" dirty="0">
              <a:solidFill>
                <a:schemeClr val="tx1">
                  <a:lumMod val="95000"/>
                  <a:lumOff val="5000"/>
                </a:schemeClr>
              </a:solidFill>
              <a:latin typeface="Times New Roman" pitchFamily="18" charset="0"/>
              <a:cs typeface="Times New Roman" pitchFamily="18" charset="0"/>
            </a:endParaRPr>
          </a:p>
          <a:p>
            <a:r>
              <a:rPr lang="kk-KZ" sz="1800" b="1" dirty="0">
                <a:solidFill>
                  <a:schemeClr val="tx1">
                    <a:lumMod val="95000"/>
                    <a:lumOff val="5000"/>
                  </a:schemeClr>
                </a:solidFill>
                <a:latin typeface="Times New Roman" pitchFamily="18" charset="0"/>
                <a:cs typeface="Times New Roman" pitchFamily="18" charset="0"/>
              </a:rPr>
              <a:t>Астыңғы сүйектері</a:t>
            </a:r>
            <a:r>
              <a:rPr lang="kk-KZ" sz="1800" dirty="0">
                <a:solidFill>
                  <a:schemeClr val="tx1">
                    <a:lumMod val="95000"/>
                    <a:lumOff val="5000"/>
                  </a:schemeClr>
                </a:solidFill>
                <a:latin typeface="Times New Roman" pitchFamily="18" charset="0"/>
                <a:cs typeface="Times New Roman" pitchFamily="18" charset="0"/>
              </a:rPr>
              <a:t> – Ақын ұсынған шешу жолдары</a:t>
            </a:r>
            <a:endParaRPr lang="ru-RU" sz="1800" dirty="0">
              <a:solidFill>
                <a:schemeClr val="tx1">
                  <a:lumMod val="95000"/>
                  <a:lumOff val="5000"/>
                </a:schemeClr>
              </a:solidFill>
              <a:latin typeface="Times New Roman" pitchFamily="18" charset="0"/>
              <a:cs typeface="Times New Roman" pitchFamily="18" charset="0"/>
            </a:endParaRPr>
          </a:p>
          <a:p>
            <a:r>
              <a:rPr lang="kk-KZ" sz="1800" b="1" dirty="0">
                <a:solidFill>
                  <a:schemeClr val="tx1">
                    <a:lumMod val="95000"/>
                    <a:lumOff val="5000"/>
                  </a:schemeClr>
                </a:solidFill>
                <a:latin typeface="Times New Roman" pitchFamily="18" charset="0"/>
                <a:cs typeface="Times New Roman" pitchFamily="18" charset="0"/>
              </a:rPr>
              <a:t>Құйрығы  </a:t>
            </a:r>
            <a:r>
              <a:rPr lang="kk-KZ" sz="1800" dirty="0">
                <a:solidFill>
                  <a:schemeClr val="tx1">
                    <a:lumMod val="95000"/>
                    <a:lumOff val="5000"/>
                  </a:schemeClr>
                </a:solidFill>
                <a:latin typeface="Times New Roman" pitchFamily="18" charset="0"/>
                <a:cs typeface="Times New Roman" pitchFamily="18" charset="0"/>
              </a:rPr>
              <a:t>– Мәселенің шешімі</a:t>
            </a:r>
            <a:endParaRPr lang="ru-RU" sz="1800" dirty="0">
              <a:solidFill>
                <a:schemeClr val="tx1">
                  <a:lumMod val="95000"/>
                  <a:lumOff val="5000"/>
                </a:schemeClr>
              </a:solidFill>
              <a:latin typeface="Times New Roman" pitchFamily="18" charset="0"/>
              <a:cs typeface="Times New Roman" pitchFamily="18" charset="0"/>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9776" y="1954924"/>
            <a:ext cx="3143250" cy="714703"/>
          </a:xfrm>
          <a:prstGeom prst="rect">
            <a:avLst/>
          </a:prstGeom>
          <a:noFill/>
          <a:ln>
            <a:noFill/>
          </a:ln>
        </p:spPr>
      </p:pic>
    </p:spTree>
    <p:extLst>
      <p:ext uri="{BB962C8B-B14F-4D97-AF65-F5344CB8AC3E}">
        <p14:creationId xmlns:p14="http://schemas.microsoft.com/office/powerpoint/2010/main" val="39053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2088</TotalTime>
  <Words>306</Words>
  <Application>Microsoft Office PowerPoint</Application>
  <PresentationFormat>Экран (16:9)</PresentationFormat>
  <Paragraphs>68</Paragraphs>
  <Slides>10</Slides>
  <Notes>2</Notes>
  <HiddenSlides>0</HiddenSlides>
  <MMClips>0</MMClips>
  <ScaleCrop>false</ScaleCrop>
  <HeadingPairs>
    <vt:vector size="8" baseType="variant">
      <vt:variant>
        <vt:lpstr>Использованные шрифты</vt:lpstr>
      </vt:variant>
      <vt:variant>
        <vt:i4>7</vt:i4>
      </vt:variant>
      <vt:variant>
        <vt:lpstr>Тема</vt:lpstr>
      </vt:variant>
      <vt:variant>
        <vt:i4>2</vt:i4>
      </vt:variant>
      <vt:variant>
        <vt:lpstr>Внедренные серверы OLE</vt:lpstr>
      </vt:variant>
      <vt:variant>
        <vt:i4>1</vt:i4>
      </vt:variant>
      <vt:variant>
        <vt:lpstr>Заголовки слайдов</vt:lpstr>
      </vt:variant>
      <vt:variant>
        <vt:i4>10</vt:i4>
      </vt:variant>
    </vt:vector>
  </HeadingPairs>
  <TitlesOfParts>
    <vt:vector size="20" baseType="lpstr">
      <vt:lpstr>Arial</vt:lpstr>
      <vt:lpstr>Calibri</vt:lpstr>
      <vt:lpstr>Open Sans</vt:lpstr>
      <vt:lpstr>PT Sans Caption</vt:lpstr>
      <vt:lpstr>Times New Roman</vt:lpstr>
      <vt:lpstr>Trebuchet MS</vt:lpstr>
      <vt:lpstr>Wingdings 3</vt:lpstr>
      <vt:lpstr>Simple Light</vt:lpstr>
      <vt:lpstr>Аспект</vt:lpstr>
      <vt:lpstr>Объект упаковщика для оболочки</vt:lpstr>
      <vt:lpstr>Презентация PowerPoint</vt:lpstr>
      <vt:lpstr>Презентация PowerPoint</vt:lpstr>
      <vt:lpstr>Презентация PowerPoint</vt:lpstr>
      <vt:lpstr> </vt:lpstr>
      <vt:lpstr>Презентация PowerPoint</vt:lpstr>
      <vt:lpstr>5. Оқу тапсырмалары: 1-тапсырма  1-топқа:  1.Ғылымсыз неге мақтана алмаймыз?  2.Мақтаншақтық қасиет адамның дұшпаны ма?  3.Тағы нені адамның дұшпаны дер едіңіз?  2-топқа:  1.Адам болу дегенді қалай түсінесіздер? 2.Автордың түйінді ойы қандай? 3.Рақымшылық жасауға қандай мысал келтіруге болады? Дескрипторлар: ақынның шығармашылығына талдау жасайды; тақырып бойынша мазмұнды пікірлер  айтады. </vt:lpstr>
      <vt:lpstr>             2-тапсырма.</vt:lpstr>
      <vt:lpstr>Презентация PowerPoint</vt:lpstr>
      <vt:lpstr>3-тапсырма. «Ғылым таппай мақтанба» өлеңіндегі көтерілген мәселені анықтайды «Фишбоун»  әдісі. </vt:lpstr>
      <vt:lpstr>1. Абай асық бол деген бес асыл істі анықтайық. Осы қасиеттердің қайсысы бүгінгі күні маңызды деп ойлайсыздар?                                       Бес асыл іс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Даке</dc:creator>
  <cp:lastModifiedBy>Huawei</cp:lastModifiedBy>
  <cp:revision>254</cp:revision>
  <dcterms:modified xsi:type="dcterms:W3CDTF">2024-10-26T19:09:57Z</dcterms:modified>
</cp:coreProperties>
</file>