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5" r:id="rId1"/>
  </p:sldMasterIdLst>
  <p:notesMasterIdLst>
    <p:notesMasterId r:id="rId14"/>
  </p:notesMasterIdLst>
  <p:sldIdLst>
    <p:sldId id="260" r:id="rId2"/>
    <p:sldId id="266" r:id="rId3"/>
    <p:sldId id="286" r:id="rId4"/>
    <p:sldId id="298" r:id="rId5"/>
    <p:sldId id="294" r:id="rId6"/>
    <p:sldId id="301" r:id="rId7"/>
    <p:sldId id="300" r:id="rId8"/>
    <p:sldId id="302" r:id="rId9"/>
    <p:sldId id="299" r:id="rId10"/>
    <p:sldId id="303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3755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EF6D9-74BC-48B3-A980-D9C78563F1C8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3B2B0-5123-4112-9DAB-FEF64EAB85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6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9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6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0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3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5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3B2B0-5123-4112-9DAB-FEF64EAB85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08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2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6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9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40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1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6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97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44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8;p34"/>
          <p:cNvPicPr preferRelativeResize="0"/>
          <p:nvPr userDrawn="1"/>
        </p:nvPicPr>
        <p:blipFill rotWithShape="1">
          <a:blip r:embed="rId2">
            <a:alphaModFix/>
          </a:blip>
          <a:srcRect l="34028" r="11059"/>
          <a:stretch/>
        </p:blipFill>
        <p:spPr>
          <a:xfrm>
            <a:off x="5731306" y="93"/>
            <a:ext cx="6460694" cy="685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34"/>
          <p:cNvPicPr preferRelativeResize="0"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63" y="1055507"/>
            <a:ext cx="3891513" cy="4814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3159" y="682388"/>
            <a:ext cx="5056496" cy="510095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28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уро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293750" y="2167244"/>
            <a:ext cx="9412919" cy="384760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4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0"/>
            <a:r>
              <a:rPr lang="ru-RU" dirty="0" smtClean="0"/>
              <a:t>Третий уровень</a:t>
            </a:r>
          </a:p>
          <a:p>
            <a:pPr lvl="0"/>
            <a:r>
              <a:rPr lang="ru-RU" dirty="0" smtClean="0"/>
              <a:t>Четвертый уровень</a:t>
            </a:r>
          </a:p>
          <a:p>
            <a:pPr lv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12919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7;p35"/>
          <p:cNvPicPr preferRelativeResize="0"/>
          <p:nvPr userDrawn="1"/>
        </p:nvPicPr>
        <p:blipFill rotWithShape="1">
          <a:blip r:embed="rId2">
            <a:alphaModFix/>
          </a:blip>
          <a:srcRect t="19517" b="68395"/>
          <a:stretch/>
        </p:blipFill>
        <p:spPr>
          <a:xfrm>
            <a:off x="-1" y="0"/>
            <a:ext cx="12192001" cy="82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3" y="191381"/>
            <a:ext cx="894711" cy="8953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3837" y="1"/>
            <a:ext cx="10515600" cy="8292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1293750" y="2167244"/>
            <a:ext cx="9433390" cy="38476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b="1" dirty="0" smtClean="0"/>
              <a:t>Lorem Ipsum</a:t>
            </a:r>
            <a:r>
              <a:rPr lang="en-US" dirty="0" smtClean="0"/>
              <a:t>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</a:r>
            <a:r>
              <a:rPr lang="en-US" dirty="0" err="1" smtClean="0"/>
              <a:t>popularised</a:t>
            </a:r>
            <a:r>
              <a:rPr lang="en-US" dirty="0" smtClean="0"/>
              <a:t> in the 1960s with the release of </a:t>
            </a:r>
            <a:r>
              <a:rPr lang="en-US" dirty="0" err="1" smtClean="0"/>
              <a:t>Letraset</a:t>
            </a:r>
            <a:r>
              <a:rPr lang="en-US" dirty="0" smtClean="0"/>
              <a:t> sheets containing Lorem Ipsum passages, and more recently with desktop publishing software like Aldus PageMaker including versions of Lorem Ipsum.</a:t>
            </a:r>
            <a:endParaRPr lang="ru-RU" dirty="0"/>
          </a:p>
        </p:txBody>
      </p:sp>
      <p:sp>
        <p:nvSpPr>
          <p:cNvPr id="11" name="Текст 13"/>
          <p:cNvSpPr>
            <a:spLocks noGrp="1"/>
          </p:cNvSpPr>
          <p:nvPr>
            <p:ph type="body" sz="quarter" idx="11"/>
          </p:nvPr>
        </p:nvSpPr>
        <p:spPr>
          <a:xfrm>
            <a:off x="1293750" y="1543788"/>
            <a:ext cx="9433390" cy="62345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088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6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41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2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5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3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7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3733" r:id="rId19"/>
    <p:sldLayoutId id="2147483650" r:id="rId20"/>
    <p:sldLayoutId id="2147483721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98305" y="1304836"/>
            <a:ext cx="7759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бөлім: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 оқы, таңырқа!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6095" y="2630184"/>
            <a:ext cx="8843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Сабақтың тақырыбы: </a:t>
            </a:r>
          </a:p>
          <a:p>
            <a:pPr algn="ctr">
              <a:lnSpc>
                <a:spcPct val="150000"/>
              </a:lnSpc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Құнанбайұлы  «Мен жазбаймын өлеңді ермек үшін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өлеңі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6518" y="5309749"/>
            <a:ext cx="23022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Қазақ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әдебиеті </a:t>
            </a:r>
            <a:endParaRPr lang="ru-RU" sz="2400" b="1" dirty="0">
              <a:solidFill>
                <a:srgbClr val="002060"/>
              </a:solidFill>
            </a:endParaRPr>
          </a:p>
          <a:p>
            <a:pPr algn="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6-сынып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708" y="717477"/>
            <a:ext cx="30980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458" y="1612163"/>
            <a:ext cx="105633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ойымша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арылмау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мен  оны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поэзиясы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ойға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толы.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бойыңа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сіңіре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надандықтан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арылып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құштар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факт,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ұқпас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ұғар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Көңілінің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сергек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ұғуға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тәлім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тәрбиелейді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қасиетерді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жоғалтпай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керекпіз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Абай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атамыздың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астарын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керекпіз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1116" y="1180209"/>
            <a:ext cx="8293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мен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сабақтастырған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0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2973" y="869029"/>
            <a:ext cx="92076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kk-K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Бүгінгі сабақта:</a:t>
            </a:r>
          </a:p>
        </p:txBody>
      </p:sp>
      <p:pic>
        <p:nvPicPr>
          <p:cNvPr id="1026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5" y="4590632"/>
            <a:ext cx="1321617" cy="8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4779" y="1700723"/>
            <a:ext cx="101011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леңнен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 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ашатын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естені толтыра алдым.</a:t>
            </a:r>
          </a:p>
        </p:txBody>
      </p:sp>
    </p:spTree>
    <p:extLst>
      <p:ext uri="{BB962C8B-B14F-4D97-AF65-F5344CB8AC3E}">
        <p14:creationId xmlns:p14="http://schemas.microsoft.com/office/powerpoint/2010/main" val="209362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surgpu.ru/media/uploads/2017/11/17/ewfkb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9683">
            <a:off x="3429624" y="2405857"/>
            <a:ext cx="5361529" cy="32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3540" y="1196045"/>
            <a:ext cx="8198603" cy="43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200" b="1" kern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«Адам болам десеңіз» тақырыбына эссе жазыңыз.</a:t>
            </a:r>
            <a:endParaRPr lang="ru-RU" sz="2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8903" y="642908"/>
            <a:ext cx="27878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Қосымша тапсырма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9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03712" y="700118"/>
            <a:ext cx="320898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Оқу мақсаты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530" y="1529320"/>
            <a:ext cx="9956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А/И2 Эпикалық, поэзиялық шығармалардағы автор бейнесін 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4530" y="2884663"/>
            <a:ext cx="3208981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Сабақ мақсаты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4530" y="3734356"/>
            <a:ext cx="96643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леңнен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ашатын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өлеңдегі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 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ашатын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үзіндіге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1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40440" y="668742"/>
            <a:ext cx="4259859" cy="829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Бағалау критерийлері: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4779" y="1700723"/>
            <a:ext cx="101011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леңнен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 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ашатын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2015" y="545912"/>
            <a:ext cx="4142431" cy="14250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Ой қозғау. </a:t>
            </a:r>
          </a:p>
          <a:p>
            <a:pPr algn="ctr">
              <a:lnSpc>
                <a:spcPct val="170000"/>
              </a:lnSpc>
            </a:pPr>
            <a:r>
              <a:rPr lang="kk-KZ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Абай кім?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бала аба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39" y="1993699"/>
            <a:ext cx="2574026" cy="2860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/>
          <p:cNvSpPr/>
          <p:nvPr/>
        </p:nvSpPr>
        <p:spPr>
          <a:xfrm>
            <a:off x="1705970" y="2456597"/>
            <a:ext cx="178785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Ойшыл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05970" y="4080679"/>
            <a:ext cx="1815153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Ақын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07434" y="705698"/>
            <a:ext cx="211312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548901" y="1896184"/>
            <a:ext cx="174151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12423" y="3796352"/>
            <a:ext cx="193257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Кемеңгер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39340" y="5227653"/>
            <a:ext cx="216132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 сөз шебері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endCxn id="2" idx="6"/>
          </p:cNvCxnSpPr>
          <p:nvPr/>
        </p:nvCxnSpPr>
        <p:spPr>
          <a:xfrm flipH="1" flipV="1">
            <a:off x="3493827" y="2913797"/>
            <a:ext cx="1189913" cy="11201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" idx="6"/>
          </p:cNvCxnSpPr>
          <p:nvPr/>
        </p:nvCxnSpPr>
        <p:spPr>
          <a:xfrm flipH="1">
            <a:off x="3521123" y="4365572"/>
            <a:ext cx="1186788" cy="1723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873654" y="1620098"/>
            <a:ext cx="46347" cy="37189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28765" y="2353384"/>
            <a:ext cx="1314734" cy="56041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169838" y="4253552"/>
            <a:ext cx="1242585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41752" y="4793200"/>
            <a:ext cx="5476" cy="4953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4466"/>
              </p:ext>
            </p:extLst>
          </p:nvPr>
        </p:nvGraphicFramePr>
        <p:xfrm>
          <a:off x="1569493" y="1405720"/>
          <a:ext cx="7621708" cy="3073532"/>
        </p:xfrm>
        <a:graphic>
          <a:graphicData uri="http://schemas.openxmlformats.org/drawingml/2006/table">
            <a:tbl>
              <a:tblPr/>
              <a:tblGrid>
                <a:gridCol w="4763068"/>
                <a:gridCol w="2858640"/>
              </a:tblGrid>
              <a:tr h="532262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Ақынның айтқысы келген ойы</a:t>
                      </a:r>
                      <a:endParaRPr lang="kk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Өз ойым</a:t>
                      </a:r>
                      <a:endParaRPr lang="kk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1704">
                <a:tc>
                  <a:txBody>
                    <a:bodyPr/>
                    <a:lstStyle/>
                    <a:p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kk-KZ" sz="2000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жазбаймын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өлеңді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ермек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-барды,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ертегіні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термек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Көкірегі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сезімді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орамды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Жаздым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үлгі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жастарға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бермек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тасыр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ұқпас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талапты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ұғар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Көңілінің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көзі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ашық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сергек</a:t>
                      </a:r>
                      <a:r>
                        <a:rPr lang="ru-RU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kk-KZ" sz="1800" b="1" i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kk-KZ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kk-KZ" dirty="0">
                          <a:effectLst/>
                          <a:latin typeface="Times New Roman" panose="02020603050405020304" pitchFamily="18" charset="0"/>
                        </a:rPr>
                      </a:br>
                      <a:endParaRPr lang="kk-KZ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0601" y="800299"/>
            <a:ext cx="717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1-тапсырма. Өлеңнің идеясы негізінде кестені толтырыңыз.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1947" y="5062889"/>
            <a:ext cx="4285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автордың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негіздейді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толтырады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6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677939"/>
              </p:ext>
            </p:extLst>
          </p:nvPr>
        </p:nvGraphicFramePr>
        <p:xfrm>
          <a:off x="1569492" y="1405720"/>
          <a:ext cx="9430603" cy="4231772"/>
        </p:xfrm>
        <a:graphic>
          <a:graphicData uri="http://schemas.openxmlformats.org/drawingml/2006/table">
            <a:tbl>
              <a:tblPr/>
              <a:tblGrid>
                <a:gridCol w="4612944"/>
                <a:gridCol w="4817659"/>
              </a:tblGrid>
              <a:tr h="532262"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Ақынның айтқысы келген ойы</a:t>
                      </a:r>
                      <a:endParaRPr lang="kk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Өз ойым</a:t>
                      </a:r>
                      <a:endParaRPr lang="kk-KZ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1704">
                <a:tc>
                  <a:txBody>
                    <a:bodyPr/>
                    <a:lstStyle/>
                    <a:p>
                      <a:r>
                        <a:rPr lang="kk-KZ" dirty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kk-KZ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жазбаймын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өлеңді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ермек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-барды,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ертегіні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термек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Көкірегі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сезімді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орамды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Жаздым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үлгі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жастарға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бермек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тасыр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ұқпас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талапты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ұғар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Көңілінің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көзі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ашық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сергек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kk-KZ" sz="1800" b="1" i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kk-KZ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kk-KZ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Абай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музыканың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өміріндегі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орнын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поэзиямен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күші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арта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түсетінін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сезген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Абай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әнді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ермек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де,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қосымша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кәсіп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болсын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шығармаған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сырын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халыққа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тек поэзия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жеткізуді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місе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тұтқан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сонымен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бірге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халқымен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музыка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тілдесуді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жөн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көрген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Абай тек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шығарушы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ғана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ән-күйдің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әділ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сыншысы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да.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ән-күй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жөнінде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көптеген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терең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үлгілі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пікірлер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айтқан</a:t>
                      </a:r>
                      <a:r>
                        <a:rPr lang="ru-RU" sz="18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өлеңдері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жастарға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0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үлгі-өнеге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берген</a:t>
                      </a:r>
                      <a:r>
                        <a:rPr lang="ru-RU" sz="18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b="0" i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kk-KZ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152" marR="73152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0601" y="800299"/>
            <a:ext cx="1808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Өзіңді тексер!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7650" y="706115"/>
            <a:ext cx="5881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кестесін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толтырыңыз</a:t>
            </a:r>
            <a:r>
              <a:rPr lang="ru-RU" altLang="ru-RU" b="1" dirty="0" smtClean="0">
                <a:solidFill>
                  <a:srgbClr val="202020"/>
                </a:solidFill>
                <a:latin typeface="Raleway"/>
              </a:rPr>
              <a:t>.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891673"/>
              </p:ext>
            </p:extLst>
          </p:nvPr>
        </p:nvGraphicFramePr>
        <p:xfrm>
          <a:off x="1106486" y="1566976"/>
          <a:ext cx="9647950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0421"/>
                <a:gridCol w="4930333"/>
                <a:gridCol w="1907196"/>
              </a:tblGrid>
              <a:tr h="3846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бейнесі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Өлеңнен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үзінді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Себебі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721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басқаларға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сын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көзбен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қарайды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айттым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Әзірет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", "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айдаһарсыз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",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Мұнда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"алтын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иек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сары</a:t>
                      </a:r>
                      <a:r>
                        <a:rPr lang="ru-RU" sz="18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ала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".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Кәрілікті жамандап, өлім тілеп,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Болсын деген жерім жоқ жігіт арсыз.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06486" y="4536940"/>
            <a:ext cx="8539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леңнен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 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ашатын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 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үзіндінің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ашатындығын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7650" y="706115"/>
            <a:ext cx="170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 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52124"/>
              </p:ext>
            </p:extLst>
          </p:nvPr>
        </p:nvGraphicFramePr>
        <p:xfrm>
          <a:off x="1202020" y="1376430"/>
          <a:ext cx="10002793" cy="33753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6251"/>
                <a:gridCol w="4519066"/>
                <a:gridCol w="3507476"/>
              </a:tblGrid>
              <a:tr h="8149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бейнесі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Өлеңнен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үзінді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Себебі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0721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басқаларға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сын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көзбен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қарайды</a:t>
                      </a: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айттым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Әзірет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Әлі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", "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айдаһарсыз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",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Мұнда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жоқ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"алтын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иек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сары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-ала </a:t>
                      </a:r>
                      <a:r>
                        <a:rPr lang="ru-RU" sz="18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қыз</a:t>
                      </a: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".</a:t>
                      </a: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Кәрілікті жамандап, өлім тілеп,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Болсын деген жерім жоқ жігіт арсыз.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шәкірті Көкбайдың</a:t>
                      </a:r>
                      <a:r>
                        <a:rPr lang="kk-KZ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шығыс үлгісіндегі қиса-дастанға деген әуестігін, Әріп шәкіртінің қыз бейнесін әсіреле суреттеуін, Шәкәрімнің кәрілікті жамандағанын сынға ала отырып, өз шәкірттеріне ақындық жолдың, поэзияның қадірін түсінуді үйреткен.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6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708" y="717477"/>
            <a:ext cx="1003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 Абай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мен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сабақтастырған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ойды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«ПОПС»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формуласымен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түйіндеңіз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367" y="2317803"/>
            <a:ext cx="9485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ойымша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мен  оны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түсіндіремін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Үшінші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Оны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факт,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мысалдармен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шешімге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2948</TotalTime>
  <Words>407</Words>
  <Application>Microsoft Office PowerPoint</Application>
  <PresentationFormat>Широкоэкранный</PresentationFormat>
  <Paragraphs>82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Open Sans</vt:lpstr>
      <vt:lpstr>Raleway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Учетная запись Майкрософт</cp:lastModifiedBy>
  <cp:revision>117</cp:revision>
  <dcterms:created xsi:type="dcterms:W3CDTF">2020-03-23T04:56:31Z</dcterms:created>
  <dcterms:modified xsi:type="dcterms:W3CDTF">2020-11-19T06:07:39Z</dcterms:modified>
</cp:coreProperties>
</file>