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64" r:id="rId2"/>
    <p:sldId id="266" r:id="rId3"/>
    <p:sldId id="267" r:id="rId4"/>
    <p:sldId id="263" r:id="rId5"/>
    <p:sldId id="270" r:id="rId6"/>
    <p:sldId id="269" r:id="rId7"/>
    <p:sldId id="271" r:id="rId8"/>
    <p:sldId id="272" r:id="rId9"/>
    <p:sldId id="274" r:id="rId10"/>
    <p:sldId id="273" r:id="rId11"/>
    <p:sldId id="268" r:id="rId12"/>
    <p:sldId id="276" r:id="rId13"/>
    <p:sldId id="265" r:id="rId14"/>
    <p:sldId id="275" r:id="rId15"/>
    <p:sldId id="260" r:id="rId16"/>
    <p:sldId id="277" r:id="rId17"/>
    <p:sldId id="262" r:id="rId18"/>
    <p:sldId id="278" r:id="rId19"/>
  </p:sldIdLst>
  <p:sldSz cx="9144000" cy="6858000" type="screen4x3"/>
  <p:notesSz cx="6858000" cy="9144000"/>
  <p:custDataLst>
    <p:tags r:id="rId22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zhixan azhixan" initials="aa" lastIdx="1" clrIdx="0">
    <p:extLst>
      <p:ext uri="{19B8F6BF-5375-455C-9EA6-DF929625EA0E}">
        <p15:presenceInfo xmlns:p15="http://schemas.microsoft.com/office/powerpoint/2012/main" userId="62b1e7260ae7f2e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74A"/>
    <a:srgbClr val="CC3399"/>
    <a:srgbClr val="3399FF"/>
    <a:srgbClr val="666699"/>
    <a:srgbClr val="E59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 autoAdjust="0"/>
    <p:restoredTop sz="84583" autoAdjust="0"/>
  </p:normalViewPr>
  <p:slideViewPr>
    <p:cSldViewPr>
      <p:cViewPr varScale="1">
        <p:scale>
          <a:sx n="62" d="100"/>
          <a:sy n="62" d="100"/>
        </p:scale>
        <p:origin x="98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492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663A1-BE93-4F19-BCAE-33E954C20B2B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DF26E-F902-4582-B614-0C9EE35F2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283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091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6050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8312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7295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1764" y="5157192"/>
            <a:ext cx="8820472" cy="1440160"/>
          </a:xfrm>
        </p:spPr>
        <p:txBody>
          <a:bodyPr/>
          <a:lstStyle>
            <a:lvl1pPr>
              <a:defRPr b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</a:t>
            </a:r>
            <a:r>
              <a:rPr lang="en-US" dirty="0" smtClean="0"/>
              <a:t> </a:t>
            </a: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520259"/>
            <a:ext cx="21336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520259"/>
            <a:ext cx="28956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омер слайда 5"/>
          <p:cNvSpPr txBox="1">
            <a:spLocks/>
          </p:cNvSpPr>
          <p:nvPr userDrawn="1"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Текст 2"/>
          <p:cNvSpPr>
            <a:spLocks noGrp="1"/>
          </p:cNvSpPr>
          <p:nvPr>
            <p:ph idx="1"/>
          </p:nvPr>
        </p:nvSpPr>
        <p:spPr>
          <a:xfrm>
            <a:off x="179512" y="1844824"/>
            <a:ext cx="8856984" cy="4392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648072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3528" y="2060848"/>
            <a:ext cx="4112163" cy="4093915"/>
          </a:xfrm>
        </p:spPr>
        <p:txBody>
          <a:bodyPr/>
          <a:lstStyle>
            <a:lvl1pPr>
              <a:defRPr sz="2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accent2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accent2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accent2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accent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08309" y="2060848"/>
            <a:ext cx="4112163" cy="4093915"/>
          </a:xfrm>
        </p:spPr>
        <p:txBody>
          <a:bodyPr/>
          <a:lstStyle>
            <a:lvl1pPr>
              <a:defRPr sz="2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accent2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accent2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accent2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accent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99" y="4406900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799" y="2906713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417646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2556594"/>
            <a:ext cx="4176464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934294"/>
            <a:ext cx="424847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2574056"/>
            <a:ext cx="4248472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375310" y="6410896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184" y="6356350"/>
            <a:ext cx="1649592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471310" y="6356350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648072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1844824"/>
            <a:ext cx="8856984" cy="4392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520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2">
              <a:lumMod val="20000"/>
              <a:lumOff val="8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10920" y="1844824"/>
            <a:ext cx="57606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Бөлім тақырыбы:</a:t>
            </a:r>
          </a:p>
          <a:p>
            <a:r>
              <a:rPr lang="kk-KZ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kk-KZ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Абайды оқы, таңырқа!</a:t>
            </a:r>
          </a:p>
          <a:p>
            <a:r>
              <a:rPr lang="kk-KZ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3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08304" y="5877272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Қазақ әдебиеті</a:t>
            </a:r>
          </a:p>
          <a:p>
            <a:r>
              <a:rPr lang="kk-KZ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6-сынып</a:t>
            </a:r>
            <a:endParaRPr lang="ru-RU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0920" y="3717032"/>
            <a:ext cx="8165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Сабақтың тақырыбы:</a:t>
            </a:r>
          </a:p>
          <a:p>
            <a:r>
              <a:rPr lang="kk-KZ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kk-KZ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Абай Құнанбайұлы «Отыз бірінші қара сөзі»  </a:t>
            </a:r>
            <a:endParaRPr lang="ru-RU" sz="3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10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 smtClean="0"/>
              <a:t>Теориялық білім.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39552" y="1871536"/>
            <a:ext cx="64807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Қарасөздер – </a:t>
            </a:r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Абай Құнанбайұлының сыншылдық, ойшылдық және көбіне адамгершілік мәселелеріне арналған өсиет сөздері жазылған прозалық шығармасы. </a:t>
            </a:r>
          </a:p>
          <a:p>
            <a:r>
              <a:rPr lang="kk-K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Абайдың қарасөзінің </a:t>
            </a:r>
            <a:r>
              <a:rPr lang="kk-K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згешелігі бар, ол нақыл әңгіме түрінде алынған. Сюжеті, кейіпкері жоқ, түрлі өмір құбылыстары мен қоғамдық мәселелер жайлы ойтолғау ретінде келеді. </a:t>
            </a:r>
          </a:p>
          <a:p>
            <a:r>
              <a:rPr lang="kk-K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Қазақ тілінде қара шаңырақ деген сөз қасиетті, яғни осы тұрғыдан алғанда, </a:t>
            </a:r>
            <a:r>
              <a:rPr lang="kk-K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қарасөз – сөздің үлкені, </a:t>
            </a:r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маңыздысы болып есептеледі. Абай Құнанбайұлының </a:t>
            </a:r>
            <a:r>
              <a:rPr lang="kk-K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қарасөздері – дана сөздер, ақыл сөздер</a:t>
            </a:r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болып бағаланады.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Grp="1"/>
          </p:cNvPicPr>
          <p:nvPr>
            <p:ph idx="1"/>
          </p:nvPr>
        </p:nvPicPr>
        <p:blipFill>
          <a:blip r:embed="rId2"/>
          <a:stretch/>
        </p:blipFill>
        <p:spPr>
          <a:xfrm>
            <a:off x="6156176" y="-98194"/>
            <a:ext cx="3155941" cy="28803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528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108520" y="188640"/>
            <a:ext cx="6768752" cy="1224136"/>
          </a:xfrm>
        </p:spPr>
        <p:txBody>
          <a:bodyPr>
            <a:normAutofit fontScale="90000"/>
          </a:bodyPr>
          <a:lstStyle/>
          <a:p>
            <a:r>
              <a:rPr lang="ru-RU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А.Құнанбайұлының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Отыз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бірінші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қарасөзін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мәнерлеп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оқып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танысыңыз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23528" y="1700808"/>
            <a:ext cx="8640960" cy="3816424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Отыз бірінші қарасөз</a:t>
            </a:r>
          </a:p>
          <a:p>
            <a:pPr algn="just"/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Естіген нәрсені ұмытпасқа төрт түрлі себеп бар: әуелі көкірегі байлаулы берік болмақ керек; екінші – сол нәрсені естігенде я көргенде ғибрәтлану керек, көңілденіп, тұшынып, ынтамен ұғу керек; үшінші – сол нәрсені ішінен бірнеше уақыт қайтарып ойланып, көңілге бекіту керек; төртінші – ой кеселді нәрселерден қашық болу керек. Егер кез болып қалса салынбау керек. Ой кеселдері: уайымсыз салғырттық, ойыншы-күлкішілдік, я бір қайғыға салыну, я бірнәрсеге құмарлық пайда болу секілді. Бұл төрт нәрсе – күллі ақыл мен ғылымды тоздыратұғын нәрселер.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544" y="5805264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Дескриптор: «Отыз бірінші қара сөзді» мәнерлеп оқиды; </a:t>
            </a:r>
          </a:p>
          <a:p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қарасөзбен танысады.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67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Сөздік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255"/>
          <p:cNvSpPr txBox="1">
            <a:spLocks noChangeArrowheads="1"/>
          </p:cNvSpPr>
          <p:nvPr/>
        </p:nvSpPr>
        <p:spPr bwMode="gray">
          <a:xfrm>
            <a:off x="2207096" y="4744537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4</a:t>
            </a:r>
          </a:p>
        </p:txBody>
      </p:sp>
      <p:sp>
        <p:nvSpPr>
          <p:cNvPr id="29" name="Text Box 258"/>
          <p:cNvSpPr txBox="1">
            <a:spLocks noChangeArrowheads="1"/>
          </p:cNvSpPr>
          <p:nvPr/>
        </p:nvSpPr>
        <p:spPr bwMode="gray">
          <a:xfrm>
            <a:off x="1519516" y="2385273"/>
            <a:ext cx="5802871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kk-KZ" sz="2000" b="1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Кез болу </a:t>
            </a:r>
            <a:r>
              <a:rPr lang="kk-KZ" sz="20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– бір нәрсеге кездесіп қалу, тап келу. </a:t>
            </a:r>
            <a:endParaRPr lang="en-US" sz="2000" dirty="0">
              <a:solidFill>
                <a:schemeClr val="tx2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33" name="Text Box 262"/>
          <p:cNvSpPr txBox="1">
            <a:spLocks noChangeArrowheads="1"/>
          </p:cNvSpPr>
          <p:nvPr/>
        </p:nvSpPr>
        <p:spPr bwMode="gray">
          <a:xfrm>
            <a:off x="2491147" y="4967529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2</a:t>
            </a:r>
          </a:p>
        </p:txBody>
      </p:sp>
      <p:sp>
        <p:nvSpPr>
          <p:cNvPr id="39" name="Text Box 268"/>
          <p:cNvSpPr txBox="1">
            <a:spLocks noChangeArrowheads="1"/>
          </p:cNvSpPr>
          <p:nvPr/>
        </p:nvSpPr>
        <p:spPr bwMode="gray">
          <a:xfrm>
            <a:off x="2207096" y="5604962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5</a:t>
            </a:r>
          </a:p>
        </p:txBody>
      </p:sp>
      <p:sp>
        <p:nvSpPr>
          <p:cNvPr id="40" name="Text Box 269"/>
          <p:cNvSpPr txBox="1">
            <a:spLocks noChangeArrowheads="1"/>
          </p:cNvSpPr>
          <p:nvPr/>
        </p:nvSpPr>
        <p:spPr bwMode="gray">
          <a:xfrm>
            <a:off x="1519516" y="3858955"/>
            <a:ext cx="543758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kk-KZ" sz="2000" b="1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Ғибратләну </a:t>
            </a:r>
            <a:r>
              <a:rPr lang="kk-KZ" sz="20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– үлгі мағынасында айтқаны. </a:t>
            </a:r>
            <a:endParaRPr lang="en-US" sz="2000" dirty="0">
              <a:solidFill>
                <a:schemeClr val="tx2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23" name="Text Box 265"/>
          <p:cNvSpPr txBox="1">
            <a:spLocks noChangeArrowheads="1"/>
          </p:cNvSpPr>
          <p:nvPr/>
        </p:nvSpPr>
        <p:spPr bwMode="gray">
          <a:xfrm>
            <a:off x="2295857" y="4893568"/>
            <a:ext cx="354013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kk-KZ" sz="2400" b="1" dirty="0">
                <a:solidFill>
                  <a:srgbClr val="FFFFFF"/>
                </a:solidFill>
                <a:latin typeface="Arial" charset="0"/>
              </a:rPr>
              <a:t>3</a:t>
            </a:r>
            <a:endParaRPr lang="en-US" sz="24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5" name="Rectangle 257"/>
          <p:cNvSpPr>
            <a:spLocks noChangeArrowheads="1"/>
          </p:cNvSpPr>
          <p:nvPr/>
        </p:nvSpPr>
        <p:spPr bwMode="gray">
          <a:xfrm rot="3419336">
            <a:off x="638181" y="2472291"/>
            <a:ext cx="493723" cy="527205"/>
          </a:xfrm>
          <a:prstGeom prst="rect">
            <a:avLst/>
          </a:prstGeom>
          <a:solidFill>
            <a:srgbClr val="FFFF00"/>
          </a:soli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ru-RU">
              <a:solidFill>
                <a:srgbClr val="FF0000"/>
              </a:solidFill>
            </a:endParaRPr>
          </a:p>
        </p:txBody>
      </p:sp>
      <p:sp>
        <p:nvSpPr>
          <p:cNvPr id="47" name="Rectangle 261"/>
          <p:cNvSpPr>
            <a:spLocks noChangeArrowheads="1"/>
          </p:cNvSpPr>
          <p:nvPr/>
        </p:nvSpPr>
        <p:spPr bwMode="gray">
          <a:xfrm rot="3419336">
            <a:off x="636725" y="3847248"/>
            <a:ext cx="433241" cy="490904"/>
          </a:xfrm>
          <a:prstGeom prst="rect">
            <a:avLst/>
          </a:prstGeom>
          <a:solidFill>
            <a:srgbClr val="7030A0"/>
          </a:soli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49" name="Text Box 259"/>
          <p:cNvSpPr txBox="1">
            <a:spLocks noChangeArrowheads="1"/>
          </p:cNvSpPr>
          <p:nvPr/>
        </p:nvSpPr>
        <p:spPr bwMode="gray">
          <a:xfrm>
            <a:off x="736684" y="2526418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latin typeface="Arial" charset="0"/>
              </a:rPr>
              <a:t>1</a:t>
            </a:r>
          </a:p>
        </p:txBody>
      </p:sp>
      <p:sp>
        <p:nvSpPr>
          <p:cNvPr id="50" name="Text Box 259"/>
          <p:cNvSpPr txBox="1">
            <a:spLocks noChangeArrowheads="1"/>
          </p:cNvSpPr>
          <p:nvPr/>
        </p:nvSpPr>
        <p:spPr bwMode="gray">
          <a:xfrm>
            <a:off x="675251" y="3828178"/>
            <a:ext cx="356188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kk-KZ" sz="2400" b="1" dirty="0">
                <a:solidFill>
                  <a:schemeClr val="bg1"/>
                </a:solidFill>
                <a:latin typeface="Arial" charset="0"/>
              </a:rPr>
              <a:t>2</a:t>
            </a:r>
            <a:endParaRPr lang="en-US" sz="2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51" name="Text Box 259"/>
          <p:cNvSpPr txBox="1">
            <a:spLocks noChangeArrowheads="1"/>
          </p:cNvSpPr>
          <p:nvPr/>
        </p:nvSpPr>
        <p:spPr bwMode="gray">
          <a:xfrm>
            <a:off x="713833" y="4583494"/>
            <a:ext cx="356188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kk-KZ" sz="2400" b="1" dirty="0">
                <a:solidFill>
                  <a:schemeClr val="bg1"/>
                </a:solidFill>
                <a:latin typeface="Arial" charset="0"/>
              </a:rPr>
              <a:t>3</a:t>
            </a:r>
            <a:endParaRPr lang="en-US" sz="2400" b="1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66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188640"/>
            <a:ext cx="7056784" cy="1224136"/>
          </a:xfrm>
        </p:spPr>
        <p:txBody>
          <a:bodyPr>
            <a:normAutofit fontScale="90000"/>
          </a:bodyPr>
          <a:lstStyle/>
          <a:p>
            <a:pPr algn="l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3-тапсырма. «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Кестемен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жұмыс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Ақыл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ғылымды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тоздыратын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төрт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нәрсені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атаңдар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оларға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түсініктеме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беріңдер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255"/>
          <p:cNvSpPr txBox="1">
            <a:spLocks noChangeArrowheads="1"/>
          </p:cNvSpPr>
          <p:nvPr/>
        </p:nvSpPr>
        <p:spPr bwMode="gray">
          <a:xfrm>
            <a:off x="2207096" y="4744537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4</a:t>
            </a:r>
          </a:p>
        </p:txBody>
      </p:sp>
      <p:sp>
        <p:nvSpPr>
          <p:cNvPr id="36" name="Text Box 265"/>
          <p:cNvSpPr txBox="1">
            <a:spLocks noChangeArrowheads="1"/>
          </p:cNvSpPr>
          <p:nvPr/>
        </p:nvSpPr>
        <p:spPr bwMode="gray">
          <a:xfrm>
            <a:off x="2207096" y="3906337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3</a:t>
            </a:r>
          </a:p>
        </p:txBody>
      </p:sp>
      <p:sp>
        <p:nvSpPr>
          <p:cNvPr id="39" name="Text Box 268"/>
          <p:cNvSpPr txBox="1">
            <a:spLocks noChangeArrowheads="1"/>
          </p:cNvSpPr>
          <p:nvPr/>
        </p:nvSpPr>
        <p:spPr bwMode="gray">
          <a:xfrm>
            <a:off x="2207096" y="5604962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5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82788" y="2348014"/>
            <a:ext cx="3796058" cy="8986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Ақыл мен ғылымды тоздыратын төрт нәрсе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611560" y="3132428"/>
            <a:ext cx="0" cy="20693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611560" y="5201737"/>
            <a:ext cx="7920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611560" y="4134937"/>
            <a:ext cx="8640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Скругленный прямоугольник 10"/>
          <p:cNvSpPr/>
          <p:nvPr/>
        </p:nvSpPr>
        <p:spPr>
          <a:xfrm>
            <a:off x="1403648" y="3789040"/>
            <a:ext cx="1944216" cy="5744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1439160" y="4850198"/>
            <a:ext cx="1944216" cy="5744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4657080" y="2316688"/>
            <a:ext cx="3816424" cy="8862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Ақыл мен ғылымды тоздыратын төрт нәрсе 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бойынша менің көзқарасым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6" name="Прямая соединительная линия 45"/>
          <p:cNvCxnSpPr/>
          <p:nvPr/>
        </p:nvCxnSpPr>
        <p:spPr>
          <a:xfrm>
            <a:off x="5364088" y="3132428"/>
            <a:ext cx="0" cy="20693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Скругленный прямоугольник 46"/>
          <p:cNvSpPr/>
          <p:nvPr/>
        </p:nvSpPr>
        <p:spPr>
          <a:xfrm>
            <a:off x="6264188" y="3793795"/>
            <a:ext cx="1944216" cy="5744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6264188" y="4850198"/>
            <a:ext cx="1944216" cy="5744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5364088" y="5201737"/>
            <a:ext cx="900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5364088" y="4104938"/>
            <a:ext cx="1188132" cy="299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82788" y="5833562"/>
            <a:ext cx="6493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</a:t>
            </a:r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ақыл мен ғылымды тоздыратын төрт нәрсені атайды; оларға түсініктеме береді.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7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188640"/>
            <a:ext cx="7056784" cy="1224136"/>
          </a:xfrm>
        </p:spPr>
        <p:txBody>
          <a:bodyPr>
            <a:normAutofit/>
          </a:bodyPr>
          <a:lstStyle/>
          <a:p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Өзіңді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тексер</a:t>
            </a:r>
            <a:endParaRPr lang="ru-RU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255"/>
          <p:cNvSpPr txBox="1">
            <a:spLocks noChangeArrowheads="1"/>
          </p:cNvSpPr>
          <p:nvPr/>
        </p:nvSpPr>
        <p:spPr bwMode="gray">
          <a:xfrm>
            <a:off x="2207096" y="4744537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4</a:t>
            </a:r>
          </a:p>
        </p:txBody>
      </p:sp>
      <p:sp>
        <p:nvSpPr>
          <p:cNvPr id="36" name="Text Box 265"/>
          <p:cNvSpPr txBox="1">
            <a:spLocks noChangeArrowheads="1"/>
          </p:cNvSpPr>
          <p:nvPr/>
        </p:nvSpPr>
        <p:spPr bwMode="gray">
          <a:xfrm>
            <a:off x="2207096" y="3906337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3</a:t>
            </a:r>
          </a:p>
        </p:txBody>
      </p:sp>
      <p:sp>
        <p:nvSpPr>
          <p:cNvPr id="39" name="Text Box 268"/>
          <p:cNvSpPr txBox="1">
            <a:spLocks noChangeArrowheads="1"/>
          </p:cNvSpPr>
          <p:nvPr/>
        </p:nvSpPr>
        <p:spPr bwMode="gray">
          <a:xfrm>
            <a:off x="2207096" y="5604962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5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82788" y="2348014"/>
            <a:ext cx="3796058" cy="8986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Ақыл мен ғылымды тоздыратын төрт нәрсе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611560" y="3132428"/>
            <a:ext cx="0" cy="20693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611560" y="5201737"/>
            <a:ext cx="7920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611560" y="4134937"/>
            <a:ext cx="8640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Скругленный прямоугольник 10"/>
          <p:cNvSpPr/>
          <p:nvPr/>
        </p:nvSpPr>
        <p:spPr>
          <a:xfrm>
            <a:off x="1403648" y="3426971"/>
            <a:ext cx="2160240" cy="11372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Уайымсыз салғырттық.</a:t>
            </a:r>
          </a:p>
          <a:p>
            <a:pPr marL="342900" indent="-342900">
              <a:buAutoNum type="arabicPeriod"/>
            </a:pP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Ойыншы-күлкішілдік</a:t>
            </a:r>
            <a:r>
              <a:rPr lang="kk-KZ" dirty="0" smtClean="0"/>
              <a:t>.</a:t>
            </a:r>
            <a:endParaRPr lang="ru-RU" dirty="0"/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1439160" y="4850198"/>
            <a:ext cx="2124728" cy="13871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Қайғыға салыну.</a:t>
            </a:r>
          </a:p>
          <a:p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Құмарлық пайда болу.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4657080" y="2316688"/>
            <a:ext cx="3816424" cy="8862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Ақыл мен ғылымды тоздыратын төрт нәрсе 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бойынша менің көзқарасым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6" name="Прямая соединительная линия 45"/>
          <p:cNvCxnSpPr/>
          <p:nvPr/>
        </p:nvCxnSpPr>
        <p:spPr>
          <a:xfrm>
            <a:off x="5364088" y="3132428"/>
            <a:ext cx="0" cy="20693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Скругленный прямоугольник 46"/>
          <p:cNvSpPr/>
          <p:nvPr/>
        </p:nvSpPr>
        <p:spPr>
          <a:xfrm>
            <a:off x="6514502" y="3385991"/>
            <a:ext cx="2209316" cy="14978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k-KZ" dirty="0" smtClean="0"/>
              <a:t>Ешнәрсеге алаңдамаушылық пен әр нәрсеге көңіл бөлмей қарау.</a:t>
            </a:r>
            <a:endParaRPr lang="ru-RU" dirty="0"/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6514502" y="5092369"/>
            <a:ext cx="2305970" cy="11449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 smtClean="0"/>
              <a:t>Кез-келген жағдайда қайғыға берілу. Әуестік.   </a:t>
            </a:r>
            <a:endParaRPr lang="ru-RU" dirty="0"/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5364088" y="5201737"/>
            <a:ext cx="12241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5364088" y="4104938"/>
            <a:ext cx="1224136" cy="18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167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k-K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Қорытынды тапсырма.</a:t>
            </a:r>
            <a:br>
              <a:rPr lang="kk-K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«Бес саусақ» әдісі бойынша А.Құнанбайұлы жайлы сұрақтарға жауап беріңіз.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Қазақ тілі пәнінен презентация. Білім мазмұнын жаңарту бойынша қолданатын  тиімді әдіс тәсілдердің түрлерін сабақтарда қолдану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9" t="36562" r="39945" b="10414"/>
          <a:stretch/>
        </p:blipFill>
        <p:spPr bwMode="auto">
          <a:xfrm>
            <a:off x="1475655" y="1566092"/>
            <a:ext cx="5760640" cy="458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21797" y="3845910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Абай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12495351">
            <a:off x="1685969" y="3353468"/>
            <a:ext cx="1161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Кім?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4309624">
            <a:off x="2640111" y="2405785"/>
            <a:ext cx="1161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Не?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409958">
            <a:off x="3798218" y="2137862"/>
            <a:ext cx="1161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Қашан?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8907621">
            <a:off x="5825022" y="2679553"/>
            <a:ext cx="1161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Неге?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7992511">
            <a:off x="4793452" y="2128180"/>
            <a:ext cx="15487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Қайда?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528" y="5517232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Дескриптор: 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А.Құнанбайұлы жайлы сұрақтарға жауап береді.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85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k-K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Өзіңді тексер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Қазақ тілі пәнінен презентация. Білім мазмұнын жаңарту бойынша қолданатын  тиімді әдіс тәсілдердің түрлерін сабақтарда қолдану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9" t="36562" r="39945" b="10414"/>
          <a:stretch/>
        </p:blipFill>
        <p:spPr bwMode="auto">
          <a:xfrm>
            <a:off x="1475655" y="1566092"/>
            <a:ext cx="5760640" cy="458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21797" y="3845910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Абай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12495351">
            <a:off x="1659340" y="3459260"/>
            <a:ext cx="16080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Ұлы адам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4309624">
            <a:off x="2361981" y="2552683"/>
            <a:ext cx="1901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Өлең, қарасөз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409958">
            <a:off x="3615555" y="2167407"/>
            <a:ext cx="15313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1845-1904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8907621">
            <a:off x="5384194" y="1981724"/>
            <a:ext cx="3206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Ізгілікке</a:t>
            </a:r>
          </a:p>
        </p:txBody>
      </p:sp>
      <p:sp>
        <p:nvSpPr>
          <p:cNvPr id="10" name="TextBox 9"/>
          <p:cNvSpPr txBox="1"/>
          <p:nvPr/>
        </p:nvSpPr>
        <p:spPr>
          <a:xfrm rot="17992511">
            <a:off x="4328922" y="1949261"/>
            <a:ext cx="2655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Шыңғыс тау  етегінде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80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kk-KZ" dirty="0" smtClean="0"/>
              <a:t> Абай Құнанбайұлының «Отыз бірінші қара сөзін» мәнерлеп оқыдыңыз; </a:t>
            </a:r>
          </a:p>
          <a:p>
            <a:r>
              <a:rPr lang="kk-KZ" dirty="0"/>
              <a:t>м</a:t>
            </a:r>
            <a:r>
              <a:rPr lang="kk-KZ" dirty="0" smtClean="0"/>
              <a:t>ағынасын түсіндіңіз;</a:t>
            </a:r>
          </a:p>
          <a:p>
            <a:r>
              <a:rPr lang="kk-KZ" dirty="0" smtClean="0"/>
              <a:t>Абай шығармаларынан үзінді жатқа айттыңыз;</a:t>
            </a:r>
          </a:p>
          <a:p>
            <a:r>
              <a:rPr lang="kk-KZ" dirty="0"/>
              <a:t>с</a:t>
            </a:r>
            <a:r>
              <a:rPr lang="kk-KZ" dirty="0" smtClean="0"/>
              <a:t>өздікпен жұмыс жасадыңыз.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Бүгінгі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сабақта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82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971600" y="2276872"/>
            <a:ext cx="6552728" cy="4392488"/>
          </a:xfrm>
        </p:spPr>
        <p:txBody>
          <a:bodyPr/>
          <a:lstStyle/>
          <a:p>
            <a:pPr marL="0" indent="0" algn="ctr">
              <a:buNone/>
            </a:pPr>
            <a:r>
              <a:rPr lang="kk-KZ" dirty="0" smtClean="0"/>
              <a:t>А.Құнанбайұлының «Отыз бірінші қарасөзін» мәнерлеп жаттау. 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k-KZ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Қосымша тапсырма.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5013176"/>
            <a:ext cx="79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Дескриптор:</a:t>
            </a:r>
            <a:r>
              <a:rPr lang="kk-KZ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Отыз бірінші қара сөзді мәнерлеп жаттайды.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8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59" y="1700808"/>
            <a:ext cx="79928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 мақсаты: </a:t>
            </a:r>
          </a:p>
          <a:p>
            <a:r>
              <a:rPr lang="kk-KZ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Т/Ж</a:t>
            </a:r>
            <a:r>
              <a:rPr lang="ru-RU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Көркем</a:t>
            </a:r>
            <a:r>
              <a:rPr lang="ru-RU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шығармалардан</a:t>
            </a:r>
            <a:r>
              <a:rPr lang="ru-RU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орта </a:t>
            </a:r>
            <a:r>
              <a:rPr lang="ru-RU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көлемді</a:t>
            </a:r>
            <a:r>
              <a:rPr lang="ru-RU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үзінділерді</a:t>
            </a:r>
            <a:r>
              <a:rPr lang="ru-RU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мәнерлеп</a:t>
            </a:r>
            <a:r>
              <a:rPr lang="ru-RU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</a:t>
            </a:r>
            <a:r>
              <a:rPr lang="ru-RU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жатқа</a:t>
            </a:r>
            <a:r>
              <a:rPr lang="ru-RU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айту</a:t>
            </a:r>
            <a:r>
              <a:rPr lang="ru-RU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kk-KZ" sz="30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7458" y="3789040"/>
            <a:ext cx="87129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Сабақ мақсаты:</a:t>
            </a:r>
          </a:p>
          <a:p>
            <a:r>
              <a:rPr lang="kk-KZ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көркем шығармалардан орта көлемді үзінділерді  мәнерлеп оқиды, жатқа айтады.</a:t>
            </a:r>
            <a:endParaRPr lang="ru-RU" sz="3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10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2204864"/>
            <a:ext cx="842493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Бағалау крийтерилері:</a:t>
            </a:r>
          </a:p>
          <a:p>
            <a:r>
              <a:rPr lang="kk-KZ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-Абай шығармаларынан орта көлемді үзіндіні мәнерлеп оқиды;</a:t>
            </a:r>
          </a:p>
          <a:p>
            <a:r>
              <a:rPr lang="kk-KZ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-үзіндіні жатқа айтады.</a:t>
            </a:r>
            <a:endParaRPr lang="ru-RU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80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Ой шақыру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255"/>
          <p:cNvSpPr txBox="1">
            <a:spLocks noChangeArrowheads="1"/>
          </p:cNvSpPr>
          <p:nvPr/>
        </p:nvSpPr>
        <p:spPr bwMode="gray">
          <a:xfrm>
            <a:off x="2207096" y="4744537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4</a:t>
            </a:r>
          </a:p>
        </p:txBody>
      </p:sp>
      <p:sp>
        <p:nvSpPr>
          <p:cNvPr id="29" name="Text Box 258"/>
          <p:cNvSpPr txBox="1">
            <a:spLocks noChangeArrowheads="1"/>
          </p:cNvSpPr>
          <p:nvPr/>
        </p:nvSpPr>
        <p:spPr bwMode="gray">
          <a:xfrm>
            <a:off x="1519516" y="2385273"/>
            <a:ext cx="3869201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kk-KZ" sz="20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Қазақтың бас ақыны, биыл 175</a:t>
            </a:r>
          </a:p>
          <a:p>
            <a:pPr eaLnBrk="0" hangingPunct="0"/>
            <a:r>
              <a:rPr lang="kk-KZ" sz="2000" dirty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ж</a:t>
            </a:r>
            <a:r>
              <a:rPr lang="kk-KZ" sz="20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ылдығы тойланды.</a:t>
            </a:r>
            <a:endParaRPr lang="en-US" sz="2000" dirty="0">
              <a:solidFill>
                <a:schemeClr val="tx2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33" name="Text Box 262"/>
          <p:cNvSpPr txBox="1">
            <a:spLocks noChangeArrowheads="1"/>
          </p:cNvSpPr>
          <p:nvPr/>
        </p:nvSpPr>
        <p:spPr bwMode="gray">
          <a:xfrm>
            <a:off x="2491147" y="4967529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2</a:t>
            </a:r>
          </a:p>
        </p:txBody>
      </p:sp>
      <p:sp>
        <p:nvSpPr>
          <p:cNvPr id="39" name="Text Box 268"/>
          <p:cNvSpPr txBox="1">
            <a:spLocks noChangeArrowheads="1"/>
          </p:cNvSpPr>
          <p:nvPr/>
        </p:nvSpPr>
        <p:spPr bwMode="gray">
          <a:xfrm>
            <a:off x="2207096" y="5604962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5</a:t>
            </a:r>
          </a:p>
        </p:txBody>
      </p:sp>
      <p:sp>
        <p:nvSpPr>
          <p:cNvPr id="40" name="Text Box 269"/>
          <p:cNvSpPr txBox="1">
            <a:spLocks noChangeArrowheads="1"/>
          </p:cNvSpPr>
          <p:nvPr/>
        </p:nvSpPr>
        <p:spPr bwMode="gray">
          <a:xfrm>
            <a:off x="1506876" y="3414260"/>
            <a:ext cx="4148425" cy="72613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kk-KZ" sz="20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Жылдың төрт мезгіліне қатысты </a:t>
            </a:r>
          </a:p>
          <a:p>
            <a:pPr eaLnBrk="0" hangingPunct="0"/>
            <a:r>
              <a:rPr lang="kk-KZ" sz="2000" dirty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ө</a:t>
            </a:r>
            <a:r>
              <a:rPr lang="kk-KZ" sz="20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лең жазған автор. </a:t>
            </a:r>
            <a:endParaRPr lang="en-US" sz="2000" dirty="0">
              <a:solidFill>
                <a:schemeClr val="tx2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23" name="Text Box 265"/>
          <p:cNvSpPr txBox="1">
            <a:spLocks noChangeArrowheads="1"/>
          </p:cNvSpPr>
          <p:nvPr/>
        </p:nvSpPr>
        <p:spPr bwMode="gray">
          <a:xfrm>
            <a:off x="2295857" y="4893568"/>
            <a:ext cx="354013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kk-KZ" sz="2400" b="1" dirty="0">
                <a:solidFill>
                  <a:srgbClr val="FFFFFF"/>
                </a:solidFill>
                <a:latin typeface="Arial" charset="0"/>
              </a:rPr>
              <a:t>3</a:t>
            </a:r>
            <a:endParaRPr lang="en-US" sz="24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4" name="Text Box 269"/>
          <p:cNvSpPr txBox="1">
            <a:spLocks noChangeArrowheads="1"/>
          </p:cNvSpPr>
          <p:nvPr/>
        </p:nvSpPr>
        <p:spPr bwMode="gray">
          <a:xfrm>
            <a:off x="1453268" y="4488722"/>
            <a:ext cx="4655698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kk-KZ" sz="20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Ақын ғана емес: қара сөз жазған, </a:t>
            </a:r>
          </a:p>
          <a:p>
            <a:pPr eaLnBrk="0" hangingPunct="0"/>
            <a:r>
              <a:rPr lang="kk-KZ" sz="20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аудармашы, сазгер,философ,ойшыл.</a:t>
            </a:r>
            <a:endParaRPr lang="en-US" sz="2000" dirty="0">
              <a:solidFill>
                <a:schemeClr val="tx2">
                  <a:lumMod val="50000"/>
                </a:schemeClr>
              </a:solidFill>
              <a:latin typeface="Arial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H="1">
            <a:off x="6066253" y="3738609"/>
            <a:ext cx="1711535" cy="12504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 flipV="1">
            <a:off x="5388717" y="2612371"/>
            <a:ext cx="2207619" cy="10805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Скругленный прямоугольник 8"/>
          <p:cNvSpPr/>
          <p:nvPr/>
        </p:nvSpPr>
        <p:spPr>
          <a:xfrm>
            <a:off x="7596336" y="3497214"/>
            <a:ext cx="1193655" cy="625281"/>
          </a:xfrm>
          <a:prstGeom prst="roundRect">
            <a:avLst/>
          </a:prstGeom>
          <a:solidFill>
            <a:srgbClr val="33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Кім?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257"/>
          <p:cNvSpPr>
            <a:spLocks noChangeArrowheads="1"/>
          </p:cNvSpPr>
          <p:nvPr/>
        </p:nvSpPr>
        <p:spPr bwMode="gray">
          <a:xfrm rot="3419336">
            <a:off x="638181" y="2472291"/>
            <a:ext cx="493723" cy="527205"/>
          </a:xfrm>
          <a:prstGeom prst="rect">
            <a:avLst/>
          </a:prstGeom>
          <a:solidFill>
            <a:srgbClr val="FFFF00"/>
          </a:soli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ru-RU">
              <a:solidFill>
                <a:srgbClr val="FF0000"/>
              </a:solidFill>
            </a:endParaRPr>
          </a:p>
        </p:txBody>
      </p:sp>
      <p:sp>
        <p:nvSpPr>
          <p:cNvPr id="46" name="Rectangle 261"/>
          <p:cNvSpPr>
            <a:spLocks noChangeArrowheads="1"/>
          </p:cNvSpPr>
          <p:nvPr/>
        </p:nvSpPr>
        <p:spPr bwMode="gray">
          <a:xfrm rot="3419336">
            <a:off x="690672" y="4543415"/>
            <a:ext cx="423526" cy="539914"/>
          </a:xfrm>
          <a:prstGeom prst="rect">
            <a:avLst/>
          </a:prstGeom>
          <a:solidFill>
            <a:srgbClr val="7030A0"/>
          </a:soli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47" name="Rectangle 261"/>
          <p:cNvSpPr>
            <a:spLocks noChangeArrowheads="1"/>
          </p:cNvSpPr>
          <p:nvPr/>
        </p:nvSpPr>
        <p:spPr bwMode="gray">
          <a:xfrm rot="3419336">
            <a:off x="640964" y="3526043"/>
            <a:ext cx="433241" cy="490904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49" name="Text Box 259"/>
          <p:cNvSpPr txBox="1">
            <a:spLocks noChangeArrowheads="1"/>
          </p:cNvSpPr>
          <p:nvPr/>
        </p:nvSpPr>
        <p:spPr bwMode="gray">
          <a:xfrm>
            <a:off x="736684" y="2526418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latin typeface="Arial" charset="0"/>
              </a:rPr>
              <a:t>1</a:t>
            </a:r>
          </a:p>
        </p:txBody>
      </p:sp>
      <p:sp>
        <p:nvSpPr>
          <p:cNvPr id="50" name="Text Box 259"/>
          <p:cNvSpPr txBox="1">
            <a:spLocks noChangeArrowheads="1"/>
          </p:cNvSpPr>
          <p:nvPr/>
        </p:nvSpPr>
        <p:spPr bwMode="gray">
          <a:xfrm>
            <a:off x="718015" y="3546494"/>
            <a:ext cx="356188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kk-KZ" sz="2400" b="1" dirty="0">
                <a:latin typeface="Arial" charset="0"/>
              </a:rPr>
              <a:t>2</a:t>
            </a:r>
            <a:endParaRPr lang="en-US" sz="2400" b="1" dirty="0">
              <a:latin typeface="Arial" charset="0"/>
            </a:endParaRPr>
          </a:p>
        </p:txBody>
      </p:sp>
      <p:sp>
        <p:nvSpPr>
          <p:cNvPr id="51" name="Text Box 259"/>
          <p:cNvSpPr txBox="1">
            <a:spLocks noChangeArrowheads="1"/>
          </p:cNvSpPr>
          <p:nvPr/>
        </p:nvSpPr>
        <p:spPr bwMode="gray">
          <a:xfrm>
            <a:off x="713833" y="4583494"/>
            <a:ext cx="356188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kk-KZ" sz="2400" b="1" dirty="0">
                <a:solidFill>
                  <a:schemeClr val="bg1"/>
                </a:solidFill>
                <a:latin typeface="Arial" charset="0"/>
              </a:rPr>
              <a:t>3</a:t>
            </a:r>
            <a:endParaRPr lang="en-US" sz="2400" b="1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16" name="Прямая соединительная линия 15"/>
          <p:cNvCxnSpPr>
            <a:stCxn id="40" idx="3"/>
          </p:cNvCxnSpPr>
          <p:nvPr/>
        </p:nvCxnSpPr>
        <p:spPr>
          <a:xfrm flipV="1">
            <a:off x="5655301" y="3755941"/>
            <a:ext cx="1725011" cy="213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927457" y="5604962"/>
            <a:ext cx="7719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Дескриптор: </a:t>
            </a:r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сұрақтарға жауап беру арқылы сабақ тақырыбын болжайды.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02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k-KZ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Мағынаны тану кезеңі.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" t="10145" r="3917" b="327"/>
          <a:stretch/>
        </p:blipFill>
        <p:spPr>
          <a:xfrm>
            <a:off x="827584" y="2060848"/>
            <a:ext cx="7416824" cy="432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00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k-KZ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Мағынаны тану кезеңі. </a:t>
            </a:r>
            <a:br>
              <a:rPr lang="kk-KZ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Летний видео конкурс » Гемофилия в Росси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806" y="-243408"/>
            <a:ext cx="311219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69534" y="889556"/>
            <a:ext cx="2699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Бейнежазба.</a:t>
            </a:r>
            <a:endParaRPr lang="ru-RU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Абай Құнанбайұлы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8107" r="18219" b="7724"/>
          <a:stretch/>
        </p:blipFill>
        <p:spPr>
          <a:xfrm>
            <a:off x="1115616" y="1844824"/>
            <a:ext cx="6624736" cy="331236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410876" y="6093296"/>
            <a:ext cx="3017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https://youtu.be/UdlZqiAeZF4</a:t>
            </a:r>
          </a:p>
        </p:txBody>
      </p:sp>
    </p:spTree>
    <p:extLst>
      <p:ext uri="{BB962C8B-B14F-4D97-AF65-F5344CB8AC3E}">
        <p14:creationId xmlns:p14="http://schemas.microsoft.com/office/powerpoint/2010/main" val="38059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188640"/>
            <a:ext cx="6912768" cy="1224136"/>
          </a:xfrm>
        </p:spPr>
        <p:txBody>
          <a:bodyPr>
            <a:normAutofit fontScale="90000"/>
          </a:bodyPr>
          <a:lstStyle/>
          <a:p>
            <a:r>
              <a:rPr lang="kk-KZ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1-тапсырма.</a:t>
            </a:r>
            <a:r>
              <a:rPr lang="kk-KZ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Бейнежазбадан тыңдаған ақпаратты «кинометафора әдісі» бойынша Абайдың бойындағы қасиеттерін өз шығармаларымен дәлелдеп, ұяшықтарды толтырыңыз. 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Қазақтың бас ақыны – Абай Құнанбаев - презентация онлайн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8" t="27658" r="56443" b="6542"/>
          <a:stretch/>
        </p:blipFill>
        <p:spPr bwMode="auto">
          <a:xfrm>
            <a:off x="3682748" y="2992318"/>
            <a:ext cx="1603238" cy="150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/>
          <p:cNvSpPr/>
          <p:nvPr/>
        </p:nvSpPr>
        <p:spPr>
          <a:xfrm>
            <a:off x="1353235" y="2824999"/>
            <a:ext cx="1529680" cy="72503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Ақын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290750" y="3994310"/>
            <a:ext cx="1639890" cy="77086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Сазгер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419873" y="5127717"/>
            <a:ext cx="2232248" cy="72921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Аудармашы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6309624" y="3994311"/>
            <a:ext cx="1661167" cy="62179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Әнші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6110100" y="2837695"/>
            <a:ext cx="1860691" cy="63896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Жазушы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3451984" y="1794177"/>
            <a:ext cx="2064766" cy="55238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Ағартушы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3" y="5851906"/>
            <a:ext cx="8712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Дескриптор: </a:t>
            </a:r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Абайдың бойындағы қасиеттерін өз шығармаларымен дәлелдейді; ұяшықтарды толтырады.</a:t>
            </a:r>
            <a:r>
              <a:rPr lang="kk-KZ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трелка вверх 15"/>
          <p:cNvSpPr/>
          <p:nvPr/>
        </p:nvSpPr>
        <p:spPr>
          <a:xfrm>
            <a:off x="4300330" y="2362459"/>
            <a:ext cx="261743" cy="645755"/>
          </a:xfrm>
          <a:prstGeom prst="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лево 16"/>
          <p:cNvSpPr/>
          <p:nvPr/>
        </p:nvSpPr>
        <p:spPr>
          <a:xfrm>
            <a:off x="2885806" y="3082805"/>
            <a:ext cx="768288" cy="278295"/>
          </a:xfrm>
          <a:prstGeom prst="lef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>
            <a:off x="5313899" y="3061298"/>
            <a:ext cx="768288" cy="279395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>
            <a:off x="5318559" y="4163411"/>
            <a:ext cx="958492" cy="308868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лево 21"/>
          <p:cNvSpPr/>
          <p:nvPr/>
        </p:nvSpPr>
        <p:spPr>
          <a:xfrm>
            <a:off x="2930640" y="4193984"/>
            <a:ext cx="768288" cy="278295"/>
          </a:xfrm>
          <a:prstGeom prst="lef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низ 19"/>
          <p:cNvSpPr/>
          <p:nvPr/>
        </p:nvSpPr>
        <p:spPr>
          <a:xfrm flipH="1">
            <a:off x="4353496" y="4527907"/>
            <a:ext cx="261742" cy="554960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углом вверх 20"/>
          <p:cNvSpPr/>
          <p:nvPr/>
        </p:nvSpPr>
        <p:spPr>
          <a:xfrm rot="10800000">
            <a:off x="648423" y="3074460"/>
            <a:ext cx="704812" cy="339243"/>
          </a:xfrm>
          <a:prstGeom prst="bent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155933" y="3200996"/>
            <a:ext cx="1084468" cy="54409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трелка углом вверх 23"/>
          <p:cNvSpPr/>
          <p:nvPr/>
        </p:nvSpPr>
        <p:spPr>
          <a:xfrm rot="5400000">
            <a:off x="1567480" y="4889241"/>
            <a:ext cx="536034" cy="288032"/>
          </a:xfrm>
          <a:prstGeom prst="bent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896594" y="5022911"/>
            <a:ext cx="1189561" cy="48646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Стрелка углом вверх 28"/>
          <p:cNvSpPr/>
          <p:nvPr/>
        </p:nvSpPr>
        <p:spPr>
          <a:xfrm>
            <a:off x="5551068" y="5414127"/>
            <a:ext cx="568398" cy="297768"/>
          </a:xfrm>
          <a:prstGeom prst="bent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5892954" y="5033257"/>
            <a:ext cx="1487358" cy="459067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schemeClr val="tx1"/>
                </a:solidFill>
              </a:rPr>
              <a:t>?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31" name="Стрелка углом вверх 30"/>
          <p:cNvSpPr/>
          <p:nvPr/>
        </p:nvSpPr>
        <p:spPr>
          <a:xfrm rot="10800000">
            <a:off x="2207356" y="2023348"/>
            <a:ext cx="1231294" cy="200678"/>
          </a:xfrm>
          <a:prstGeom prst="bent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1216820" y="1840959"/>
            <a:ext cx="1155961" cy="48743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schemeClr val="tx1"/>
                </a:solidFill>
              </a:rPr>
              <a:t>?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33" name="Стрелка углом вверх 32"/>
          <p:cNvSpPr/>
          <p:nvPr/>
        </p:nvSpPr>
        <p:spPr>
          <a:xfrm rot="16200000">
            <a:off x="7112295" y="2486460"/>
            <a:ext cx="536034" cy="288032"/>
          </a:xfrm>
          <a:prstGeom prst="bent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6317422" y="2099585"/>
            <a:ext cx="1008112" cy="52574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 smtClean="0">
                <a:solidFill>
                  <a:schemeClr val="tx1"/>
                </a:solidFill>
              </a:rPr>
              <a:t>?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35" name="Стрелка углом вверх 34"/>
          <p:cNvSpPr/>
          <p:nvPr/>
        </p:nvSpPr>
        <p:spPr>
          <a:xfrm>
            <a:off x="7970791" y="3961421"/>
            <a:ext cx="781180" cy="418323"/>
          </a:xfrm>
          <a:prstGeom prst="bent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7986223" y="3550030"/>
            <a:ext cx="1065705" cy="54477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 smtClean="0">
                <a:solidFill>
                  <a:schemeClr val="tx1"/>
                </a:solidFill>
              </a:rPr>
              <a:t>?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91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74878" y="96866"/>
            <a:ext cx="6480720" cy="1224136"/>
          </a:xfrm>
        </p:spPr>
        <p:txBody>
          <a:bodyPr>
            <a:normAutofit/>
          </a:bodyPr>
          <a:lstStyle/>
          <a:p>
            <a:r>
              <a:rPr lang="kk-KZ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Өзіңді тексер.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Қазақтың бас ақыны – Абай Құнанбаев - презентация онлайн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8" t="27658" r="56443" b="6542"/>
          <a:stretch/>
        </p:blipFill>
        <p:spPr bwMode="auto">
          <a:xfrm>
            <a:off x="3682748" y="2992318"/>
            <a:ext cx="1603238" cy="150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/>
          <p:cNvSpPr/>
          <p:nvPr/>
        </p:nvSpPr>
        <p:spPr>
          <a:xfrm>
            <a:off x="1353235" y="2824999"/>
            <a:ext cx="1529680" cy="72503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Ақын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290750" y="3994310"/>
            <a:ext cx="1639890" cy="77086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Сазгер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419873" y="5127717"/>
            <a:ext cx="2232248" cy="72921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Аудармашы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6083367" y="2849980"/>
            <a:ext cx="1661167" cy="62179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Әнші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6324503" y="3997639"/>
            <a:ext cx="1785968" cy="50319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Жазушы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3451984" y="1794177"/>
            <a:ext cx="2064766" cy="55238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Ағартушы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трелка вверх 15"/>
          <p:cNvSpPr/>
          <p:nvPr/>
        </p:nvSpPr>
        <p:spPr>
          <a:xfrm>
            <a:off x="4300330" y="2362459"/>
            <a:ext cx="261743" cy="645755"/>
          </a:xfrm>
          <a:prstGeom prst="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лево 16"/>
          <p:cNvSpPr/>
          <p:nvPr/>
        </p:nvSpPr>
        <p:spPr>
          <a:xfrm>
            <a:off x="2885806" y="3082805"/>
            <a:ext cx="768288" cy="278295"/>
          </a:xfrm>
          <a:prstGeom prst="lef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>
            <a:off x="5313899" y="3061298"/>
            <a:ext cx="768288" cy="279395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>
            <a:off x="5318559" y="4163411"/>
            <a:ext cx="958492" cy="308868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лево 21"/>
          <p:cNvSpPr/>
          <p:nvPr/>
        </p:nvSpPr>
        <p:spPr>
          <a:xfrm>
            <a:off x="2930640" y="4193984"/>
            <a:ext cx="768288" cy="278295"/>
          </a:xfrm>
          <a:prstGeom prst="lef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низ 19"/>
          <p:cNvSpPr/>
          <p:nvPr/>
        </p:nvSpPr>
        <p:spPr>
          <a:xfrm flipH="1">
            <a:off x="4353496" y="4527907"/>
            <a:ext cx="261742" cy="554960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углом вверх 20"/>
          <p:cNvSpPr/>
          <p:nvPr/>
        </p:nvSpPr>
        <p:spPr>
          <a:xfrm rot="10800000">
            <a:off x="648423" y="3074460"/>
            <a:ext cx="704812" cy="339243"/>
          </a:xfrm>
          <a:prstGeom prst="bent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155932" y="3340693"/>
            <a:ext cx="1207919" cy="789944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«Күз», «Қыс» т.б</a:t>
            </a:r>
            <a:endParaRPr lang="ru-RU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трелка углом вверх 23"/>
          <p:cNvSpPr/>
          <p:nvPr/>
        </p:nvSpPr>
        <p:spPr>
          <a:xfrm rot="5400000">
            <a:off x="1567480" y="4889241"/>
            <a:ext cx="536034" cy="288032"/>
          </a:xfrm>
          <a:prstGeom prst="bent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896594" y="5022911"/>
            <a:ext cx="1360635" cy="83402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Көзімнің қарасы</a:t>
            </a:r>
            <a:endParaRPr lang="ru-RU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Стрелка углом вверх 28"/>
          <p:cNvSpPr/>
          <p:nvPr/>
        </p:nvSpPr>
        <p:spPr>
          <a:xfrm>
            <a:off x="5551068" y="5414127"/>
            <a:ext cx="568398" cy="297768"/>
          </a:xfrm>
          <a:prstGeom prst="bent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5892472" y="4708042"/>
            <a:ext cx="2495470" cy="857993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Крылов, Пушкиннің өлеңдері</a:t>
            </a:r>
            <a:endParaRPr lang="ru-RU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Стрелка углом вверх 30"/>
          <p:cNvSpPr/>
          <p:nvPr/>
        </p:nvSpPr>
        <p:spPr>
          <a:xfrm rot="10800000">
            <a:off x="2207356" y="2023348"/>
            <a:ext cx="1231294" cy="200678"/>
          </a:xfrm>
          <a:prstGeom prst="bent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155932" y="1840959"/>
            <a:ext cx="2216849" cy="77594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k-KZ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«Ғылым таппай мақтанба»</a:t>
            </a:r>
            <a:endParaRPr lang="ru-RU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трелка углом вверх 32"/>
          <p:cNvSpPr/>
          <p:nvPr/>
        </p:nvSpPr>
        <p:spPr>
          <a:xfrm rot="16200000">
            <a:off x="7218654" y="2498758"/>
            <a:ext cx="536034" cy="288032"/>
          </a:xfrm>
          <a:prstGeom prst="bent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5797805" y="1739271"/>
            <a:ext cx="1646494" cy="92658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k-KZ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 әндерін домбырамен орындаған</a:t>
            </a:r>
            <a:endParaRPr lang="ru-RU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трелка углом вверх 34"/>
          <p:cNvSpPr/>
          <p:nvPr/>
        </p:nvSpPr>
        <p:spPr>
          <a:xfrm>
            <a:off x="8110471" y="3921475"/>
            <a:ext cx="781180" cy="418323"/>
          </a:xfrm>
          <a:prstGeom prst="bent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7637864" y="3292570"/>
            <a:ext cx="1506136" cy="68110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қарасөз жазған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73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k-KZ" sz="2800" b="1" dirty="0" smtClean="0">
                <a:solidFill>
                  <a:srgbClr val="0437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2-тапсырма. </a:t>
            </a:r>
            <a:r>
              <a:rPr lang="kk-KZ" sz="2800" dirty="0" smtClean="0">
                <a:solidFill>
                  <a:srgbClr val="0437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Абай шығармаларынан өзіңізге ұнаған үзіндіні жатқа айтыңыз.</a:t>
            </a:r>
            <a:endParaRPr lang="ru-RU" sz="2800" dirty="0">
              <a:solidFill>
                <a:srgbClr val="0437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Енді шетелдіктер Абай шығармаларын өз тілінде оқи алады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9144000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3528" y="6021288"/>
            <a:ext cx="7488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Дескриптор: </a:t>
            </a:r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Абай шығармаларынан үзіндіні жатқа айтады.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65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7a5e539d9f91d9ef5c955fb6eedc25a4cc82e8a4"/>
</p:tagLst>
</file>

<file path=ppt/theme/theme1.xml><?xml version="1.0" encoding="utf-8"?>
<a:theme xmlns:a="http://schemas.openxmlformats.org/drawingml/2006/main" name="Тема Office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3722</TotalTime>
  <Words>667</Words>
  <Application>Microsoft Office PowerPoint</Application>
  <PresentationFormat>Экран (4:3)</PresentationFormat>
  <Paragraphs>128</Paragraphs>
  <Slides>18</Slides>
  <Notes>4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Ой шақыру</vt:lpstr>
      <vt:lpstr>Мағынаны тану кезеңі.</vt:lpstr>
      <vt:lpstr>Мағынаны тану кезеңі.  </vt:lpstr>
      <vt:lpstr>1-тапсырма. Бейнежазбадан тыңдаған ақпаратты «кинометафора әдісі» бойынша Абайдың бойындағы қасиеттерін өз шығармаларымен дәлелдеп, ұяшықтарды толтырыңыз. </vt:lpstr>
      <vt:lpstr>Өзіңді тексер.</vt:lpstr>
      <vt:lpstr>2-тапсырма. Абай шығармаларынан өзіңізге ұнаған үзіндіні жатқа айтыңыз.</vt:lpstr>
      <vt:lpstr>Теориялық білім. </vt:lpstr>
      <vt:lpstr>А.Құнанбайұлының «Отыз бірінші қарасөзін» мәнерлеп оқып, танысыңыз.</vt:lpstr>
      <vt:lpstr>Сөздік</vt:lpstr>
      <vt:lpstr>3-тапсырма. «Кестемен жұмыс» Ақыл мен ғылымды тоздыратын төрт нәрсені атаңдар және оларға түсініктеме беріңдер.</vt:lpstr>
      <vt:lpstr>Өзіңді тексер</vt:lpstr>
      <vt:lpstr>Қорытынды тапсырма. «Бес саусақ» әдісі бойынша А.Құнанбайұлы жайлы сұрақтарға жауап беріңіз.</vt:lpstr>
      <vt:lpstr>Өзіңді тексер</vt:lpstr>
      <vt:lpstr>Бүгінгі сабақта:</vt:lpstr>
      <vt:lpstr>Қосымша тапсырма.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Онлайн школа</dc:title>
  <dc:creator>obstinate</dc:creator>
  <dc:description>Шаблон презентации с сайта https://presentation-creation.ru/</dc:description>
  <cp:lastModifiedBy>azhixan azhixan</cp:lastModifiedBy>
  <cp:revision>1376</cp:revision>
  <dcterms:created xsi:type="dcterms:W3CDTF">2018-02-25T09:09:03Z</dcterms:created>
  <dcterms:modified xsi:type="dcterms:W3CDTF">2020-10-19T02:09:13Z</dcterms:modified>
</cp:coreProperties>
</file>