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8" r:id="rId2"/>
    <p:sldId id="257" r:id="rId3"/>
    <p:sldId id="258" r:id="rId4"/>
    <p:sldId id="303" r:id="rId5"/>
    <p:sldId id="283" r:id="rId6"/>
    <p:sldId id="276" r:id="rId7"/>
    <p:sldId id="285" r:id="rId8"/>
    <p:sldId id="287" r:id="rId9"/>
    <p:sldId id="269" r:id="rId10"/>
    <p:sldId id="290" r:id="rId11"/>
    <p:sldId id="281" r:id="rId12"/>
    <p:sldId id="296" r:id="rId13"/>
    <p:sldId id="305" r:id="rId14"/>
    <p:sldId id="300" r:id="rId15"/>
    <p:sldId id="279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E6E6E6"/>
    <a:srgbClr val="271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1866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C93DB-B7B4-4D50-BFCC-BE6A9D59B0B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2304B-B9A7-40D6-A95F-2536C1B3D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626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9297485-7041-403B-BE0F-3EC3BD65F45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79E87BD-96B7-4B23-83D7-7A5AF10B0E2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052736"/>
            <a:ext cx="8676580" cy="252028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 </a:t>
            </a: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6-сынып </a:t>
            </a:r>
            <a:r>
              <a:rPr lang="kk-K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r>
              <a:rPr lang="kk-K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kk-K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«Әлемдегі ірі кітапханалар. Морфология»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140968"/>
            <a:ext cx="8676580" cy="3240360"/>
          </a:xfrm>
        </p:spPr>
        <p:txBody>
          <a:bodyPr>
            <a:normAutofit/>
          </a:bodyPr>
          <a:lstStyle/>
          <a:p>
            <a:endParaRPr lang="kk-KZ" sz="3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Дара тұлға - Әл-Фараби</a:t>
            </a:r>
          </a:p>
          <a:p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Үстеудің емлесі</a:t>
            </a:r>
            <a:endParaRPr lang="kk-KZ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79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47"/>
    </mc:Choice>
    <mc:Fallback xmlns="">
      <p:transition spd="slow" advTm="1674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1">
            <a:extLst>
              <a:ext uri="{FF2B5EF4-FFF2-40B4-BE49-F238E27FC236}">
                <a16:creationId xmlns:a16="http://schemas.microsoft.com/office/drawing/2014/main" xmlns="" id="{6E086E4E-8C7A-460D-8C92-24630CA37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516" y="332656"/>
            <a:ext cx="8712968" cy="2232248"/>
          </a:xfrm>
        </p:spPr>
        <p:txBody>
          <a:bodyPr>
            <a:normAutofit/>
          </a:bodyPr>
          <a:lstStyle/>
          <a:p>
            <a:endParaRPr lang="kk-KZ" sz="3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1" y="846635"/>
            <a:ext cx="8640960" cy="5073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endParaRPr lang="kk-KZ" sz="1200" dirty="0" smtClean="0">
              <a:solidFill>
                <a:prstClr val="black"/>
              </a:solidFill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kk-KZ" sz="1200" dirty="0" smtClean="0">
              <a:solidFill>
                <a:prstClr val="black"/>
              </a:solidFill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ХАБАРЛАНДЫРУ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kk-K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Құрметті оқытушылар, студенттер!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Бүгін Алматыдағы Әл-Фараби атындағы ҚазҰУ-де </a:t>
            </a:r>
            <a:endParaRPr lang="kk-KZ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ІІХалықаралық 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Фараби оқулары басталды. Шара аясында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«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және қазіргі заман» атты форум ашылды. Сондай-ақ, студенттік конференция және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 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 байқауын ұйымдастыру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жоспарланған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Жиында «Әл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Фараби - 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 ұстаз» деректі фильмі көрсетіледі. 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Университет 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әкімшілігі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ЖАУАБЫ: Ресми іс-қағаздар стилі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028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306"/>
    </mc:Choice>
    <mc:Fallback xmlns="">
      <p:transition spd="slow" advTm="29306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516" y="188640"/>
            <a:ext cx="8712968" cy="1944216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 </a:t>
            </a:r>
            <a:r>
              <a:rPr lang="kk-KZ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«ТАҢДАУ</a:t>
            </a:r>
            <a:r>
              <a:rPr lang="kk-K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әдісі арқылы берілген тіркестердің ортақ мағынасы болатын синоним үстеуді тауып </a:t>
            </a:r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жазыңыз.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292785"/>
              </p:ext>
            </p:extLst>
          </p:nvPr>
        </p:nvGraphicFramePr>
        <p:xfrm>
          <a:off x="179512" y="2276872"/>
          <a:ext cx="8640960" cy="4153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2664296"/>
                <a:gridCol w="2592288"/>
              </a:tblGrid>
              <a:tr h="16561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2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Кірпік </a:t>
                      </a:r>
                      <a:r>
                        <a:rPr lang="kk-KZ" sz="2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қаққанша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Көзді ашып жұмғанша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Қас пен көздің арасында</a:t>
                      </a:r>
                      <a:endParaRPr lang="ru-RU" sz="2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Ит өлген жер</a:t>
                      </a:r>
                      <a:endParaRPr lang="ru-RU" sz="2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Ит арқасы қиянда</a:t>
                      </a:r>
                      <a:endParaRPr lang="ru-RU" sz="2200" b="1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Жердің түбі</a:t>
                      </a:r>
                      <a:endParaRPr lang="ru-RU" sz="2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Қамшы салым </a:t>
                      </a:r>
                      <a:r>
                        <a:rPr lang="kk-KZ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жер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Таяқ тастам жер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9495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Дескриптор: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Берілген тіркестердің ортақ мағынасы болатын синоним үстеуді тауып жазады.</a:t>
                      </a:r>
                      <a:endParaRPr lang="kk-KZ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205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306"/>
    </mc:Choice>
    <mc:Fallback xmlns="">
      <p:transition spd="slow" advTm="29306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516" y="188640"/>
            <a:ext cx="8712968" cy="1440160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kk-KZ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</a:t>
            </a:r>
            <a:endParaRPr lang="ru-RU" sz="3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953786"/>
              </p:ext>
            </p:extLst>
          </p:nvPr>
        </p:nvGraphicFramePr>
        <p:xfrm>
          <a:off x="251520" y="1700808"/>
          <a:ext cx="8640960" cy="391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2664296"/>
                <a:gridCol w="2880320"/>
              </a:tblGrid>
              <a:tr h="22322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Кірпік </a:t>
                      </a:r>
                      <a:r>
                        <a:rPr lang="kk-KZ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қаққанша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Көзді ашып жұмғанша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Қас пен көздің</a:t>
                      </a:r>
                      <a:r>
                        <a:rPr lang="kk-KZ" sz="2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арасында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Ит өлген жер</a:t>
                      </a: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Ит арқасы қиянда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Жердің түбі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Қамшы салым </a:t>
                      </a:r>
                      <a:r>
                        <a:rPr lang="kk-KZ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жер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Таяқ тастам жер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686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тез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жылдам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лезде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kk-KZ" sz="2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алыс</a:t>
                      </a:r>
                    </a:p>
                    <a:p>
                      <a:r>
                        <a:rPr lang="kk-KZ" sz="2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қашық</a:t>
                      </a:r>
                    </a:p>
                    <a:p>
                      <a:r>
                        <a:rPr lang="kk-KZ" sz="2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жырақ</a:t>
                      </a:r>
                      <a:endParaRPr lang="ru-RU" sz="28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жақын</a:t>
                      </a:r>
                      <a:endParaRPr lang="ru-RU" sz="28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958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306"/>
    </mc:Choice>
    <mc:Fallback xmlns="">
      <p:transition spd="slow" advTm="29306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26361" cy="6237311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Үстеудің </a:t>
            </a: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мағыналық түрін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ажыратып,синонимдік </a:t>
            </a: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 жазады.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676580" cy="2808312"/>
          </a:xfrm>
        </p:spPr>
        <p:txBody>
          <a:bodyPr>
            <a:normAutofit/>
          </a:bodyPr>
          <a:lstStyle/>
          <a:p>
            <a:r>
              <a:rPr lang="kk-KZ" altLang="ru-RU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4-ТАПСЫРМА</a:t>
            </a:r>
            <a:r>
              <a:rPr lang="kk-KZ" altLang="ru-RU" sz="24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kk-KZ" altLang="ru-RU" sz="24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«Нақты қадам» әдісі арқылы берілген үстеудің мағыналық түрін ажыратып, синонимдік қатарын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жазыңыз</a:t>
            </a:r>
          </a:p>
          <a:p>
            <a:endParaRPr lang="kk-K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193183"/>
              </p:ext>
            </p:extLst>
          </p:nvPr>
        </p:nvGraphicFramePr>
        <p:xfrm>
          <a:off x="323529" y="1506743"/>
          <a:ext cx="8568951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/>
                <a:gridCol w="2856317"/>
                <a:gridCol w="2856317"/>
              </a:tblGrid>
              <a:tr h="36282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ҮСТЕУ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Мағыналық</a:t>
                      </a:r>
                      <a:r>
                        <a:rPr lang="kk-KZ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түрі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Синонимдік қатары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8800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осында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8800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дереу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8800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бұрын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8800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едәуір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8800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әдейі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8800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тым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8800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шарасыздан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39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47"/>
    </mc:Choice>
    <mc:Fallback xmlns="">
      <p:transition spd="slow" advTm="16747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26361" cy="5805263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676580" cy="2808312"/>
          </a:xfrm>
        </p:spPr>
        <p:txBody>
          <a:bodyPr>
            <a:normAutofit/>
          </a:bodyPr>
          <a:lstStyle/>
          <a:p>
            <a:r>
              <a:rPr lang="kk-KZ" altLang="ru-RU" sz="3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ӨЗІҢДІ ТЕКСЕР!</a:t>
            </a:r>
            <a:endParaRPr lang="kk-KZ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670144"/>
              </p:ext>
            </p:extLst>
          </p:nvPr>
        </p:nvGraphicFramePr>
        <p:xfrm>
          <a:off x="251520" y="1268760"/>
          <a:ext cx="8568952" cy="5128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3456384"/>
                <a:gridCol w="2736304"/>
              </a:tblGrid>
              <a:tr h="481004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ҮСТЕУ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Мағыналық</a:t>
                      </a:r>
                      <a:r>
                        <a:rPr lang="kk-KZ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түрі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Синонимдік қатары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98379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осында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мекен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мұнда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98379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дереу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қимыл-сын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жылдам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98379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бұрын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мезгіл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ертеде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98379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едәуір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анағұрлым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98379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әдейі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қасақана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98379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тым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күшейткіш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шарасыздан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себеп-салдар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амалсыздан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23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47"/>
    </mc:Choice>
    <mc:Fallback xmlns="">
      <p:transition spd="slow" advTm="16747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75837" y="188641"/>
            <a:ext cx="8640960" cy="1656184"/>
          </a:xfrm>
        </p:spPr>
        <p:txBody>
          <a:bodyPr>
            <a:normAutofit/>
          </a:bodyPr>
          <a:lstStyle/>
          <a:p>
            <a:endParaRPr lang="kk-KZ" sz="3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sz="3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215516" y="1628800"/>
            <a:ext cx="8640960" cy="4392488"/>
          </a:xfrm>
        </p:spPr>
        <p:txBody>
          <a:bodyPr>
            <a:normAutofit fontScale="92500" lnSpcReduction="20000"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kk-KZ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Ресми-іскери тақырыптарға байланысты диалог </a:t>
            </a:r>
            <a:endParaRPr lang="kk-KZ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kk-KZ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өмірбаян, хабарландыру) көтерілген мәселені </a:t>
            </a:r>
            <a:r>
              <a:rPr lang="kk-KZ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талдады.</a:t>
            </a:r>
          </a:p>
          <a:p>
            <a:pPr>
              <a:lnSpc>
                <a:spcPct val="170000"/>
              </a:lnSpc>
            </a:pPr>
            <a:r>
              <a:rPr lang="kk-KZ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Үстеудің мағыналық түрлерін ажыратып, синонимдік қатарларын  түрлендіріп қолданды</a:t>
            </a:r>
            <a:r>
              <a:rPr lang="kk-KZ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rtl="0" eaLnBrk="1" fontAlgn="t" latinLnBrk="0" hangingPunct="1">
              <a:spcBef>
                <a:spcPts val="0"/>
              </a:spcBef>
              <a:spcAft>
                <a:spcPts val="0"/>
              </a:spcAft>
            </a:pPr>
            <a:endParaRPr lang="x-none" sz="1800" b="0" i="0" u="none" strike="noStrike" dirty="0">
              <a:effectLst/>
              <a:latin typeface="Arial" panose="020B0604020202020204" pitchFamily="34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468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862"/>
    </mc:Choice>
    <mc:Fallback xmlns="">
      <p:transition spd="slow" advTm="83862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2132856"/>
            <a:ext cx="8640960" cy="2952328"/>
          </a:xfrm>
        </p:spPr>
        <p:txBody>
          <a:bodyPr>
            <a:normAutofit/>
          </a:bodyPr>
          <a:lstStyle/>
          <a:p>
            <a:pPr algn="just"/>
            <a:r>
              <a:rPr lang="ru-RU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404664"/>
            <a:ext cx="8496944" cy="158417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kk-K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5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ТАПСЫРМАСЫ</a:t>
            </a:r>
          </a:p>
          <a:p>
            <a:endParaRPr lang="kk-KZ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23528" y="2441793"/>
            <a:ext cx="864096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 Ә)  тапсырмасы</a:t>
            </a:r>
            <a:br>
              <a:rPr kumimoji="0" lang="kk-KZ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kk-KZ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Өлең жолдарынан алынған үзінділерді ауызекі сөйлеу тілінің ерекшеліктеріне сай</a:t>
            </a:r>
            <a:r>
              <a:rPr lang="kk-KZ" altLang="ru-RU" sz="3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қайта құрыңыз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796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579"/>
    </mc:Choice>
    <mc:Fallback xmlns="">
      <p:transition spd="slow" advTm="7557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777" y="1556792"/>
            <a:ext cx="8600445" cy="4248472"/>
          </a:xfrm>
        </p:spPr>
        <p:txBody>
          <a:bodyPr>
            <a:noAutofit/>
          </a:bodyPr>
          <a:lstStyle/>
          <a:p>
            <a:pPr algn="l"/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6.1.2.1 әлеуметтік-мәдени, ресми-іскери тақырыптарға байланысты диалог, монологтердегі (өмірбаян, хабарландыру) көтерілген мәселені талдау</a:t>
            </a:r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6.4.4.3 үстеудің мағыналық түрлерін ажырату, синонимдік қатарларын  түрлендіріп қолдану</a:t>
            </a:r>
            <a:r>
              <a:rPr lang="kk-KZ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648" y="620689"/>
            <a:ext cx="6417734" cy="792088"/>
          </a:xfrm>
        </p:spPr>
        <p:txBody>
          <a:bodyPr>
            <a:normAutofit/>
          </a:bodyPr>
          <a:lstStyle/>
          <a:p>
            <a:r>
              <a:rPr lang="kk-K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5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319"/>
    </mc:Choice>
    <mc:Fallback xmlns="">
      <p:transition spd="slow" advTm="23319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31640" y="764704"/>
            <a:ext cx="6417734" cy="792088"/>
          </a:xfrm>
        </p:spPr>
        <p:txBody>
          <a:bodyPr>
            <a:normAutofit/>
          </a:bodyPr>
          <a:lstStyle/>
          <a:p>
            <a:r>
              <a:rPr lang="kk-KZ" sz="3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</a:t>
            </a:r>
            <a:r>
              <a:rPr lang="kk-KZ" sz="3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КРИТЕРИЙІ</a:t>
            </a:r>
            <a:endParaRPr lang="ru-RU" sz="3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969" y="1988840"/>
            <a:ext cx="860006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әлеуметтік-мәдени, ресми-іскери тақырыптарға байланысты диалог, монологтердегі (өмірбаян, хабарландыру) көтерілген мәселені талдайды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үстеудің мағыналық түрлерін ажырату, синонимдік қатарларын  түрлендіріп қолданады</a:t>
            </a:r>
            <a:r>
              <a:rPr lang="kk-KZ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69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45"/>
    </mc:Choice>
    <mc:Fallback xmlns="">
      <p:transition spd="slow" advTm="21045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7914" y="1111231"/>
            <a:ext cx="8676580" cy="229982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Үстеудің мағыналық түрлері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275856" y="2348880"/>
            <a:ext cx="2440678" cy="136815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ҮСТЕУ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72816" y="2673360"/>
            <a:ext cx="2191671" cy="719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Мезгіл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1341212"/>
            <a:ext cx="2304256" cy="719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Қимыл-сын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446301"/>
            <a:ext cx="2345826" cy="719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өлшер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2724799"/>
            <a:ext cx="2093532" cy="719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28184" y="4034062"/>
            <a:ext cx="2160240" cy="719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Күшейткіш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1558" y="4191294"/>
            <a:ext cx="2532413" cy="719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20886" y="4981462"/>
            <a:ext cx="2489499" cy="719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Себеп-салдар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5716534" y="284207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10800000">
            <a:off x="2297448" y="272479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2721275">
            <a:off x="5319066" y="363300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 rot="13913587">
            <a:off x="2851262" y="2120111"/>
            <a:ext cx="73924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 rot="19704138">
            <a:off x="5376870" y="2074950"/>
            <a:ext cx="853774" cy="5285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 rot="8132432">
            <a:off x="2540190" y="34747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 rot="5164523">
            <a:off x="3907112" y="4032920"/>
            <a:ext cx="1211409" cy="619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28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47"/>
    </mc:Choice>
    <mc:Fallback xmlns="">
      <p:transition spd="slow" advTm="16747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1916832"/>
            <a:ext cx="7772400" cy="4608512"/>
          </a:xfrm>
        </p:spPr>
        <p:txBody>
          <a:bodyPr>
            <a:normAutofit/>
          </a:bodyPr>
          <a:lstStyle/>
          <a:p>
            <a:pPr algn="l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Синоним болып жұмсалатын мәндес сөздердің тобы синонимдік қатар деп аталады. </a:t>
            </a: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белгілі </a:t>
            </a: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 сөзді жиі </a:t>
            </a:r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қайталамау үшін;</a:t>
            </a:r>
            <a:b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бір </a:t>
            </a: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ұғымды түрлі белгілерімен жан-жақты сипаттау үшін </a:t>
            </a:r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</a:t>
            </a:r>
            <a:r>
              <a:rPr lang="kk-KZ" sz="2800" dirty="0" smtClean="0">
                <a:solidFill>
                  <a:schemeClr val="tx1"/>
                </a:solidFill>
              </a:rPr>
              <a:t>ы</a:t>
            </a:r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kk-KZ" sz="2800" dirty="0" smtClean="0">
                <a:solidFill>
                  <a:schemeClr val="tx1"/>
                </a:solidFill>
              </a:rPr>
              <a:t/>
            </a:r>
            <a:br>
              <a:rPr lang="kk-KZ" sz="2800" dirty="0" smtClean="0">
                <a:solidFill>
                  <a:schemeClr val="tx1"/>
                </a:solidFill>
              </a:rPr>
            </a:br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Синонимдік қатарға енетін сөздер бір сөз табынан болу керек. </a:t>
            </a:r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таяуда, жақында, жуырда;</a:t>
            </a:r>
            <a:b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ең, аса, тым, өте.</a:t>
            </a:r>
            <a:r>
              <a:rPr lang="kk-KZ" sz="2800" dirty="0" smtClean="0"/>
              <a:t> </a:t>
            </a:r>
            <a:r>
              <a:rPr lang="kk-KZ" sz="2800" dirty="0"/>
              <a:t>Тез-жылдам-шапшаң</a:t>
            </a:r>
            <a:r>
              <a:rPr lang="kk-KZ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836713"/>
            <a:ext cx="6417734" cy="792087"/>
          </a:xfrm>
        </p:spPr>
        <p:txBody>
          <a:bodyPr>
            <a:normAutofit lnSpcReduction="10000"/>
          </a:bodyPr>
          <a:lstStyle/>
          <a:p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Үстеудің емлес</a:t>
            </a:r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98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0"/>
            <a:ext cx="8280920" cy="6165304"/>
          </a:xfrm>
        </p:spPr>
        <p:txBody>
          <a:bodyPr>
            <a:normAutofit/>
          </a:bodyPr>
          <a:lstStyle/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</a:p>
          <a:p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«Дара </a:t>
            </a: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тұлға- </a:t>
            </a: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Әл-Фараби» мәтіні</a:t>
            </a:r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</a:p>
          <a:p>
            <a:pPr algn="l"/>
            <a:endParaRPr lang="kk-KZ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kk-KZ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algn="l"/>
            <a:r>
              <a:rPr lang="kk-K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Тыңдалым мәтінін түсінеді</a:t>
            </a:r>
            <a:r>
              <a:rPr lang="kk-KZ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kk-KZ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Ақпараттарды есінде сақтайды;</a:t>
            </a:r>
            <a:br>
              <a:rPr lang="kk-KZ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Көтерілген  мәселені </a:t>
            </a:r>
            <a:r>
              <a:rPr lang="kk-K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талдайды.</a:t>
            </a:r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Әбу Насыр әл-Фараби бабамыз мақсатына қалай жетті?(байқауға)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844824"/>
            <a:ext cx="3672408" cy="345638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191025"/>
              </p:ext>
            </p:extLst>
          </p:nvPr>
        </p:nvGraphicFramePr>
        <p:xfrm>
          <a:off x="755576" y="5661248"/>
          <a:ext cx="6912768" cy="5760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12768"/>
              </a:tblGrid>
              <a:tr h="5760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https://</a:t>
                      </a:r>
                      <a:r>
                        <a:rPr lang="kk-KZ" sz="2400" u="sng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www.youtube.com/</a:t>
                      </a: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watch?v=r7iGPUsVbxQ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575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45"/>
    </mc:Choice>
    <mc:Fallback xmlns="">
      <p:transition spd="slow" advTm="21045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332657"/>
            <a:ext cx="6417734" cy="1656184"/>
          </a:xfrm>
        </p:spPr>
        <p:txBody>
          <a:bodyPr>
            <a:noAutofit/>
          </a:bodyPr>
          <a:lstStyle/>
          <a:p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Диалогке құрылған «ЖАЛҒАН» және «АҚИҚАТ» әдісі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 тыңдалым мәтінінде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түсінгендеріңізді сұрақтарға жауап беру арқылы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білдіріңіз.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15746"/>
              </p:ext>
            </p:extLst>
          </p:nvPr>
        </p:nvGraphicFramePr>
        <p:xfrm>
          <a:off x="251520" y="2420889"/>
          <a:ext cx="8640960" cy="3816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872"/>
                <a:gridCol w="792088"/>
              </a:tblGrid>
              <a:tr h="589029"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Аристотельден</a:t>
                      </a:r>
                      <a:r>
                        <a:rPr lang="kk-KZ" sz="2000" b="1" kern="1200" baseline="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кейінгі екінші ұстаз атанған жан.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65"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Әбу Насыр Әл-Фараби</a:t>
                      </a:r>
                      <a:r>
                        <a:rPr lang="kk-KZ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99 жыл өмір сүрді.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4333"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Әл-Фарабидің</a:t>
                      </a:r>
                      <a:r>
                        <a:rPr lang="kk-KZ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«Музыканың үлкен кітабы» атты еңбегі бар.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8265"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Түркі тілімен қатар иран, парсы тілдерін үйренеді.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8265"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Әл-Фараби 90 тіл білген.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8265">
                <a:tc>
                  <a:txBody>
                    <a:bodyPr/>
                    <a:lstStyle/>
                    <a:p>
                      <a:r>
                        <a:rPr lang="kk-KZ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Ол сыбызғы, чанг, қобыз, нагора, танбур, канун аспаптарын зерттеген.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800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332657"/>
            <a:ext cx="6417734" cy="1224135"/>
          </a:xfrm>
        </p:spPr>
        <p:txBody>
          <a:bodyPr>
            <a:noAutofit/>
          </a:bodyPr>
          <a:lstStyle/>
          <a:p>
            <a:r>
              <a:rPr lang="kk-K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650332"/>
              </p:ext>
            </p:extLst>
          </p:nvPr>
        </p:nvGraphicFramePr>
        <p:xfrm>
          <a:off x="251520" y="1988841"/>
          <a:ext cx="8640960" cy="4248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0"/>
                <a:gridCol w="720080"/>
              </a:tblGrid>
              <a:tr h="655712">
                <a:tc>
                  <a:txBody>
                    <a:bodyPr/>
                    <a:lstStyle/>
                    <a:p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Аристотельден</a:t>
                      </a:r>
                      <a:r>
                        <a:rPr lang="kk-KZ" sz="2000" b="1" kern="1200" baseline="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кейінгі екінші ұстаз атанған жан.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7125"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Әбу Насыр әл-Фараби</a:t>
                      </a:r>
                      <a:r>
                        <a:rPr lang="kk-KZ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99 жыл өмір сүрді.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84258"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Әл-Фарабидің</a:t>
                      </a:r>
                      <a:r>
                        <a:rPr lang="kk-KZ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«Музыканың үлкен кітабы» атты еңбегі бар.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7125"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Түркі тілімен қатар иран, парсы тілдерін үйренеді.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7125"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Әл-Фараби 90 тіл білген.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7125">
                <a:tc>
                  <a:txBody>
                    <a:bodyPr/>
                    <a:lstStyle/>
                    <a:p>
                      <a:r>
                        <a:rPr lang="kk-KZ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Ол сыбызғы, чанг, қобыз, нагора, танбур,канун аспаптарын зерттеген.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55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1">
            <a:extLst>
              <a:ext uri="{FF2B5EF4-FFF2-40B4-BE49-F238E27FC236}">
                <a16:creationId xmlns:a16="http://schemas.microsoft.com/office/drawing/2014/main" xmlns="" id="{6E086E4E-8C7A-460D-8C92-24630CA37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516" y="332656"/>
            <a:ext cx="8712968" cy="2232248"/>
          </a:xfrm>
        </p:spPr>
        <p:txBody>
          <a:bodyPr>
            <a:normAutofit fontScale="90000"/>
          </a:bodyPr>
          <a:lstStyle/>
          <a:p>
            <a:endParaRPr lang="kk-KZ" sz="3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 </a:t>
            </a:r>
            <a:endParaRPr lang="kk-KZ" sz="31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1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Ойлан</a:t>
            </a:r>
            <a:r>
              <a:rPr 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тап» </a:t>
            </a:r>
            <a:r>
              <a:rPr lang="ru-RU" sz="31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 </a:t>
            </a:r>
            <a:r>
              <a:rPr lang="ru-RU" sz="31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</a:t>
            </a:r>
            <a:r>
              <a:rPr 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ажыратыңыз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1" y="846635"/>
            <a:ext cx="8640960" cy="4944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endParaRPr lang="kk-KZ" sz="1200" dirty="0" smtClean="0">
              <a:solidFill>
                <a:prstClr val="black"/>
              </a:solidFill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kk-KZ" sz="1200" dirty="0" smtClean="0">
              <a:solidFill>
                <a:prstClr val="black"/>
              </a:solidFill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kk-K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Құрметті </a:t>
            </a:r>
            <a:r>
              <a:rPr lang="kk-K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оқытушылар, студенттер!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Бүгін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Алматыдағы 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атындағы ҚазҰУ-де </a:t>
            </a:r>
            <a:endParaRPr lang="kk-KZ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 Фараби оқулары басталды. Шара аясында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«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және қазіргі заман» атты форум ашылды. Сондай-ақ, студенттік конференция және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 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 байқауын ұйымдастыру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жоспарланған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Жиында «Әл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Фараби - 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 ұстаз» деректі фильмі көрсетіледі. 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Университет 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әкімшілігі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</a:t>
            </a: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Стиль түрін ажыратыңыз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19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306"/>
    </mc:Choice>
    <mc:Fallback xmlns="">
      <p:transition spd="slow" advTm="29306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1899</TotalTime>
  <Words>452</Words>
  <Application>Microsoft Office PowerPoint</Application>
  <PresentationFormat>Экран (4:3)</PresentationFormat>
  <Paragraphs>153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     Қазақ тілі  6-сынып  Бөлім:  «Әлемдегі ірі кітапханалар. Морфология»</vt:lpstr>
      <vt:lpstr>6.1.2.1 әлеуметтік-мәдени, ресми-іскери тақырыптарға байланысты диалог, монологтердегі (өмірбаян, хабарландыру) көтерілген мәселені талдау;  6.4.4.3 үстеудің мағыналық түрлерін ажырату, синонимдік қатарларын  түрлендіріп қолдану.</vt:lpstr>
      <vt:lpstr>Презентация PowerPoint</vt:lpstr>
      <vt:lpstr>     Үстеудің мағыналық түрлері</vt:lpstr>
      <vt:lpstr>Синоним болып жұмсалатын мәндес сөздердің тобы синонимдік қатар деп аталады. Олар: - белгілі бір сөзді жиі қайталамау үшін; - бір ұғымды түрлі белгілерімен жан-жақты сипаттау үшін қолданылады. Синонимдік қатарға енетін сөздер бір сөз табынан болу керек.  Мысалы: таяуда, жақында, жуырда;                  ең, аса, тым, өте. Тез-жылдам-шапшаң </vt:lpstr>
      <vt:lpstr>Презентация PowerPoint</vt:lpstr>
      <vt:lpstr>Презентация PowerPoint</vt:lpstr>
      <vt:lpstr>Презентация PowerPoint</vt:lpstr>
      <vt:lpstr> 2-ТАПСЫРМА  «Ойлан, тап» әдісі арқылы стиль түрін ажыратыңыз   </vt:lpstr>
      <vt:lpstr> ӨЗІҢДІ ТЕКСЕР!   </vt:lpstr>
      <vt:lpstr>3-ТАПСЫРМА  «ТАҢДАУ» әдісі арқылы берілген тіркестердің ортақ мағынасы болатын синоним үстеуді тауып жазыңыз.</vt:lpstr>
      <vt:lpstr> ӨЗІҢДІ ТЕКСЕР!</vt:lpstr>
      <vt:lpstr>        Дескриптор:  Үстеудің мағыналық түрін ажыратып,синонимдік қатарын жазады.</vt:lpstr>
      <vt:lpstr>.</vt:lpstr>
      <vt:lpstr>Презентация PowerPoint</vt:lpstr>
      <vt:lpstr>4 Ә)  тапсырмасы Өлең жолдарынан алынған үзінділерді ауызекі сөйлеу тілінің ерекшеліктеріне сай қайта құрыңыз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</dc:title>
  <dc:creator>DANCHO</dc:creator>
  <cp:lastModifiedBy>admin</cp:lastModifiedBy>
  <cp:revision>174</cp:revision>
  <dcterms:created xsi:type="dcterms:W3CDTF">2020-10-15T08:01:50Z</dcterms:created>
  <dcterms:modified xsi:type="dcterms:W3CDTF">2021-03-31T19:31:51Z</dcterms:modified>
</cp:coreProperties>
</file>