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56" r:id="rId2"/>
    <p:sldId id="257" r:id="rId3"/>
    <p:sldId id="258" r:id="rId4"/>
    <p:sldId id="273" r:id="rId5"/>
    <p:sldId id="268" r:id="rId6"/>
    <p:sldId id="262" r:id="rId7"/>
    <p:sldId id="280" r:id="rId8"/>
    <p:sldId id="263" r:id="rId9"/>
    <p:sldId id="284" r:id="rId10"/>
    <p:sldId id="285" r:id="rId11"/>
    <p:sldId id="287" r:id="rId12"/>
    <p:sldId id="288" r:id="rId13"/>
    <p:sldId id="271"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6" autoAdjust="0"/>
    <p:restoredTop sz="94660"/>
  </p:normalViewPr>
  <p:slideViewPr>
    <p:cSldViewPr>
      <p:cViewPr varScale="1">
        <p:scale>
          <a:sx n="65" d="100"/>
          <a:sy n="65" d="100"/>
        </p:scale>
        <p:origin x="1296"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CBE115-EFC2-4BEB-AA47-CA01B43C6347}" type="datetimeFigureOut">
              <a:rPr lang="ru-RU" smtClean="0"/>
              <a:t>31.03.2021</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6654C9-71A0-4CBC-ACDC-79D74E100420}" type="slidenum">
              <a:rPr lang="ru-RU" smtClean="0"/>
              <a:t>‹#›</a:t>
            </a:fld>
            <a:endParaRPr lang="ru-RU"/>
          </a:p>
        </p:txBody>
      </p:sp>
    </p:spTree>
    <p:extLst>
      <p:ext uri="{BB962C8B-B14F-4D97-AF65-F5344CB8AC3E}">
        <p14:creationId xmlns:p14="http://schemas.microsoft.com/office/powerpoint/2010/main" val="16693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9297485-7041-403B-BE0F-3EC3BD65F45E}" type="datetimeFigureOut">
              <a:rPr lang="ru-RU" smtClean="0"/>
              <a:t>31.03.2021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9297485-7041-403B-BE0F-3EC3BD65F45E}" type="datetimeFigureOut">
              <a:rPr lang="ru-RU" smtClean="0"/>
              <a:t>31.03.2021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9297485-7041-403B-BE0F-3EC3BD65F45E}" type="datetimeFigureOut">
              <a:rPr lang="ru-RU" smtClean="0"/>
              <a:t>31.03.2021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9E87BD-96B7-4B23-83D7-7A5AF10B0E27}"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9297485-7041-403B-BE0F-3EC3BD65F45E}" type="datetimeFigureOut">
              <a:rPr lang="ru-RU" smtClean="0"/>
              <a:t>31.03.2021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9E87BD-96B7-4B23-83D7-7A5AF10B0E27}"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9297485-7041-403B-BE0F-3EC3BD65F45E}" type="datetimeFigureOut">
              <a:rPr lang="ru-RU" smtClean="0"/>
              <a:t>31.03.2021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C9297485-7041-403B-BE0F-3EC3BD65F45E}" type="datetimeFigureOut">
              <a:rPr lang="ru-RU" smtClean="0"/>
              <a:t>31.03.2021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9E87BD-96B7-4B23-83D7-7A5AF10B0E27}"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9297485-7041-403B-BE0F-3EC3BD65F45E}" type="datetimeFigureOut">
              <a:rPr lang="ru-RU" smtClean="0"/>
              <a:t>31.03.2021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C9297485-7041-403B-BE0F-3EC3BD65F45E}" type="datetimeFigureOut">
              <a:rPr lang="ru-RU" smtClean="0"/>
              <a:t>31.03.2021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9297485-7041-403B-BE0F-3EC3BD65F45E}" type="datetimeFigureOut">
              <a:rPr lang="ru-RU" smtClean="0"/>
              <a:t>31.03.2021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9297485-7041-403B-BE0F-3EC3BD65F45E}" type="datetimeFigureOut">
              <a:rPr lang="ru-RU" smtClean="0"/>
              <a:t>31.03.2021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9E87BD-96B7-4B23-83D7-7A5AF10B0E27}"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9297485-7041-403B-BE0F-3EC3BD65F45E}" type="datetimeFigureOut">
              <a:rPr lang="ru-RU" smtClean="0"/>
              <a:t>31.03.2021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9E87BD-96B7-4B23-83D7-7A5AF10B0E27}"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9297485-7041-403B-BE0F-3EC3BD65F45E}" type="datetimeFigureOut">
              <a:rPr lang="ru-RU" smtClean="0"/>
              <a:t>31.03.2021</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79E87BD-96B7-4B23-83D7-7A5AF10B0E27}"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260648"/>
            <a:ext cx="8687269" cy="2376264"/>
          </a:xfrm>
        </p:spPr>
        <p:txBody>
          <a:bodyPr>
            <a:normAutofit/>
          </a:bodyPr>
          <a:lstStyle/>
          <a:p>
            <a:r>
              <a:rPr lang="kk-KZ" sz="3600" b="1" dirty="0" smtClean="0">
                <a:solidFill>
                  <a:srgbClr val="002060"/>
                </a:solidFill>
                <a:latin typeface="Times New Roman" panose="02020603050405020304" pitchFamily="18" charset="0"/>
                <a:cs typeface="Times New Roman" panose="02020603050405020304" pitchFamily="18" charset="0"/>
              </a:rPr>
              <a:t>Қазақ тілі </a:t>
            </a:r>
            <a:r>
              <a:rPr lang="kk-KZ" sz="3600" b="1" dirty="0">
                <a:solidFill>
                  <a:srgbClr val="002060"/>
                </a:solidFill>
                <a:latin typeface="Times New Roman" panose="02020603050405020304" pitchFamily="18" charset="0"/>
                <a:cs typeface="Times New Roman" panose="02020603050405020304" pitchFamily="18" charset="0"/>
              </a:rPr>
              <a:t>6-сынып </a:t>
            </a:r>
            <a:r>
              <a:rPr lang="kk-KZ" sz="3600" b="1" dirty="0" smtClean="0">
                <a:solidFill>
                  <a:srgbClr val="002060"/>
                </a:solidFill>
                <a:latin typeface="Times New Roman" panose="02020603050405020304" pitchFamily="18" charset="0"/>
                <a:cs typeface="Times New Roman" panose="02020603050405020304" pitchFamily="18" charset="0"/>
              </a:rPr>
              <a:t/>
            </a:r>
            <a:br>
              <a:rPr lang="kk-KZ" sz="3600" b="1" dirty="0" smtClean="0">
                <a:solidFill>
                  <a:srgbClr val="002060"/>
                </a:solidFill>
                <a:latin typeface="Times New Roman" panose="02020603050405020304" pitchFamily="18" charset="0"/>
                <a:cs typeface="Times New Roman" panose="02020603050405020304" pitchFamily="18" charset="0"/>
              </a:rPr>
            </a:br>
            <a:r>
              <a:rPr lang="kk-KZ" sz="3600" b="1" dirty="0" smtClean="0">
                <a:solidFill>
                  <a:srgbClr val="FF0000"/>
                </a:solidFill>
                <a:latin typeface="Times New Roman" panose="02020603050405020304" pitchFamily="18" charset="0"/>
                <a:cs typeface="Times New Roman" panose="02020603050405020304" pitchFamily="18" charset="0"/>
              </a:rPr>
              <a:t>Бөлім</a:t>
            </a:r>
            <a:r>
              <a:rPr lang="kk-KZ" sz="3600" b="1" dirty="0">
                <a:solidFill>
                  <a:srgbClr val="FF0000"/>
                </a:solidFill>
                <a:latin typeface="Times New Roman" panose="02020603050405020304" pitchFamily="18" charset="0"/>
                <a:cs typeface="Times New Roman" panose="02020603050405020304" pitchFamily="18" charset="0"/>
              </a:rPr>
              <a:t>: </a:t>
            </a:r>
            <a:r>
              <a:rPr lang="kk-KZ" sz="3600" b="1" dirty="0" smtClean="0">
                <a:solidFill>
                  <a:srgbClr val="FF0000"/>
                </a:solidFill>
                <a:latin typeface="Times New Roman" panose="02020603050405020304" pitchFamily="18" charset="0"/>
                <a:cs typeface="Times New Roman" panose="02020603050405020304" pitchFamily="18" charset="0"/>
              </a:rPr>
              <a:t>«Әлемдегі ірі кітапханалар» Морфология</a:t>
            </a:r>
            <a:br>
              <a:rPr lang="kk-KZ" sz="3600" b="1" dirty="0" smtClean="0">
                <a:solidFill>
                  <a:srgbClr val="FF0000"/>
                </a:solidFill>
                <a:latin typeface="Times New Roman" panose="02020603050405020304" pitchFamily="18" charset="0"/>
                <a:cs typeface="Times New Roman" panose="02020603050405020304" pitchFamily="18" charset="0"/>
              </a:rPr>
            </a:br>
            <a:endParaRPr lang="ru-RU" sz="3600" b="1" dirty="0">
              <a:solidFill>
                <a:srgbClr val="FF000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95536" y="2132856"/>
            <a:ext cx="8424936" cy="4248472"/>
          </a:xfrm>
        </p:spPr>
        <p:txBody>
          <a:bodyPr>
            <a:normAutofit/>
          </a:bodyPr>
          <a:lstStyle/>
          <a:p>
            <a:r>
              <a:rPr lang="ru-RU" sz="4400" b="1" dirty="0" err="1">
                <a:solidFill>
                  <a:srgbClr val="002060"/>
                </a:solidFill>
                <a:latin typeface="Times New Roman" panose="02020603050405020304" pitchFamily="18" charset="0"/>
                <a:cs typeface="Times New Roman" panose="02020603050405020304" pitchFamily="18" charset="0"/>
              </a:rPr>
              <a:t>Сабақтың</a:t>
            </a:r>
            <a:r>
              <a:rPr lang="ru-RU" sz="4400" b="1" dirty="0">
                <a:solidFill>
                  <a:srgbClr val="002060"/>
                </a:solidFill>
                <a:latin typeface="Times New Roman" panose="02020603050405020304" pitchFamily="18" charset="0"/>
                <a:cs typeface="Times New Roman" panose="02020603050405020304" pitchFamily="18" charset="0"/>
              </a:rPr>
              <a:t> </a:t>
            </a:r>
            <a:r>
              <a:rPr lang="ru-RU" sz="4400" b="1" dirty="0" err="1">
                <a:solidFill>
                  <a:srgbClr val="002060"/>
                </a:solidFill>
                <a:latin typeface="Times New Roman" panose="02020603050405020304" pitchFamily="18" charset="0"/>
                <a:cs typeface="Times New Roman" panose="02020603050405020304" pitchFamily="18" charset="0"/>
              </a:rPr>
              <a:t>тақырыбы</a:t>
            </a:r>
            <a:r>
              <a:rPr lang="ru-RU" sz="4400" b="1" dirty="0" smtClean="0">
                <a:solidFill>
                  <a:srgbClr val="002060"/>
                </a:solidFill>
                <a:latin typeface="Times New Roman" panose="02020603050405020304" pitchFamily="18" charset="0"/>
                <a:cs typeface="Times New Roman" panose="02020603050405020304" pitchFamily="18" charset="0"/>
              </a:rPr>
              <a:t>:</a:t>
            </a:r>
          </a:p>
          <a:p>
            <a:r>
              <a:rPr lang="kk-KZ" sz="5400" b="1" dirty="0" smtClean="0">
                <a:solidFill>
                  <a:srgbClr val="FF0000"/>
                </a:solidFill>
                <a:latin typeface="Times New Roman" panose="02020603050405020304" pitchFamily="18" charset="0"/>
                <a:cs typeface="Times New Roman" panose="02020603050405020304" pitchFamily="18" charset="0"/>
              </a:rPr>
              <a:t>Отырар кітапханасы </a:t>
            </a:r>
            <a:r>
              <a:rPr lang="kk-KZ" sz="4400" b="1" dirty="0" smtClean="0">
                <a:solidFill>
                  <a:schemeClr val="tx2"/>
                </a:solidFill>
                <a:latin typeface="Times New Roman" panose="02020603050405020304" pitchFamily="18" charset="0"/>
                <a:cs typeface="Times New Roman" panose="02020603050405020304" pitchFamily="18" charset="0"/>
              </a:rPr>
              <a:t>(Тұрақты тіркестер арқылы жасалатын күрделі үстеулер) </a:t>
            </a:r>
            <a:endParaRPr lang="kk-KZ" sz="3600" b="1" dirty="0">
              <a:solidFill>
                <a:schemeClr val="tx2"/>
              </a:solidFill>
              <a:latin typeface="Times New Roman" panose="02020603050405020304" pitchFamily="18" charset="0"/>
              <a:cs typeface="Times New Roman" panose="02020603050405020304" pitchFamily="18" charset="0"/>
            </a:endParaRPr>
          </a:p>
          <a:p>
            <a:r>
              <a:rPr lang="kk-KZ" sz="3600" b="1" dirty="0" smtClean="0">
                <a:solidFill>
                  <a:schemeClr val="tx2"/>
                </a:solidFill>
                <a:latin typeface="Times New Roman" panose="02020603050405020304" pitchFamily="18" charset="0"/>
                <a:cs typeface="Times New Roman" panose="02020603050405020304" pitchFamily="18" charset="0"/>
              </a:rPr>
              <a:t>7-сабақ</a:t>
            </a:r>
            <a:r>
              <a:rPr lang="kk-KZ" sz="3600" b="1" dirty="0" smtClean="0">
                <a:solidFill>
                  <a:srgbClr val="FF0000"/>
                </a:solidFill>
                <a:latin typeface="Times New Roman" panose="02020603050405020304" pitchFamily="18" charset="0"/>
                <a:cs typeface="Times New Roman" panose="02020603050405020304" pitchFamily="18" charset="0"/>
              </a:rPr>
              <a:t> </a:t>
            </a:r>
          </a:p>
          <a:p>
            <a:endParaRPr lang="kk-KZ" sz="4000" b="1" dirty="0" smtClean="0">
              <a:solidFill>
                <a:schemeClr val="tx2"/>
              </a:solidFill>
              <a:latin typeface="Times New Roman" panose="02020603050405020304" pitchFamily="18" charset="0"/>
              <a:cs typeface="Times New Roman" panose="02020603050405020304" pitchFamily="18" charset="0"/>
            </a:endParaRPr>
          </a:p>
          <a:p>
            <a:endParaRPr lang="kk-KZ" sz="1900" b="1" dirty="0" smtClean="0">
              <a:solidFill>
                <a:schemeClr val="tx2"/>
              </a:solidFill>
              <a:latin typeface="Times New Roman" panose="02020603050405020304" pitchFamily="18" charset="0"/>
              <a:cs typeface="Times New Roman" panose="02020603050405020304" pitchFamily="18" charset="0"/>
            </a:endParaRPr>
          </a:p>
          <a:p>
            <a:endParaRPr lang="ru-RU" sz="4000" b="1"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3053763"/>
      </p:ext>
    </p:extLst>
  </p:cSld>
  <p:clrMapOvr>
    <a:masterClrMapping/>
  </p:clrMapOvr>
  <mc:AlternateContent xmlns:mc="http://schemas.openxmlformats.org/markup-compatibility/2006" xmlns:p14="http://schemas.microsoft.com/office/powerpoint/2010/main">
    <mc:Choice Requires="p14">
      <p:transition spd="slow" p14:dur="2000" advTm="19608"/>
    </mc:Choice>
    <mc:Fallback xmlns="">
      <p:transition spd="slow" advTm="19608"/>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23528" y="404663"/>
            <a:ext cx="8568952" cy="1650495"/>
          </a:xfrm>
        </p:spPr>
        <p:txBody>
          <a:bodyPr>
            <a:normAutofit fontScale="47500" lnSpcReduction="20000"/>
          </a:bodyPr>
          <a:lstStyle/>
          <a:p>
            <a:endParaRPr lang="kk-KZ" sz="3400" b="1" dirty="0" smtClean="0">
              <a:solidFill>
                <a:srgbClr val="FF0000"/>
              </a:solidFill>
              <a:latin typeface="Times New Roman" panose="02020603050405020304" pitchFamily="18" charset="0"/>
              <a:cs typeface="Times New Roman" panose="02020603050405020304" pitchFamily="18" charset="0"/>
            </a:endParaRPr>
          </a:p>
          <a:p>
            <a:r>
              <a:rPr lang="kk-KZ" sz="5100" b="1" dirty="0" smtClean="0">
                <a:solidFill>
                  <a:srgbClr val="FF0000"/>
                </a:solidFill>
                <a:latin typeface="Times New Roman" panose="02020603050405020304" pitchFamily="18" charset="0"/>
                <a:cs typeface="Times New Roman" panose="02020603050405020304" pitchFamily="18" charset="0"/>
              </a:rPr>
              <a:t>3-ТАПСЫРМА</a:t>
            </a:r>
            <a:endParaRPr lang="kk-KZ" sz="5100" b="1" dirty="0">
              <a:solidFill>
                <a:srgbClr val="FF0000"/>
              </a:solidFill>
              <a:latin typeface="Times New Roman" panose="02020603050405020304" pitchFamily="18" charset="0"/>
              <a:cs typeface="Times New Roman" panose="02020603050405020304" pitchFamily="18" charset="0"/>
            </a:endParaRPr>
          </a:p>
          <a:p>
            <a:r>
              <a:rPr lang="kk-KZ" sz="5100" b="1" dirty="0">
                <a:solidFill>
                  <a:srgbClr val="FF0000"/>
                </a:solidFill>
                <a:latin typeface="Times New Roman" panose="02020603050405020304" pitchFamily="18" charset="0"/>
                <a:cs typeface="Times New Roman" panose="02020603050405020304" pitchFamily="18" charset="0"/>
              </a:rPr>
              <a:t>«</a:t>
            </a:r>
            <a:r>
              <a:rPr lang="kk-KZ" sz="5100" b="1" dirty="0" smtClean="0">
                <a:solidFill>
                  <a:srgbClr val="FF0000"/>
                </a:solidFill>
                <a:latin typeface="Times New Roman" panose="02020603050405020304" pitchFamily="18" charset="0"/>
                <a:cs typeface="Times New Roman" panose="02020603050405020304" pitchFamily="18" charset="0"/>
              </a:rPr>
              <a:t>СӘЙКЕСТЕНДІРУ» </a:t>
            </a:r>
            <a:r>
              <a:rPr lang="kk-KZ" sz="5100" b="1" dirty="0">
                <a:solidFill>
                  <a:srgbClr val="FF0000"/>
                </a:solidFill>
                <a:latin typeface="Times New Roman" panose="02020603050405020304" pitchFamily="18" charset="0"/>
                <a:cs typeface="Times New Roman" panose="02020603050405020304" pitchFamily="18" charset="0"/>
              </a:rPr>
              <a:t>әдісі </a:t>
            </a:r>
            <a:r>
              <a:rPr lang="kk-KZ" sz="5100" b="1" dirty="0">
                <a:solidFill>
                  <a:schemeClr val="tx2"/>
                </a:solidFill>
                <a:latin typeface="Times New Roman" panose="02020603050405020304" pitchFamily="18" charset="0"/>
                <a:cs typeface="Times New Roman" panose="02020603050405020304" pitchFamily="18" charset="0"/>
              </a:rPr>
              <a:t>бойынша </a:t>
            </a:r>
            <a:r>
              <a:rPr lang="kk-KZ" sz="5100" dirty="0">
                <a:solidFill>
                  <a:schemeClr val="tx2"/>
                </a:solidFill>
                <a:latin typeface="Times New Roman" panose="02020603050405020304" pitchFamily="18" charset="0"/>
                <a:cs typeface="Times New Roman" panose="02020603050405020304" pitchFamily="18" charset="0"/>
              </a:rPr>
              <a:t>б</a:t>
            </a:r>
            <a:r>
              <a:rPr lang="kk-KZ" sz="5100" b="1" dirty="0">
                <a:solidFill>
                  <a:schemeClr val="tx2"/>
                </a:solidFill>
                <a:latin typeface="Times New Roman" panose="02020603050405020304" pitchFamily="18" charset="0"/>
                <a:cs typeface="Times New Roman" panose="02020603050405020304" pitchFamily="18" charset="0"/>
              </a:rPr>
              <a:t>ерілген үстеулерді мағынасына қарай сәйкестендіріп, </a:t>
            </a:r>
            <a:r>
              <a:rPr lang="kk-KZ" sz="5100" b="1" dirty="0" smtClean="0">
                <a:solidFill>
                  <a:schemeClr val="tx2"/>
                </a:solidFill>
                <a:latin typeface="Times New Roman" panose="02020603050405020304" pitchFamily="18" charset="0"/>
                <a:cs typeface="Times New Roman" panose="02020603050405020304" pitchFamily="18" charset="0"/>
              </a:rPr>
              <a:t>кестені толтырыңыздар</a:t>
            </a:r>
            <a:endParaRPr lang="ru-RU" sz="5100" b="1" dirty="0" smtClean="0">
              <a:solidFill>
                <a:srgbClr val="FF0000"/>
              </a:solidFill>
              <a:latin typeface="Times New Roman" panose="02020603050405020304" pitchFamily="18" charset="0"/>
              <a:cs typeface="Times New Roman" panose="02020603050405020304" pitchFamily="18" charset="0"/>
            </a:endParaRPr>
          </a:p>
          <a:p>
            <a:endParaRPr lang="ru-RU" sz="2800" dirty="0"/>
          </a:p>
        </p:txBody>
      </p:sp>
      <p:sp>
        <p:nvSpPr>
          <p:cNvPr id="4" name="Прямоугольник 3"/>
          <p:cNvSpPr/>
          <p:nvPr/>
        </p:nvSpPr>
        <p:spPr>
          <a:xfrm>
            <a:off x="251519" y="5373216"/>
            <a:ext cx="7776865" cy="1077218"/>
          </a:xfrm>
          <a:prstGeom prst="rect">
            <a:avLst/>
          </a:prstGeom>
        </p:spPr>
        <p:txBody>
          <a:bodyPr wrap="square">
            <a:spAutoFit/>
          </a:bodyPr>
          <a:lstStyle/>
          <a:p>
            <a:pPr marL="45720" indent="0">
              <a:buNone/>
            </a:pPr>
            <a:r>
              <a:rPr lang="kk-KZ" sz="2400" b="1" dirty="0" smtClean="0">
                <a:solidFill>
                  <a:srgbClr val="FF0000"/>
                </a:solidFill>
                <a:latin typeface="Times New Roman" panose="02020603050405020304" pitchFamily="18" charset="0"/>
                <a:cs typeface="Times New Roman" panose="02020603050405020304" pitchFamily="18" charset="0"/>
              </a:rPr>
              <a:t>Дескриптор:</a:t>
            </a:r>
          </a:p>
          <a:p>
            <a:r>
              <a:rPr lang="kk-KZ" sz="2000" b="1" dirty="0">
                <a:solidFill>
                  <a:schemeClr val="tx2"/>
                </a:solidFill>
                <a:latin typeface="Times New Roman" panose="02020603050405020304" pitchFamily="18" charset="0"/>
                <a:cs typeface="Times New Roman" panose="02020603050405020304" pitchFamily="18" charset="0"/>
              </a:rPr>
              <a:t>-үстеулердің мағынасын ажыратады;</a:t>
            </a:r>
            <a:endParaRPr lang="ru-RU" sz="2000" b="1" dirty="0">
              <a:solidFill>
                <a:schemeClr val="tx2"/>
              </a:solidFill>
              <a:latin typeface="Times New Roman" panose="02020603050405020304" pitchFamily="18" charset="0"/>
              <a:cs typeface="Times New Roman" panose="02020603050405020304" pitchFamily="18" charset="0"/>
            </a:endParaRPr>
          </a:p>
          <a:p>
            <a:r>
              <a:rPr lang="kk-KZ" sz="2000" b="1" dirty="0">
                <a:solidFill>
                  <a:schemeClr val="tx2"/>
                </a:solidFill>
                <a:latin typeface="Times New Roman" panose="02020603050405020304" pitchFamily="18" charset="0"/>
                <a:cs typeface="Times New Roman" panose="02020603050405020304" pitchFamily="18" charset="0"/>
              </a:rPr>
              <a:t>-үстеулерді мағынасына қарай сәйкестендіреді</a:t>
            </a:r>
            <a:r>
              <a:rPr lang="kk-KZ" sz="2000" b="1" dirty="0" smtClean="0">
                <a:solidFill>
                  <a:schemeClr val="tx2"/>
                </a:solidFill>
                <a:latin typeface="Times New Roman" panose="02020603050405020304" pitchFamily="18" charset="0"/>
                <a:cs typeface="Times New Roman" panose="02020603050405020304" pitchFamily="18" charset="0"/>
              </a:rPr>
              <a:t>.</a:t>
            </a:r>
            <a:endParaRPr lang="ru-RU" sz="2000" b="1" dirty="0">
              <a:solidFill>
                <a:schemeClr val="tx2"/>
              </a:solidFill>
              <a:latin typeface="Times New Roman" panose="02020603050405020304" pitchFamily="18" charset="0"/>
              <a:cs typeface="Times New Roman" panose="02020603050405020304" pitchFamily="18" charset="0"/>
            </a:endParaRPr>
          </a:p>
        </p:txBody>
      </p:sp>
      <p:sp>
        <p:nvSpPr>
          <p:cNvPr id="5" name="Заголовок 4"/>
          <p:cNvSpPr>
            <a:spLocks noGrp="1"/>
          </p:cNvSpPr>
          <p:nvPr>
            <p:ph type="title"/>
          </p:nvPr>
        </p:nvSpPr>
        <p:spPr/>
        <p:txBody>
          <a:bodyPr/>
          <a:lstStyle/>
          <a:p>
            <a:endParaRPr lang="ru-RU" dirty="0"/>
          </a:p>
        </p:txBody>
      </p:sp>
      <p:graphicFrame>
        <p:nvGraphicFramePr>
          <p:cNvPr id="6" name="Таблица 5"/>
          <p:cNvGraphicFramePr>
            <a:graphicFrameLocks noGrp="1"/>
          </p:cNvGraphicFramePr>
          <p:nvPr>
            <p:extLst>
              <p:ext uri="{D42A27DB-BD31-4B8C-83A1-F6EECF244321}">
                <p14:modId xmlns:p14="http://schemas.microsoft.com/office/powerpoint/2010/main" val="2256752369"/>
              </p:ext>
            </p:extLst>
          </p:nvPr>
        </p:nvGraphicFramePr>
        <p:xfrm>
          <a:off x="251519" y="2204865"/>
          <a:ext cx="8640961" cy="3018645"/>
        </p:xfrm>
        <a:graphic>
          <a:graphicData uri="http://schemas.openxmlformats.org/drawingml/2006/table">
            <a:tbl>
              <a:tblPr firstRow="1" firstCol="1" bandRow="1">
                <a:tableStyleId>{5C22544A-7EE6-4342-B048-85BDC9FD1C3A}</a:tableStyleId>
              </a:tblPr>
              <a:tblGrid>
                <a:gridCol w="3049317">
                  <a:extLst>
                    <a:ext uri="{9D8B030D-6E8A-4147-A177-3AD203B41FA5}">
                      <a16:colId xmlns:a16="http://schemas.microsoft.com/office/drawing/2014/main" val="2615181497"/>
                    </a:ext>
                  </a:extLst>
                </a:gridCol>
                <a:gridCol w="2058719">
                  <a:extLst>
                    <a:ext uri="{9D8B030D-6E8A-4147-A177-3AD203B41FA5}">
                      <a16:colId xmlns:a16="http://schemas.microsoft.com/office/drawing/2014/main" val="386736505"/>
                    </a:ext>
                  </a:extLst>
                </a:gridCol>
                <a:gridCol w="3532925">
                  <a:extLst>
                    <a:ext uri="{9D8B030D-6E8A-4147-A177-3AD203B41FA5}">
                      <a16:colId xmlns:a16="http://schemas.microsoft.com/office/drawing/2014/main" val="1093618663"/>
                    </a:ext>
                  </a:extLst>
                </a:gridCol>
              </a:tblGrid>
              <a:tr h="335405">
                <a:tc>
                  <a:txBody>
                    <a:bodyPr/>
                    <a:lstStyle/>
                    <a:p>
                      <a:pPr algn="just">
                        <a:spcAft>
                          <a:spcPts val="0"/>
                        </a:spcAft>
                      </a:pPr>
                      <a:r>
                        <a:rPr lang="kk-KZ" sz="2000" b="1" dirty="0">
                          <a:solidFill>
                            <a:schemeClr val="tx2"/>
                          </a:solidFill>
                          <a:effectLst/>
                          <a:latin typeface="Times New Roman" panose="02020603050405020304" pitchFamily="18" charset="0"/>
                          <a:cs typeface="Times New Roman" panose="02020603050405020304" pitchFamily="18" charset="0"/>
                        </a:rPr>
                        <a:t>Мезгіл үстеу</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rowSpan="7">
                  <a:txBody>
                    <a:bodyPr/>
                    <a:lstStyle/>
                    <a:p>
                      <a:pPr algn="just">
                        <a:spcAft>
                          <a:spcPts val="0"/>
                        </a:spcAft>
                      </a:pPr>
                      <a:r>
                        <a:rPr lang="kk-KZ" sz="2000" b="1">
                          <a:solidFill>
                            <a:schemeClr val="tx2"/>
                          </a:solidFill>
                          <a:effectLst/>
                          <a:latin typeface="Times New Roman" panose="02020603050405020304" pitchFamily="18" charset="0"/>
                          <a:cs typeface="Times New Roman" panose="02020603050405020304" pitchFamily="18" charset="0"/>
                        </a:rPr>
                        <a:t> </a:t>
                      </a:r>
                      <a:endParaRPr lang="ru-RU" sz="2000" b="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just">
                        <a:spcAft>
                          <a:spcPts val="0"/>
                        </a:spcAft>
                      </a:pPr>
                      <a:r>
                        <a:rPr lang="kk-KZ" sz="2000" b="1" dirty="0" smtClean="0">
                          <a:solidFill>
                            <a:schemeClr val="tx2"/>
                          </a:solidFill>
                          <a:effectLst/>
                          <a:latin typeface="Times New Roman" panose="02020603050405020304" pitchFamily="18" charset="0"/>
                          <a:cs typeface="Times New Roman" panose="02020603050405020304" pitchFamily="18" charset="0"/>
                        </a:rPr>
                        <a:t>төмен, артта</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3215856236"/>
                  </a:ext>
                </a:extLst>
              </a:tr>
              <a:tr h="335405">
                <a:tc>
                  <a:txBody>
                    <a:bodyPr/>
                    <a:lstStyle/>
                    <a:p>
                      <a:pPr algn="just">
                        <a:spcAft>
                          <a:spcPts val="0"/>
                        </a:spcAft>
                      </a:pPr>
                      <a:r>
                        <a:rPr lang="kk-KZ" sz="2000" b="1" dirty="0">
                          <a:solidFill>
                            <a:schemeClr val="tx2"/>
                          </a:solidFill>
                          <a:effectLst/>
                          <a:latin typeface="Times New Roman" panose="02020603050405020304" pitchFamily="18" charset="0"/>
                          <a:cs typeface="Times New Roman" panose="02020603050405020304" pitchFamily="18" charset="0"/>
                        </a:rPr>
                        <a:t>Мөлшер үстеу</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000" b="1" dirty="0" smtClean="0">
                          <a:solidFill>
                            <a:schemeClr val="tx2"/>
                          </a:solidFill>
                          <a:effectLst/>
                          <a:latin typeface="Times New Roman" panose="02020603050405020304" pitchFamily="18" charset="0"/>
                          <a:cs typeface="Times New Roman" panose="02020603050405020304" pitchFamily="18" charset="0"/>
                        </a:rPr>
                        <a:t>кілең, </a:t>
                      </a:r>
                      <a:r>
                        <a:rPr lang="kk-KZ" sz="2000" b="1" dirty="0">
                          <a:solidFill>
                            <a:schemeClr val="tx2"/>
                          </a:solidFill>
                          <a:effectLst/>
                          <a:latin typeface="Times New Roman" panose="02020603050405020304" pitchFamily="18" charset="0"/>
                          <a:cs typeface="Times New Roman" panose="02020603050405020304" pitchFamily="18" charset="0"/>
                        </a:rPr>
                        <a:t>әбден</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518039719"/>
                  </a:ext>
                </a:extLst>
              </a:tr>
              <a:tr h="335405">
                <a:tc>
                  <a:txBody>
                    <a:bodyPr/>
                    <a:lstStyle/>
                    <a:p>
                      <a:pPr algn="just">
                        <a:spcAft>
                          <a:spcPts val="0"/>
                        </a:spcAft>
                      </a:pPr>
                      <a:r>
                        <a:rPr lang="kk-KZ" sz="2000" b="1" dirty="0">
                          <a:solidFill>
                            <a:schemeClr val="tx2"/>
                          </a:solidFill>
                          <a:effectLst/>
                          <a:latin typeface="Times New Roman" panose="02020603050405020304" pitchFamily="18" charset="0"/>
                          <a:cs typeface="Times New Roman" panose="02020603050405020304" pitchFamily="18" charset="0"/>
                        </a:rPr>
                        <a:t>Сын-қимыл үстеу</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000" b="1" dirty="0" smtClean="0">
                          <a:solidFill>
                            <a:schemeClr val="tx2"/>
                          </a:solidFill>
                          <a:effectLst/>
                          <a:latin typeface="Times New Roman" panose="02020603050405020304" pitchFamily="18" charset="0"/>
                          <a:cs typeface="Times New Roman" panose="02020603050405020304" pitchFamily="18" charset="0"/>
                        </a:rPr>
                        <a:t>жорта, әдейі</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796156936"/>
                  </a:ext>
                </a:extLst>
              </a:tr>
              <a:tr h="335405">
                <a:tc>
                  <a:txBody>
                    <a:bodyPr/>
                    <a:lstStyle/>
                    <a:p>
                      <a:pPr algn="just">
                        <a:spcAft>
                          <a:spcPts val="0"/>
                        </a:spcAft>
                      </a:pPr>
                      <a:r>
                        <a:rPr lang="kk-KZ" sz="2000" b="1" dirty="0">
                          <a:solidFill>
                            <a:schemeClr val="tx2"/>
                          </a:solidFill>
                          <a:effectLst/>
                          <a:latin typeface="Times New Roman" panose="02020603050405020304" pitchFamily="18" charset="0"/>
                          <a:cs typeface="Times New Roman" panose="02020603050405020304" pitchFamily="18" charset="0"/>
                        </a:rPr>
                        <a:t>Мақсат үстеу</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000" b="1" dirty="0" smtClean="0">
                          <a:solidFill>
                            <a:schemeClr val="tx2"/>
                          </a:solidFill>
                          <a:effectLst/>
                          <a:latin typeface="Times New Roman" panose="02020603050405020304" pitchFamily="18" charset="0"/>
                          <a:cs typeface="Times New Roman" panose="02020603050405020304" pitchFamily="18" charset="0"/>
                        </a:rPr>
                        <a:t>мұншама, </a:t>
                      </a:r>
                      <a:r>
                        <a:rPr lang="kk-KZ" sz="2000" b="1" dirty="0">
                          <a:solidFill>
                            <a:schemeClr val="tx2"/>
                          </a:solidFill>
                          <a:effectLst/>
                          <a:latin typeface="Times New Roman" panose="02020603050405020304" pitchFamily="18" charset="0"/>
                          <a:cs typeface="Times New Roman" panose="02020603050405020304" pitchFamily="18" charset="0"/>
                        </a:rPr>
                        <a:t>қыруар</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220426437"/>
                  </a:ext>
                </a:extLst>
              </a:tr>
              <a:tr h="530587">
                <a:tc>
                  <a:txBody>
                    <a:bodyPr/>
                    <a:lstStyle/>
                    <a:p>
                      <a:pPr algn="just">
                        <a:spcAft>
                          <a:spcPts val="0"/>
                        </a:spcAft>
                      </a:pPr>
                      <a:r>
                        <a:rPr lang="kk-KZ" sz="2000" b="1" dirty="0">
                          <a:solidFill>
                            <a:schemeClr val="tx2"/>
                          </a:solidFill>
                          <a:effectLst/>
                          <a:latin typeface="Times New Roman" panose="02020603050405020304" pitchFamily="18" charset="0"/>
                          <a:cs typeface="Times New Roman" panose="02020603050405020304" pitchFamily="18" charset="0"/>
                        </a:rPr>
                        <a:t>Мекен үстеу</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000" b="1" dirty="0" smtClean="0">
                          <a:solidFill>
                            <a:schemeClr val="tx2"/>
                          </a:solidFill>
                          <a:effectLst/>
                          <a:latin typeface="Times New Roman" panose="02020603050405020304" pitchFamily="18" charset="0"/>
                          <a:cs typeface="Times New Roman" panose="02020603050405020304" pitchFamily="18" charset="0"/>
                        </a:rPr>
                        <a:t>таңертең, күні </a:t>
                      </a:r>
                      <a:r>
                        <a:rPr lang="kk-KZ" sz="2000" b="1" dirty="0">
                          <a:solidFill>
                            <a:schemeClr val="tx2"/>
                          </a:solidFill>
                          <a:effectLst/>
                          <a:latin typeface="Times New Roman" panose="02020603050405020304" pitchFamily="18" charset="0"/>
                          <a:cs typeface="Times New Roman" panose="02020603050405020304" pitchFamily="18" charset="0"/>
                        </a:rPr>
                        <a:t>бойы</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596765347"/>
                  </a:ext>
                </a:extLst>
              </a:tr>
              <a:tr h="504056">
                <a:tc>
                  <a:txBody>
                    <a:bodyPr/>
                    <a:lstStyle/>
                    <a:p>
                      <a:pPr algn="just">
                        <a:spcAft>
                          <a:spcPts val="0"/>
                        </a:spcAft>
                      </a:pPr>
                      <a:r>
                        <a:rPr lang="kk-KZ" sz="2000" b="1" dirty="0">
                          <a:solidFill>
                            <a:schemeClr val="tx2"/>
                          </a:solidFill>
                          <a:effectLst/>
                          <a:latin typeface="Times New Roman" panose="02020603050405020304" pitchFamily="18" charset="0"/>
                          <a:cs typeface="Times New Roman" panose="02020603050405020304" pitchFamily="18" charset="0"/>
                        </a:rPr>
                        <a:t>Себеп-салдар үстеу</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000" b="1" dirty="0" smtClean="0">
                          <a:solidFill>
                            <a:schemeClr val="tx2"/>
                          </a:solidFill>
                          <a:effectLst/>
                          <a:latin typeface="Times New Roman" panose="02020603050405020304" pitchFamily="18" charset="0"/>
                          <a:cs typeface="Times New Roman" panose="02020603050405020304" pitchFamily="18" charset="0"/>
                        </a:rPr>
                        <a:t>осылайша, шапшаң</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3599692639"/>
                  </a:ext>
                </a:extLst>
              </a:tr>
              <a:tr h="642382">
                <a:tc>
                  <a:txBody>
                    <a:bodyPr/>
                    <a:lstStyle/>
                    <a:p>
                      <a:pPr algn="just">
                        <a:spcAft>
                          <a:spcPts val="0"/>
                        </a:spcAft>
                      </a:pPr>
                      <a:r>
                        <a:rPr lang="kk-KZ" sz="2000" b="1" dirty="0">
                          <a:solidFill>
                            <a:schemeClr val="tx2"/>
                          </a:solidFill>
                          <a:effectLst/>
                          <a:latin typeface="Times New Roman" panose="02020603050405020304" pitchFamily="18" charset="0"/>
                          <a:cs typeface="Times New Roman" panose="02020603050405020304" pitchFamily="18" charset="0"/>
                        </a:rPr>
                        <a:t>Күшейткіш үстеу</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000" b="1" dirty="0" smtClean="0">
                          <a:solidFill>
                            <a:schemeClr val="tx2"/>
                          </a:solidFill>
                          <a:effectLst/>
                          <a:latin typeface="Times New Roman" panose="02020603050405020304" pitchFamily="18" charset="0"/>
                          <a:cs typeface="Times New Roman" panose="02020603050405020304" pitchFamily="18" charset="0"/>
                        </a:rPr>
                        <a:t>амалсыздан</a:t>
                      </a:r>
                      <a:r>
                        <a:rPr lang="kk-KZ" sz="2000" b="1" dirty="0">
                          <a:solidFill>
                            <a:schemeClr val="tx2"/>
                          </a:solidFill>
                          <a:effectLst/>
                          <a:latin typeface="Times New Roman" panose="02020603050405020304" pitchFamily="18" charset="0"/>
                          <a:cs typeface="Times New Roman" panose="02020603050405020304" pitchFamily="18" charset="0"/>
                        </a:rPr>
                        <a:t>, </a:t>
                      </a:r>
                      <a:r>
                        <a:rPr lang="kk-KZ" sz="2000" b="1" dirty="0" smtClean="0">
                          <a:solidFill>
                            <a:schemeClr val="tx2"/>
                          </a:solidFill>
                          <a:effectLst/>
                          <a:latin typeface="Times New Roman" panose="02020603050405020304" pitchFamily="18" charset="0"/>
                          <a:cs typeface="Times New Roman" panose="02020603050405020304" pitchFamily="18" charset="0"/>
                        </a:rPr>
                        <a:t>бекерге</a:t>
                      </a:r>
                      <a:endParaRPr lang="ru-RU"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3623255119"/>
                  </a:ext>
                </a:extLst>
              </a:tr>
            </a:tbl>
          </a:graphicData>
        </a:graphic>
      </p:graphicFrame>
    </p:spTree>
    <p:extLst>
      <p:ext uri="{BB962C8B-B14F-4D97-AF65-F5344CB8AC3E}">
        <p14:creationId xmlns:p14="http://schemas.microsoft.com/office/powerpoint/2010/main" val="975694811"/>
      </p:ext>
    </p:extLst>
  </p:cSld>
  <p:clrMapOvr>
    <a:masterClrMapping/>
  </p:clrMapOvr>
  <mc:AlternateContent xmlns:mc="http://schemas.openxmlformats.org/markup-compatibility/2006" xmlns:p14="http://schemas.microsoft.com/office/powerpoint/2010/main">
    <mc:Choice Requires="p14">
      <p:transition spd="slow" p14:dur="2000" advTm="64457"/>
    </mc:Choice>
    <mc:Fallback xmlns="">
      <p:transition spd="slow" advTm="64457"/>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556792"/>
            <a:ext cx="8640960" cy="4968552"/>
          </a:xfrm>
        </p:spPr>
        <p:txBody>
          <a:bodyPr>
            <a:noAutofit/>
          </a:bodyPr>
          <a:lstStyle/>
          <a:p>
            <a:pPr algn="l"/>
            <a:endParaRPr lang="ru-RU" sz="2800" i="1" dirty="0">
              <a:solidFill>
                <a:schemeClr val="tx2"/>
              </a:solidFill>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323528" y="404664"/>
            <a:ext cx="8568952" cy="1440160"/>
          </a:xfrm>
        </p:spPr>
        <p:txBody>
          <a:bodyPr>
            <a:normAutofit/>
          </a:bodyPr>
          <a:lstStyle/>
          <a:p>
            <a:r>
              <a:rPr lang="kk-KZ" sz="3400" b="1" dirty="0" smtClean="0">
                <a:solidFill>
                  <a:srgbClr val="FF0000"/>
                </a:solidFill>
                <a:latin typeface="Times New Roman" panose="02020603050405020304" pitchFamily="18" charset="0"/>
                <a:cs typeface="Times New Roman" panose="02020603050405020304" pitchFamily="18" charset="0"/>
              </a:rPr>
              <a:t>ӨЗІҢДІ ТЕКСЕР</a:t>
            </a:r>
          </a:p>
          <a:p>
            <a:r>
              <a:rPr lang="kk-KZ" sz="3400" b="1" dirty="0" smtClean="0">
                <a:solidFill>
                  <a:srgbClr val="FF0000"/>
                </a:solidFill>
                <a:latin typeface="Times New Roman" panose="02020603050405020304" pitchFamily="18" charset="0"/>
                <a:cs typeface="Times New Roman" panose="02020603050405020304" pitchFamily="18" charset="0"/>
              </a:rPr>
              <a:t>3-ТАПСЫРМА</a:t>
            </a:r>
            <a:endParaRPr lang="kk-KZ" sz="3400" b="1" dirty="0">
              <a:solidFill>
                <a:srgbClr val="FF0000"/>
              </a:solidFill>
              <a:latin typeface="Times New Roman" panose="02020603050405020304" pitchFamily="18" charset="0"/>
              <a:cs typeface="Times New Roman" panose="02020603050405020304" pitchFamily="18" charset="0"/>
            </a:endParaRPr>
          </a:p>
          <a:p>
            <a:endParaRPr lang="ru-RU" dirty="0"/>
          </a:p>
        </p:txBody>
      </p:sp>
      <p:graphicFrame>
        <p:nvGraphicFramePr>
          <p:cNvPr id="12" name="Таблица 11"/>
          <p:cNvGraphicFramePr>
            <a:graphicFrameLocks noGrp="1"/>
          </p:cNvGraphicFramePr>
          <p:nvPr>
            <p:extLst>
              <p:ext uri="{D42A27DB-BD31-4B8C-83A1-F6EECF244321}">
                <p14:modId xmlns:p14="http://schemas.microsoft.com/office/powerpoint/2010/main" val="3609165513"/>
              </p:ext>
            </p:extLst>
          </p:nvPr>
        </p:nvGraphicFramePr>
        <p:xfrm>
          <a:off x="251518" y="1556793"/>
          <a:ext cx="8640960" cy="5148009"/>
        </p:xfrm>
        <a:graphic>
          <a:graphicData uri="http://schemas.openxmlformats.org/drawingml/2006/table">
            <a:tbl>
              <a:tblPr firstRow="1" firstCol="1" bandRow="1">
                <a:tableStyleId>{5C22544A-7EE6-4342-B048-85BDC9FD1C3A}</a:tableStyleId>
              </a:tblPr>
              <a:tblGrid>
                <a:gridCol w="3049316">
                  <a:extLst>
                    <a:ext uri="{9D8B030D-6E8A-4147-A177-3AD203B41FA5}">
                      <a16:colId xmlns:a16="http://schemas.microsoft.com/office/drawing/2014/main" val="2104908926"/>
                    </a:ext>
                  </a:extLst>
                </a:gridCol>
                <a:gridCol w="2058719">
                  <a:extLst>
                    <a:ext uri="{9D8B030D-6E8A-4147-A177-3AD203B41FA5}">
                      <a16:colId xmlns:a16="http://schemas.microsoft.com/office/drawing/2014/main" val="3143814909"/>
                    </a:ext>
                  </a:extLst>
                </a:gridCol>
                <a:gridCol w="3532925">
                  <a:extLst>
                    <a:ext uri="{9D8B030D-6E8A-4147-A177-3AD203B41FA5}">
                      <a16:colId xmlns:a16="http://schemas.microsoft.com/office/drawing/2014/main" val="1375607880"/>
                    </a:ext>
                  </a:extLst>
                </a:gridCol>
              </a:tblGrid>
              <a:tr h="552061">
                <a:tc>
                  <a:txBody>
                    <a:bodyPr/>
                    <a:lstStyle/>
                    <a:p>
                      <a:pPr algn="just">
                        <a:spcAft>
                          <a:spcPts val="0"/>
                        </a:spcAft>
                      </a:pPr>
                      <a:r>
                        <a:rPr lang="kk-KZ" sz="2400" b="1" dirty="0">
                          <a:solidFill>
                            <a:schemeClr val="tx2"/>
                          </a:solidFill>
                          <a:effectLst/>
                          <a:latin typeface="Times New Roman" panose="02020603050405020304" pitchFamily="18" charset="0"/>
                          <a:cs typeface="Times New Roman" panose="02020603050405020304" pitchFamily="18" charset="0"/>
                        </a:rPr>
                        <a:t>Мезгіл үстеу</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rowSpan="7">
                  <a:txBody>
                    <a:bodyPr/>
                    <a:lstStyle/>
                    <a:p>
                      <a:pPr algn="just">
                        <a:spcAft>
                          <a:spcPts val="0"/>
                        </a:spcAft>
                      </a:pP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solidFill>
                  </a:tcPr>
                </a:tc>
                <a:tc>
                  <a:txBody>
                    <a:bodyPr/>
                    <a:lstStyle/>
                    <a:p>
                      <a:pPr algn="just">
                        <a:spcAft>
                          <a:spcPts val="0"/>
                        </a:spcAft>
                      </a:pPr>
                      <a:r>
                        <a:rPr lang="kk-KZ" sz="2400" b="1" dirty="0" smtClean="0">
                          <a:solidFill>
                            <a:schemeClr val="tx2"/>
                          </a:solidFill>
                          <a:effectLst/>
                          <a:latin typeface="Times New Roman" panose="02020603050405020304" pitchFamily="18" charset="0"/>
                          <a:cs typeface="Times New Roman" panose="02020603050405020304" pitchFamily="18" charset="0"/>
                        </a:rPr>
                        <a:t>төмен, артта</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365734485"/>
                  </a:ext>
                </a:extLst>
              </a:tr>
              <a:tr h="552061">
                <a:tc>
                  <a:txBody>
                    <a:bodyPr/>
                    <a:lstStyle/>
                    <a:p>
                      <a:pPr algn="just">
                        <a:spcAft>
                          <a:spcPts val="0"/>
                        </a:spcAft>
                      </a:pPr>
                      <a:r>
                        <a:rPr lang="kk-KZ" sz="2400" b="1" dirty="0">
                          <a:solidFill>
                            <a:schemeClr val="tx2"/>
                          </a:solidFill>
                          <a:effectLst/>
                          <a:latin typeface="Times New Roman" panose="02020603050405020304" pitchFamily="18" charset="0"/>
                          <a:cs typeface="Times New Roman" panose="02020603050405020304" pitchFamily="18" charset="0"/>
                        </a:rPr>
                        <a:t>Мөлшер үстеу</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400" b="1" dirty="0" smtClean="0">
                          <a:solidFill>
                            <a:schemeClr val="tx2"/>
                          </a:solidFill>
                          <a:effectLst/>
                          <a:latin typeface="Times New Roman" panose="02020603050405020304" pitchFamily="18" charset="0"/>
                          <a:cs typeface="Times New Roman" panose="02020603050405020304" pitchFamily="18" charset="0"/>
                        </a:rPr>
                        <a:t>кілең, </a:t>
                      </a:r>
                      <a:r>
                        <a:rPr lang="kk-KZ" sz="2400" b="1" dirty="0">
                          <a:solidFill>
                            <a:schemeClr val="tx2"/>
                          </a:solidFill>
                          <a:effectLst/>
                          <a:latin typeface="Times New Roman" panose="02020603050405020304" pitchFamily="18" charset="0"/>
                          <a:cs typeface="Times New Roman" panose="02020603050405020304" pitchFamily="18" charset="0"/>
                        </a:rPr>
                        <a:t>әбден</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3043548006"/>
                  </a:ext>
                </a:extLst>
              </a:tr>
              <a:tr h="552061">
                <a:tc>
                  <a:txBody>
                    <a:bodyPr/>
                    <a:lstStyle/>
                    <a:p>
                      <a:pPr algn="just">
                        <a:spcAft>
                          <a:spcPts val="0"/>
                        </a:spcAft>
                      </a:pPr>
                      <a:r>
                        <a:rPr lang="kk-KZ" sz="2400" b="1" dirty="0">
                          <a:solidFill>
                            <a:schemeClr val="tx2"/>
                          </a:solidFill>
                          <a:effectLst/>
                          <a:latin typeface="Times New Roman" panose="02020603050405020304" pitchFamily="18" charset="0"/>
                          <a:cs typeface="Times New Roman" panose="02020603050405020304" pitchFamily="18" charset="0"/>
                        </a:rPr>
                        <a:t>Сын-қимыл үстеу</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400" b="1" dirty="0" smtClean="0">
                          <a:solidFill>
                            <a:schemeClr val="tx2"/>
                          </a:solidFill>
                          <a:effectLst/>
                          <a:latin typeface="Times New Roman" panose="02020603050405020304" pitchFamily="18" charset="0"/>
                          <a:cs typeface="Times New Roman" panose="02020603050405020304" pitchFamily="18" charset="0"/>
                        </a:rPr>
                        <a:t>жорта, әдейі </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1033247853"/>
                  </a:ext>
                </a:extLst>
              </a:tr>
              <a:tr h="552061">
                <a:tc>
                  <a:txBody>
                    <a:bodyPr/>
                    <a:lstStyle/>
                    <a:p>
                      <a:pPr algn="just">
                        <a:spcAft>
                          <a:spcPts val="0"/>
                        </a:spcAft>
                      </a:pPr>
                      <a:r>
                        <a:rPr lang="kk-KZ" sz="2400" b="1" dirty="0">
                          <a:solidFill>
                            <a:schemeClr val="tx2"/>
                          </a:solidFill>
                          <a:effectLst/>
                          <a:latin typeface="Times New Roman" panose="02020603050405020304" pitchFamily="18" charset="0"/>
                          <a:cs typeface="Times New Roman" panose="02020603050405020304" pitchFamily="18" charset="0"/>
                        </a:rPr>
                        <a:t>Мақсат </a:t>
                      </a:r>
                      <a:r>
                        <a:rPr lang="kk-KZ" sz="2400" b="1" dirty="0" smtClean="0">
                          <a:solidFill>
                            <a:schemeClr val="tx2"/>
                          </a:solidFill>
                          <a:effectLst/>
                          <a:latin typeface="Times New Roman" panose="02020603050405020304" pitchFamily="18" charset="0"/>
                          <a:cs typeface="Times New Roman" panose="02020603050405020304" pitchFamily="18" charset="0"/>
                        </a:rPr>
                        <a:t>үстеу</a:t>
                      </a:r>
                    </a:p>
                    <a:p>
                      <a:pPr algn="just">
                        <a:spcAft>
                          <a:spcPts val="0"/>
                        </a:spcAft>
                      </a:pP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400" b="1" dirty="0" smtClean="0">
                          <a:solidFill>
                            <a:schemeClr val="tx2"/>
                          </a:solidFill>
                          <a:effectLst/>
                          <a:latin typeface="Times New Roman" panose="02020603050405020304" pitchFamily="18" charset="0"/>
                          <a:cs typeface="Times New Roman" panose="02020603050405020304" pitchFamily="18" charset="0"/>
                        </a:rPr>
                        <a:t>мұншама, </a:t>
                      </a:r>
                      <a:r>
                        <a:rPr lang="kk-KZ" sz="2400" b="1" dirty="0">
                          <a:solidFill>
                            <a:schemeClr val="tx2"/>
                          </a:solidFill>
                          <a:effectLst/>
                          <a:latin typeface="Times New Roman" panose="02020603050405020304" pitchFamily="18" charset="0"/>
                          <a:cs typeface="Times New Roman" panose="02020603050405020304" pitchFamily="18" charset="0"/>
                        </a:rPr>
                        <a:t>қыруар</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1223457010"/>
                  </a:ext>
                </a:extLst>
              </a:tr>
              <a:tr h="708640">
                <a:tc>
                  <a:txBody>
                    <a:bodyPr/>
                    <a:lstStyle/>
                    <a:p>
                      <a:pPr algn="just">
                        <a:spcAft>
                          <a:spcPts val="0"/>
                        </a:spcAft>
                      </a:pPr>
                      <a:r>
                        <a:rPr lang="kk-KZ" sz="2400" b="1">
                          <a:solidFill>
                            <a:schemeClr val="tx2"/>
                          </a:solidFill>
                          <a:effectLst/>
                          <a:latin typeface="Times New Roman" panose="02020603050405020304" pitchFamily="18" charset="0"/>
                          <a:cs typeface="Times New Roman" panose="02020603050405020304" pitchFamily="18" charset="0"/>
                        </a:rPr>
                        <a:t>Мекен үстеу</a:t>
                      </a:r>
                      <a:endParaRPr lang="ru-RU" sz="2400" b="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l">
                        <a:spcAft>
                          <a:spcPts val="0"/>
                        </a:spcAft>
                      </a:pPr>
                      <a:r>
                        <a:rPr lang="kk-KZ" sz="2400" b="1" dirty="0" smtClean="0">
                          <a:solidFill>
                            <a:schemeClr val="tx2"/>
                          </a:solidFill>
                          <a:effectLst/>
                          <a:latin typeface="Times New Roman" panose="02020603050405020304" pitchFamily="18" charset="0"/>
                          <a:cs typeface="Times New Roman" panose="02020603050405020304" pitchFamily="18" charset="0"/>
                        </a:rPr>
                        <a:t>таңертең,  күні </a:t>
                      </a:r>
                      <a:r>
                        <a:rPr lang="kk-KZ" sz="2400" b="1" dirty="0">
                          <a:solidFill>
                            <a:schemeClr val="tx2"/>
                          </a:solidFill>
                          <a:effectLst/>
                          <a:latin typeface="Times New Roman" panose="02020603050405020304" pitchFamily="18" charset="0"/>
                          <a:cs typeface="Times New Roman" panose="02020603050405020304" pitchFamily="18" charset="0"/>
                        </a:rPr>
                        <a:t>бойы</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2729309936"/>
                  </a:ext>
                </a:extLst>
              </a:tr>
              <a:tr h="1043555">
                <a:tc>
                  <a:txBody>
                    <a:bodyPr/>
                    <a:lstStyle/>
                    <a:p>
                      <a:pPr algn="just">
                        <a:spcAft>
                          <a:spcPts val="0"/>
                        </a:spcAft>
                      </a:pPr>
                      <a:r>
                        <a:rPr lang="kk-KZ" sz="2400" b="1" dirty="0">
                          <a:solidFill>
                            <a:schemeClr val="tx2"/>
                          </a:solidFill>
                          <a:effectLst/>
                          <a:latin typeface="Times New Roman" panose="02020603050405020304" pitchFamily="18" charset="0"/>
                          <a:cs typeface="Times New Roman" panose="02020603050405020304" pitchFamily="18" charset="0"/>
                        </a:rPr>
                        <a:t>Себеп-салдар үстеу</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400" b="1" dirty="0" smtClean="0">
                          <a:solidFill>
                            <a:schemeClr val="tx2"/>
                          </a:solidFill>
                          <a:effectLst/>
                          <a:latin typeface="Times New Roman" panose="02020603050405020304" pitchFamily="18" charset="0"/>
                          <a:cs typeface="Times New Roman" panose="02020603050405020304" pitchFamily="18" charset="0"/>
                        </a:rPr>
                        <a:t>осылайша, шапшаң</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2231243360"/>
                  </a:ext>
                </a:extLst>
              </a:tr>
              <a:tr h="1008111">
                <a:tc>
                  <a:txBody>
                    <a:bodyPr/>
                    <a:lstStyle/>
                    <a:p>
                      <a:pPr algn="just">
                        <a:spcAft>
                          <a:spcPts val="0"/>
                        </a:spcAft>
                      </a:pPr>
                      <a:r>
                        <a:rPr lang="kk-KZ" sz="2400" b="1" dirty="0">
                          <a:solidFill>
                            <a:schemeClr val="tx2"/>
                          </a:solidFill>
                          <a:effectLst/>
                          <a:latin typeface="Times New Roman" panose="02020603050405020304" pitchFamily="18" charset="0"/>
                          <a:cs typeface="Times New Roman" panose="02020603050405020304" pitchFamily="18" charset="0"/>
                        </a:rPr>
                        <a:t>Күшейткіш үстеу</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vMerge="1">
                  <a:txBody>
                    <a:bodyPr/>
                    <a:lstStyle/>
                    <a:p>
                      <a:endParaRPr lang="ru-RU"/>
                    </a:p>
                  </a:txBody>
                  <a:tcPr/>
                </a:tc>
                <a:tc>
                  <a:txBody>
                    <a:bodyPr/>
                    <a:lstStyle/>
                    <a:p>
                      <a:pPr algn="just">
                        <a:spcAft>
                          <a:spcPts val="0"/>
                        </a:spcAft>
                      </a:pPr>
                      <a:r>
                        <a:rPr lang="kk-KZ" sz="2400" b="1" dirty="0" smtClean="0">
                          <a:solidFill>
                            <a:schemeClr val="tx2"/>
                          </a:solidFill>
                          <a:effectLst/>
                          <a:latin typeface="Times New Roman" panose="02020603050405020304" pitchFamily="18" charset="0"/>
                          <a:cs typeface="Times New Roman" panose="02020603050405020304" pitchFamily="18" charset="0"/>
                        </a:rPr>
                        <a:t>амалсыздан</a:t>
                      </a:r>
                      <a:r>
                        <a:rPr lang="kk-KZ" sz="2400" b="1" dirty="0">
                          <a:solidFill>
                            <a:schemeClr val="tx2"/>
                          </a:solidFill>
                          <a:effectLst/>
                          <a:latin typeface="Times New Roman" panose="02020603050405020304" pitchFamily="18" charset="0"/>
                          <a:cs typeface="Times New Roman" panose="02020603050405020304" pitchFamily="18" charset="0"/>
                        </a:rPr>
                        <a:t>, </a:t>
                      </a:r>
                      <a:r>
                        <a:rPr lang="kk-KZ" sz="2400" b="1" dirty="0" smtClean="0">
                          <a:solidFill>
                            <a:schemeClr val="tx2"/>
                          </a:solidFill>
                          <a:effectLst/>
                          <a:latin typeface="Times New Roman" panose="02020603050405020304" pitchFamily="18" charset="0"/>
                          <a:cs typeface="Times New Roman" panose="02020603050405020304" pitchFamily="18" charset="0"/>
                        </a:rPr>
                        <a:t>бекерге</a:t>
                      </a:r>
                      <a:endParaRPr lang="ru-RU"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val="3940187898"/>
                  </a:ext>
                </a:extLst>
              </a:tr>
            </a:tbl>
          </a:graphicData>
        </a:graphic>
      </p:graphicFrame>
      <p:cxnSp>
        <p:nvCxnSpPr>
          <p:cNvPr id="49" name="Прямая со стрелкой 48"/>
          <p:cNvCxnSpPr/>
          <p:nvPr/>
        </p:nvCxnSpPr>
        <p:spPr>
          <a:xfrm>
            <a:off x="3275856" y="1843089"/>
            <a:ext cx="2088232" cy="259402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1" name="Прямая со стрелкой 50"/>
          <p:cNvCxnSpPr/>
          <p:nvPr/>
        </p:nvCxnSpPr>
        <p:spPr>
          <a:xfrm>
            <a:off x="3275856" y="2458641"/>
            <a:ext cx="2088232" cy="104236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3" name="Прямая со стрелкой 52"/>
          <p:cNvCxnSpPr/>
          <p:nvPr/>
        </p:nvCxnSpPr>
        <p:spPr>
          <a:xfrm>
            <a:off x="3275856" y="2996952"/>
            <a:ext cx="2088232" cy="230425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5" name="Прямая со стрелкой 54"/>
          <p:cNvCxnSpPr/>
          <p:nvPr/>
        </p:nvCxnSpPr>
        <p:spPr>
          <a:xfrm flipV="1">
            <a:off x="3275856" y="2979824"/>
            <a:ext cx="2088232" cy="59319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p:cNvCxnSpPr/>
          <p:nvPr/>
        </p:nvCxnSpPr>
        <p:spPr>
          <a:xfrm flipV="1">
            <a:off x="3275856" y="1772816"/>
            <a:ext cx="2088232" cy="279974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9" name="Прямая со стрелкой 58"/>
          <p:cNvCxnSpPr/>
          <p:nvPr/>
        </p:nvCxnSpPr>
        <p:spPr>
          <a:xfrm>
            <a:off x="3275856" y="5125471"/>
            <a:ext cx="2088232" cy="111184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1" name="Прямая со стрелкой 60"/>
          <p:cNvCxnSpPr/>
          <p:nvPr/>
        </p:nvCxnSpPr>
        <p:spPr>
          <a:xfrm flipV="1">
            <a:off x="3419872" y="2366007"/>
            <a:ext cx="1944216" cy="396773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7440962"/>
      </p:ext>
    </p:extLst>
  </p:cSld>
  <p:clrMapOvr>
    <a:masterClrMapping/>
  </p:clrMapOvr>
  <mc:AlternateContent xmlns:mc="http://schemas.openxmlformats.org/markup-compatibility/2006" xmlns:p14="http://schemas.microsoft.com/office/powerpoint/2010/main">
    <mc:Choice Requires="p14">
      <p:transition spd="slow" p14:dur="2000" advTm="48892"/>
    </mc:Choice>
    <mc:Fallback xmlns="">
      <p:transition spd="slow" advTm="48892"/>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484784"/>
            <a:ext cx="8640960" cy="4968552"/>
          </a:xfrm>
        </p:spPr>
        <p:txBody>
          <a:bodyPr>
            <a:normAutofit fontScale="90000"/>
          </a:bodyPr>
          <a:lstStyle/>
          <a:p>
            <a:pPr algn="l"/>
            <a:r>
              <a:rPr lang="kk-KZ" sz="3600" b="1" dirty="0" smtClean="0">
                <a:solidFill>
                  <a:schemeClr val="tx2"/>
                </a:solidFill>
                <a:latin typeface="Times New Roman" panose="02020603050405020304" pitchFamily="18" charset="0"/>
                <a:cs typeface="Times New Roman" panose="02020603050405020304" pitchFamily="18" charset="0"/>
              </a:rPr>
              <a:t>Оқылым </a:t>
            </a:r>
            <a:r>
              <a:rPr lang="kk-KZ" sz="3600" b="1" dirty="0">
                <a:solidFill>
                  <a:schemeClr val="tx2"/>
                </a:solidFill>
                <a:latin typeface="Times New Roman" panose="02020603050405020304" pitchFamily="18" charset="0"/>
                <a:cs typeface="Times New Roman" panose="02020603050405020304" pitchFamily="18" charset="0"/>
              </a:rPr>
              <a:t>материалы бойынша негізгі ойды білдіретін сөйлемдерді іріктедік;</a:t>
            </a:r>
            <a:r>
              <a:rPr lang="ru-RU" sz="3600" b="1" dirty="0">
                <a:solidFill>
                  <a:schemeClr val="tx2"/>
                </a:solidFill>
                <a:latin typeface="Times New Roman" panose="02020603050405020304" pitchFamily="18" charset="0"/>
                <a:cs typeface="Times New Roman" panose="02020603050405020304" pitchFamily="18" charset="0"/>
              </a:rPr>
              <a:t/>
            </a:r>
            <a:br>
              <a:rPr lang="ru-RU" sz="3600" b="1" dirty="0">
                <a:solidFill>
                  <a:schemeClr val="tx2"/>
                </a:solidFill>
                <a:latin typeface="Times New Roman" panose="02020603050405020304" pitchFamily="18" charset="0"/>
                <a:cs typeface="Times New Roman" panose="02020603050405020304" pitchFamily="18" charset="0"/>
              </a:rPr>
            </a:br>
            <a:r>
              <a:rPr lang="ru-RU" sz="3600" b="1" dirty="0" smtClean="0">
                <a:solidFill>
                  <a:schemeClr val="tx2"/>
                </a:solidFill>
                <a:latin typeface="Times New Roman" panose="02020603050405020304" pitchFamily="18" charset="0"/>
                <a:cs typeface="Times New Roman" panose="02020603050405020304" pitchFamily="18" charset="0"/>
              </a:rPr>
              <a:t/>
            </a:r>
            <a:br>
              <a:rPr lang="ru-RU" sz="3600" b="1" dirty="0" smtClean="0">
                <a:solidFill>
                  <a:schemeClr val="tx2"/>
                </a:solidFill>
                <a:latin typeface="Times New Roman" panose="02020603050405020304" pitchFamily="18" charset="0"/>
                <a:cs typeface="Times New Roman" panose="02020603050405020304" pitchFamily="18" charset="0"/>
              </a:rPr>
            </a:br>
            <a:r>
              <a:rPr lang="kk-KZ" sz="3600" b="1" dirty="0" smtClean="0">
                <a:solidFill>
                  <a:schemeClr val="tx2"/>
                </a:solidFill>
                <a:latin typeface="Times New Roman" panose="02020603050405020304" pitchFamily="18" charset="0"/>
                <a:cs typeface="Times New Roman" panose="02020603050405020304" pitchFamily="18" charset="0"/>
              </a:rPr>
              <a:t>Жинақы </a:t>
            </a:r>
            <a:r>
              <a:rPr lang="kk-KZ" sz="3600" b="1" dirty="0">
                <a:solidFill>
                  <a:schemeClr val="tx2"/>
                </a:solidFill>
                <a:latin typeface="Times New Roman" panose="02020603050405020304" pitchFamily="18" charset="0"/>
                <a:cs typeface="Times New Roman" panose="02020603050405020304" pitchFamily="18" charset="0"/>
              </a:rPr>
              <a:t>мәтін жазып, үстеудің мағыналық түрлерін ажырата білдік;</a:t>
            </a:r>
            <a:r>
              <a:rPr lang="ru-RU" sz="3600" b="1" dirty="0">
                <a:solidFill>
                  <a:schemeClr val="tx2"/>
                </a:solidFill>
                <a:latin typeface="Times New Roman" panose="02020603050405020304" pitchFamily="18" charset="0"/>
                <a:cs typeface="Times New Roman" panose="02020603050405020304" pitchFamily="18" charset="0"/>
              </a:rPr>
              <a:t/>
            </a:r>
            <a:br>
              <a:rPr lang="ru-RU" sz="3600" b="1" dirty="0">
                <a:solidFill>
                  <a:schemeClr val="tx2"/>
                </a:solidFill>
                <a:latin typeface="Times New Roman" panose="02020603050405020304" pitchFamily="18" charset="0"/>
                <a:cs typeface="Times New Roman" panose="02020603050405020304" pitchFamily="18" charset="0"/>
              </a:rPr>
            </a:br>
            <a:r>
              <a:rPr lang="ru-RU" sz="3600" b="1" dirty="0" smtClean="0">
                <a:solidFill>
                  <a:schemeClr val="tx2"/>
                </a:solidFill>
                <a:latin typeface="Times New Roman" panose="02020603050405020304" pitchFamily="18" charset="0"/>
                <a:cs typeface="Times New Roman" panose="02020603050405020304" pitchFamily="18" charset="0"/>
              </a:rPr>
              <a:t/>
            </a:r>
            <a:br>
              <a:rPr lang="ru-RU" sz="3600" b="1" dirty="0" smtClean="0">
                <a:solidFill>
                  <a:schemeClr val="tx2"/>
                </a:solidFill>
                <a:latin typeface="Times New Roman" panose="02020603050405020304" pitchFamily="18" charset="0"/>
                <a:cs typeface="Times New Roman" panose="02020603050405020304" pitchFamily="18" charset="0"/>
              </a:rPr>
            </a:br>
            <a:r>
              <a:rPr lang="kk-KZ" sz="3600" b="1" dirty="0" smtClean="0">
                <a:solidFill>
                  <a:schemeClr val="tx2"/>
                </a:solidFill>
                <a:latin typeface="Times New Roman" panose="02020603050405020304" pitchFamily="18" charset="0"/>
                <a:cs typeface="Times New Roman" panose="02020603050405020304" pitchFamily="18" charset="0"/>
              </a:rPr>
              <a:t>Синонимдік </a:t>
            </a:r>
            <a:r>
              <a:rPr lang="kk-KZ" sz="3600" b="1" dirty="0">
                <a:solidFill>
                  <a:schemeClr val="tx2"/>
                </a:solidFill>
                <a:latin typeface="Times New Roman" panose="02020603050405020304" pitchFamily="18" charset="0"/>
                <a:cs typeface="Times New Roman" panose="02020603050405020304" pitchFamily="18" charset="0"/>
              </a:rPr>
              <a:t>қатарларын түрлендіріп қолдана алдық.</a:t>
            </a:r>
            <a:r>
              <a:rPr lang="ru-RU" sz="3600" b="1" dirty="0">
                <a:solidFill>
                  <a:schemeClr val="tx2"/>
                </a:solidFill>
                <a:latin typeface="Times New Roman" panose="02020603050405020304" pitchFamily="18" charset="0"/>
                <a:cs typeface="Times New Roman" panose="02020603050405020304" pitchFamily="18" charset="0"/>
              </a:rPr>
              <a:t/>
            </a:r>
            <a:br>
              <a:rPr lang="ru-RU" sz="3600" b="1" dirty="0">
                <a:solidFill>
                  <a:schemeClr val="tx2"/>
                </a:solidFill>
                <a:latin typeface="Times New Roman" panose="02020603050405020304" pitchFamily="18" charset="0"/>
                <a:cs typeface="Times New Roman" panose="02020603050405020304" pitchFamily="18" charset="0"/>
              </a:rPr>
            </a:br>
            <a:r>
              <a:rPr lang="kk-KZ" sz="3600" b="1" dirty="0">
                <a:solidFill>
                  <a:schemeClr val="tx2"/>
                </a:solidFill>
                <a:latin typeface="Times New Roman" panose="02020603050405020304" pitchFamily="18" charset="0"/>
                <a:cs typeface="Times New Roman" panose="02020603050405020304" pitchFamily="18" charset="0"/>
              </a:rPr>
              <a:t/>
            </a:r>
            <a:br>
              <a:rPr lang="kk-KZ" sz="3600" b="1" dirty="0">
                <a:solidFill>
                  <a:schemeClr val="tx2"/>
                </a:solidFill>
                <a:latin typeface="Times New Roman" panose="02020603050405020304" pitchFamily="18" charset="0"/>
                <a:cs typeface="Times New Roman" panose="02020603050405020304" pitchFamily="18" charset="0"/>
              </a:rPr>
            </a:br>
            <a:r>
              <a:rPr lang="ru-RU" sz="2800" dirty="0">
                <a:solidFill>
                  <a:schemeClr val="tx2"/>
                </a:solidFill>
                <a:latin typeface="Times New Roman" panose="02020603050405020304" pitchFamily="18" charset="0"/>
                <a:cs typeface="Times New Roman" panose="02020603050405020304" pitchFamily="18" charset="0"/>
              </a:rPr>
              <a:t/>
            </a:r>
            <a:br>
              <a:rPr lang="ru-RU" sz="2800" dirty="0">
                <a:solidFill>
                  <a:schemeClr val="tx2"/>
                </a:solidFill>
                <a:latin typeface="Times New Roman" panose="02020603050405020304" pitchFamily="18" charset="0"/>
                <a:cs typeface="Times New Roman" panose="02020603050405020304" pitchFamily="18" charset="0"/>
              </a:rPr>
            </a:br>
            <a:endParaRPr lang="ru-RU" sz="2800" dirty="0">
              <a:solidFill>
                <a:schemeClr val="tx2"/>
              </a:solidFill>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690032" y="476673"/>
            <a:ext cx="7986423" cy="936104"/>
          </a:xfrm>
        </p:spPr>
        <p:txBody>
          <a:bodyPr>
            <a:normAutofit/>
          </a:bodyPr>
          <a:lstStyle/>
          <a:p>
            <a:r>
              <a:rPr lang="kk-KZ" sz="4000" b="1" dirty="0" smtClean="0">
                <a:solidFill>
                  <a:srgbClr val="FF0000"/>
                </a:solidFill>
              </a:rPr>
              <a:t>ҚОРЫТЫНДЫ</a:t>
            </a:r>
            <a:endParaRPr lang="ru-RU" sz="4000" b="1" dirty="0">
              <a:solidFill>
                <a:srgbClr val="FF0000"/>
              </a:solidFill>
            </a:endParaRPr>
          </a:p>
        </p:txBody>
      </p:sp>
    </p:spTree>
    <p:extLst>
      <p:ext uri="{BB962C8B-B14F-4D97-AF65-F5344CB8AC3E}">
        <p14:creationId xmlns:p14="http://schemas.microsoft.com/office/powerpoint/2010/main" val="1870468094"/>
      </p:ext>
    </p:extLst>
  </p:cSld>
  <p:clrMapOvr>
    <a:masterClrMapping/>
  </p:clrMapOvr>
  <mc:AlternateContent xmlns:mc="http://schemas.openxmlformats.org/markup-compatibility/2006" xmlns:p14="http://schemas.microsoft.com/office/powerpoint/2010/main">
    <mc:Choice Requires="p14">
      <p:transition spd="slow" p14:dur="2000" advTm="22113"/>
    </mc:Choice>
    <mc:Fallback xmlns="">
      <p:transition spd="slow" advTm="22113"/>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1413158"/>
          </a:xfrm>
        </p:spPr>
        <p:txBody>
          <a:bodyPr>
            <a:noAutofit/>
          </a:bodyPr>
          <a:lstStyle/>
          <a:p>
            <a:r>
              <a:rPr lang="kk-KZ" sz="4000" b="1" dirty="0">
                <a:solidFill>
                  <a:srgbClr val="FF0000"/>
                </a:solidFill>
                <a:latin typeface="Times New Roman" panose="02020603050405020304" pitchFamily="18" charset="0"/>
                <a:cs typeface="Times New Roman" panose="02020603050405020304" pitchFamily="18" charset="0"/>
              </a:rPr>
              <a:t>ОҚУ </a:t>
            </a:r>
            <a:r>
              <a:rPr lang="kk-KZ" sz="4000" b="1" dirty="0" smtClean="0">
                <a:solidFill>
                  <a:srgbClr val="FF0000"/>
                </a:solidFill>
                <a:latin typeface="Times New Roman" panose="02020603050405020304" pitchFamily="18" charset="0"/>
                <a:cs typeface="Times New Roman" panose="02020603050405020304" pitchFamily="18" charset="0"/>
              </a:rPr>
              <a:t>ТАПСЫРМАСЫ</a:t>
            </a:r>
            <a:r>
              <a:rPr lang="kk-KZ" sz="4000" b="1" dirty="0">
                <a:solidFill>
                  <a:srgbClr val="FF0000"/>
                </a:solidFill>
                <a:latin typeface="Times New Roman" panose="02020603050405020304" pitchFamily="18" charset="0"/>
                <a:cs typeface="Times New Roman" panose="02020603050405020304" pitchFamily="18" charset="0"/>
              </a:rPr>
              <a:t/>
            </a:r>
            <a:br>
              <a:rPr lang="kk-KZ" sz="4000" b="1" dirty="0">
                <a:solidFill>
                  <a:srgbClr val="FF0000"/>
                </a:solidFill>
                <a:latin typeface="Times New Roman" panose="02020603050405020304" pitchFamily="18" charset="0"/>
                <a:cs typeface="Times New Roman" panose="02020603050405020304" pitchFamily="18" charset="0"/>
              </a:rPr>
            </a:br>
            <a:endParaRPr lang="ru-RU" sz="4000" dirty="0">
              <a:solidFill>
                <a:srgbClr val="C00000"/>
              </a:solidFill>
            </a:endParaRPr>
          </a:p>
        </p:txBody>
      </p:sp>
      <p:sp>
        <p:nvSpPr>
          <p:cNvPr id="3" name="Прямоугольник 2"/>
          <p:cNvSpPr/>
          <p:nvPr/>
        </p:nvSpPr>
        <p:spPr>
          <a:xfrm>
            <a:off x="215516" y="1556792"/>
            <a:ext cx="8712968" cy="477054"/>
          </a:xfrm>
          <a:prstGeom prst="rect">
            <a:avLst/>
          </a:prstGeom>
        </p:spPr>
        <p:txBody>
          <a:bodyPr wrap="square">
            <a:spAutoFit/>
          </a:bodyPr>
          <a:lstStyle/>
          <a:p>
            <a:pPr algn="just"/>
            <a:r>
              <a:rPr lang="ru-RU" sz="2500" dirty="0">
                <a:solidFill>
                  <a:srgbClr val="002060"/>
                </a:solidFill>
                <a:latin typeface="Times New Roman" panose="02020603050405020304" pitchFamily="18" charset="0"/>
                <a:cs typeface="Times New Roman" panose="02020603050405020304" pitchFamily="18" charset="0"/>
              </a:rPr>
              <a:t> </a:t>
            </a:r>
            <a:endParaRPr lang="ru-RU" sz="2000" b="1" dirty="0">
              <a:solidFill>
                <a:srgbClr val="00206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15516" y="2420889"/>
            <a:ext cx="8712968" cy="2554545"/>
          </a:xfrm>
          <a:prstGeom prst="rect">
            <a:avLst/>
          </a:prstGeom>
        </p:spPr>
        <p:txBody>
          <a:bodyPr wrap="square">
            <a:spAutoFit/>
          </a:bodyPr>
          <a:lstStyle/>
          <a:p>
            <a:r>
              <a:rPr lang="kk-KZ" sz="4000" b="1" dirty="0">
                <a:solidFill>
                  <a:schemeClr val="tx2"/>
                </a:solidFill>
                <a:latin typeface="Times New Roman" panose="02020603050405020304" pitchFamily="18" charset="0"/>
                <a:cs typeface="Times New Roman" panose="02020603050405020304" pitchFamily="18" charset="0"/>
              </a:rPr>
              <a:t>Оқулықтың 142-беттегі </a:t>
            </a:r>
            <a:endParaRPr lang="kk-KZ" sz="4000" b="1" dirty="0" smtClean="0">
              <a:solidFill>
                <a:schemeClr val="tx2"/>
              </a:solidFill>
              <a:latin typeface="Times New Roman" panose="02020603050405020304" pitchFamily="18" charset="0"/>
              <a:cs typeface="Times New Roman" panose="02020603050405020304" pitchFamily="18" charset="0"/>
            </a:endParaRPr>
          </a:p>
          <a:p>
            <a:r>
              <a:rPr lang="kk-KZ" sz="4000" b="1" dirty="0" smtClean="0">
                <a:solidFill>
                  <a:schemeClr val="tx2"/>
                </a:solidFill>
                <a:latin typeface="Times New Roman" panose="02020603050405020304" pitchFamily="18" charset="0"/>
                <a:cs typeface="Times New Roman" panose="02020603050405020304" pitchFamily="18" charset="0"/>
              </a:rPr>
              <a:t>5-тапсырманы </a:t>
            </a:r>
            <a:r>
              <a:rPr lang="kk-KZ" sz="4000" b="1" dirty="0" smtClean="0">
                <a:solidFill>
                  <a:schemeClr val="tx2"/>
                </a:solidFill>
                <a:latin typeface="Times New Roman" panose="02020603050405020304" pitchFamily="18" charset="0"/>
                <a:cs typeface="Times New Roman" panose="02020603050405020304" pitchFamily="18" charset="0"/>
              </a:rPr>
              <a:t>орындайсыздар. </a:t>
            </a:r>
            <a:r>
              <a:rPr lang="kk-KZ" sz="4000" b="1" dirty="0">
                <a:solidFill>
                  <a:schemeClr val="tx2"/>
                </a:solidFill>
                <a:latin typeface="Times New Roman" panose="02020603050405020304" pitchFamily="18" charset="0"/>
                <a:cs typeface="Times New Roman" panose="02020603050405020304" pitchFamily="18" charset="0"/>
              </a:rPr>
              <a:t>Берілген үстеулердің жасалу жолын көрсетіп </a:t>
            </a:r>
            <a:r>
              <a:rPr lang="kk-KZ" sz="4000" b="1" dirty="0" smtClean="0">
                <a:solidFill>
                  <a:schemeClr val="tx2"/>
                </a:solidFill>
                <a:latin typeface="Times New Roman" panose="02020603050405020304" pitchFamily="18" charset="0"/>
                <a:cs typeface="Times New Roman" panose="02020603050405020304" pitchFamily="18" charset="0"/>
              </a:rPr>
              <a:t>жазасыздар. </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5293102"/>
      </p:ext>
    </p:extLst>
  </p:cSld>
  <p:clrMapOvr>
    <a:masterClrMapping/>
  </p:clrMapOvr>
  <mc:AlternateContent xmlns:mc="http://schemas.openxmlformats.org/markup-compatibility/2006" xmlns:p14="http://schemas.microsoft.com/office/powerpoint/2010/main">
    <mc:Choice Requires="p14">
      <p:transition spd="slow" p14:dur="2000" advTm="23317"/>
    </mc:Choice>
    <mc:Fallback xmlns="">
      <p:transition spd="slow" advTm="23317"/>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916832"/>
            <a:ext cx="8640960" cy="4608512"/>
          </a:xfrm>
        </p:spPr>
        <p:txBody>
          <a:bodyPr>
            <a:noAutofit/>
          </a:bodyPr>
          <a:lstStyle/>
          <a:p>
            <a:pPr algn="l"/>
            <a:r>
              <a:rPr lang="kk-KZ" sz="3600" b="1" dirty="0">
                <a:solidFill>
                  <a:schemeClr val="tx2"/>
                </a:solidFill>
                <a:latin typeface="Times New Roman" panose="02020603050405020304" pitchFamily="18" charset="0"/>
                <a:cs typeface="Times New Roman" panose="02020603050405020304" pitchFamily="18" charset="0"/>
              </a:rPr>
              <a:t>6.3.5.1 </a:t>
            </a:r>
            <a:r>
              <a:rPr lang="kk-KZ" sz="3600" b="1" dirty="0" smtClean="0">
                <a:solidFill>
                  <a:schemeClr val="tx2"/>
                </a:solidFill>
                <a:latin typeface="Times New Roman" panose="02020603050405020304" pitchFamily="18" charset="0"/>
                <a:cs typeface="Times New Roman" panose="02020603050405020304" pitchFamily="18" charset="0"/>
              </a:rPr>
              <a:t>-оқылым </a:t>
            </a:r>
            <a:r>
              <a:rPr lang="kk-KZ" sz="3600" b="1" dirty="0">
                <a:solidFill>
                  <a:schemeClr val="tx2"/>
                </a:solidFill>
                <a:latin typeface="Times New Roman" panose="02020603050405020304" pitchFamily="18" charset="0"/>
                <a:cs typeface="Times New Roman" panose="02020603050405020304" pitchFamily="18" charset="0"/>
              </a:rPr>
              <a:t>және тыңдалым материалдары бойынша негізгі ойды білдіретін сөйлемдерді іріктей отырып, жинақы мәтін жазу; </a:t>
            </a:r>
            <a:r>
              <a:rPr lang="ru-RU" sz="3600" b="1" dirty="0">
                <a:solidFill>
                  <a:schemeClr val="tx2"/>
                </a:solidFill>
                <a:latin typeface="Times New Roman" panose="02020603050405020304" pitchFamily="18" charset="0"/>
                <a:cs typeface="Times New Roman" panose="02020603050405020304" pitchFamily="18" charset="0"/>
              </a:rPr>
              <a:t/>
            </a:r>
            <a:br>
              <a:rPr lang="ru-RU" sz="3600" b="1" dirty="0">
                <a:solidFill>
                  <a:schemeClr val="tx2"/>
                </a:solidFill>
                <a:latin typeface="Times New Roman" panose="02020603050405020304" pitchFamily="18" charset="0"/>
                <a:cs typeface="Times New Roman" panose="02020603050405020304" pitchFamily="18" charset="0"/>
              </a:rPr>
            </a:br>
            <a:r>
              <a:rPr lang="kk-KZ" sz="3600" b="1" dirty="0">
                <a:solidFill>
                  <a:schemeClr val="tx2"/>
                </a:solidFill>
                <a:latin typeface="Times New Roman" panose="02020603050405020304" pitchFamily="18" charset="0"/>
                <a:cs typeface="Times New Roman" panose="02020603050405020304" pitchFamily="18" charset="0"/>
              </a:rPr>
              <a:t>6.4.4.3 </a:t>
            </a:r>
            <a:r>
              <a:rPr lang="kk-KZ" sz="3600" b="1" dirty="0" smtClean="0">
                <a:solidFill>
                  <a:schemeClr val="tx2"/>
                </a:solidFill>
                <a:latin typeface="Times New Roman" panose="02020603050405020304" pitchFamily="18" charset="0"/>
                <a:cs typeface="Times New Roman" panose="02020603050405020304" pitchFamily="18" charset="0"/>
              </a:rPr>
              <a:t>-үстеудің </a:t>
            </a:r>
            <a:r>
              <a:rPr lang="kk-KZ" sz="3600" b="1" dirty="0">
                <a:solidFill>
                  <a:schemeClr val="tx2"/>
                </a:solidFill>
                <a:latin typeface="Times New Roman" panose="02020603050405020304" pitchFamily="18" charset="0"/>
                <a:cs typeface="Times New Roman" panose="02020603050405020304" pitchFamily="18" charset="0"/>
              </a:rPr>
              <a:t>мағыналық түрлерін ажырату, </a:t>
            </a:r>
            <a:r>
              <a:rPr lang="kk-KZ" sz="3600" b="1" dirty="0" smtClean="0">
                <a:solidFill>
                  <a:schemeClr val="tx2"/>
                </a:solidFill>
                <a:latin typeface="Times New Roman" panose="02020603050405020304" pitchFamily="18" charset="0"/>
                <a:cs typeface="Times New Roman" panose="02020603050405020304" pitchFamily="18" charset="0"/>
              </a:rPr>
              <a:t>синонимдік </a:t>
            </a:r>
            <a:r>
              <a:rPr lang="kk-KZ" sz="3600" b="1" dirty="0">
                <a:solidFill>
                  <a:schemeClr val="tx2"/>
                </a:solidFill>
                <a:latin typeface="Times New Roman" panose="02020603050405020304" pitchFamily="18" charset="0"/>
                <a:cs typeface="Times New Roman" panose="02020603050405020304" pitchFamily="18" charset="0"/>
              </a:rPr>
              <a:t>қатарларын түрлендіріп қолдану. </a:t>
            </a:r>
            <a:r>
              <a:rPr lang="kk-KZ" sz="3600" b="1" dirty="0">
                <a:solidFill>
                  <a:schemeClr val="tx2"/>
                </a:solidFill>
                <a:latin typeface="Times New Roman" panose="02020603050405020304" pitchFamily="18" charset="0"/>
                <a:ea typeface="Tahoma" panose="020B0604030504040204" pitchFamily="34" charset="0"/>
                <a:cs typeface="Times New Roman" panose="02020603050405020304" pitchFamily="18" charset="0"/>
              </a:rPr>
              <a:t/>
            </a:r>
            <a:br>
              <a:rPr lang="kk-KZ" sz="3600" b="1" dirty="0">
                <a:solidFill>
                  <a:schemeClr val="tx2"/>
                </a:solidFill>
                <a:latin typeface="Times New Roman" panose="02020603050405020304" pitchFamily="18" charset="0"/>
                <a:ea typeface="Tahoma" panose="020B0604030504040204" pitchFamily="34" charset="0"/>
                <a:cs typeface="Times New Roman" panose="02020603050405020304" pitchFamily="18" charset="0"/>
              </a:rPr>
            </a:br>
            <a:endParaRPr lang="ru-RU" sz="3600" b="1" dirty="0">
              <a:solidFill>
                <a:schemeClr val="tx2"/>
              </a:solidFill>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1115616" y="404664"/>
            <a:ext cx="6705766" cy="1224135"/>
          </a:xfrm>
        </p:spPr>
        <p:txBody>
          <a:bodyPr>
            <a:noAutofit/>
          </a:bodyPr>
          <a:lstStyle/>
          <a:p>
            <a:r>
              <a:rPr lang="kk-KZ" sz="4800" b="1" dirty="0" smtClean="0">
                <a:solidFill>
                  <a:srgbClr val="FF0000"/>
                </a:solidFill>
                <a:latin typeface="Times New Roman" panose="02020603050405020304" pitchFamily="18" charset="0"/>
                <a:cs typeface="Times New Roman" panose="02020603050405020304" pitchFamily="18" charset="0"/>
              </a:rPr>
              <a:t>Оқу мақсаты</a:t>
            </a:r>
            <a:endParaRPr lang="ru-RU" sz="4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9453953"/>
      </p:ext>
    </p:extLst>
  </p:cSld>
  <p:clrMapOvr>
    <a:masterClrMapping/>
  </p:clrMapOvr>
  <mc:AlternateContent xmlns:mc="http://schemas.openxmlformats.org/markup-compatibility/2006" xmlns:p14="http://schemas.microsoft.com/office/powerpoint/2010/main">
    <mc:Choice Requires="p14">
      <p:transition spd="slow" p14:dur="2000" advTm="20331"/>
    </mc:Choice>
    <mc:Fallback xmlns="">
      <p:transition spd="slow" advTm="20331"/>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4023" y="1844824"/>
            <a:ext cx="8712968" cy="5013176"/>
          </a:xfrm>
        </p:spPr>
        <p:txBody>
          <a:bodyPr>
            <a:noAutofit/>
          </a:bodyPr>
          <a:lstStyle/>
          <a:p>
            <a:pPr algn="l"/>
            <a:r>
              <a:rPr lang="kk-KZ" dirty="0" smtClean="0"/>
              <a:t> </a:t>
            </a:r>
            <a:r>
              <a:rPr lang="kk-KZ" sz="3600" b="1" dirty="0" smtClean="0">
                <a:solidFill>
                  <a:schemeClr val="tx2"/>
                </a:solidFill>
                <a:latin typeface="Times New Roman" panose="02020603050405020304" pitchFamily="18" charset="0"/>
                <a:cs typeface="Times New Roman" panose="02020603050405020304" pitchFamily="18" charset="0"/>
              </a:rPr>
              <a:t>- оқылым </a:t>
            </a:r>
            <a:r>
              <a:rPr lang="kk-KZ" sz="3600" b="1" dirty="0">
                <a:solidFill>
                  <a:schemeClr val="tx2"/>
                </a:solidFill>
                <a:latin typeface="Times New Roman" panose="02020603050405020304" pitchFamily="18" charset="0"/>
                <a:cs typeface="Times New Roman" panose="02020603050405020304" pitchFamily="18" charset="0"/>
              </a:rPr>
              <a:t>материалы бойынша негізгі ойды білдіретін сөйлемдерді іріктейді;</a:t>
            </a:r>
            <a:r>
              <a:rPr lang="ru-RU" sz="3600" b="1" dirty="0">
                <a:solidFill>
                  <a:schemeClr val="tx2"/>
                </a:solidFill>
                <a:latin typeface="Times New Roman" panose="02020603050405020304" pitchFamily="18" charset="0"/>
                <a:cs typeface="Times New Roman" panose="02020603050405020304" pitchFamily="18" charset="0"/>
              </a:rPr>
              <a:t/>
            </a:r>
            <a:br>
              <a:rPr lang="ru-RU" sz="3600" b="1" dirty="0">
                <a:solidFill>
                  <a:schemeClr val="tx2"/>
                </a:solidFill>
                <a:latin typeface="Times New Roman" panose="02020603050405020304" pitchFamily="18" charset="0"/>
                <a:cs typeface="Times New Roman" panose="02020603050405020304" pitchFamily="18" charset="0"/>
              </a:rPr>
            </a:br>
            <a:r>
              <a:rPr lang="kk-KZ" sz="3600" b="1" dirty="0" smtClean="0">
                <a:solidFill>
                  <a:schemeClr val="tx2"/>
                </a:solidFill>
                <a:latin typeface="Times New Roman" panose="02020603050405020304" pitchFamily="18" charset="0"/>
                <a:cs typeface="Times New Roman" panose="02020603050405020304" pitchFamily="18" charset="0"/>
              </a:rPr>
              <a:t>- жинақы </a:t>
            </a:r>
            <a:r>
              <a:rPr lang="kk-KZ" sz="3600" b="1" dirty="0">
                <a:solidFill>
                  <a:schemeClr val="tx2"/>
                </a:solidFill>
                <a:latin typeface="Times New Roman" panose="02020603050405020304" pitchFamily="18" charset="0"/>
                <a:cs typeface="Times New Roman" panose="02020603050405020304" pitchFamily="18" charset="0"/>
              </a:rPr>
              <a:t>мәтін жазады;</a:t>
            </a:r>
            <a:r>
              <a:rPr lang="ru-RU" sz="3600" b="1" dirty="0">
                <a:solidFill>
                  <a:schemeClr val="tx2"/>
                </a:solidFill>
                <a:latin typeface="Times New Roman" panose="02020603050405020304" pitchFamily="18" charset="0"/>
                <a:cs typeface="Times New Roman" panose="02020603050405020304" pitchFamily="18" charset="0"/>
              </a:rPr>
              <a:t/>
            </a:r>
            <a:br>
              <a:rPr lang="ru-RU" sz="3600" b="1" dirty="0">
                <a:solidFill>
                  <a:schemeClr val="tx2"/>
                </a:solidFill>
                <a:latin typeface="Times New Roman" panose="02020603050405020304" pitchFamily="18" charset="0"/>
                <a:cs typeface="Times New Roman" panose="02020603050405020304" pitchFamily="18" charset="0"/>
              </a:rPr>
            </a:br>
            <a:r>
              <a:rPr lang="kk-KZ" sz="3600" b="1" dirty="0" smtClean="0">
                <a:solidFill>
                  <a:schemeClr val="tx2"/>
                </a:solidFill>
                <a:latin typeface="Times New Roman" panose="02020603050405020304" pitchFamily="18" charset="0"/>
                <a:cs typeface="Times New Roman" panose="02020603050405020304" pitchFamily="18" charset="0"/>
              </a:rPr>
              <a:t>- үстеудің </a:t>
            </a:r>
            <a:r>
              <a:rPr lang="kk-KZ" sz="3600" b="1" dirty="0">
                <a:solidFill>
                  <a:schemeClr val="tx2"/>
                </a:solidFill>
                <a:latin typeface="Times New Roman" panose="02020603050405020304" pitchFamily="18" charset="0"/>
                <a:cs typeface="Times New Roman" panose="02020603050405020304" pitchFamily="18" charset="0"/>
              </a:rPr>
              <a:t>мағыналық түрлерін </a:t>
            </a:r>
            <a:r>
              <a:rPr lang="kk-KZ" sz="3600" b="1" dirty="0" smtClean="0">
                <a:solidFill>
                  <a:schemeClr val="tx2"/>
                </a:solidFill>
                <a:latin typeface="Times New Roman" panose="02020603050405020304" pitchFamily="18" charset="0"/>
                <a:cs typeface="Times New Roman" panose="02020603050405020304" pitchFamily="18" charset="0"/>
              </a:rPr>
              <a:t>       ажыратады</a:t>
            </a:r>
            <a:r>
              <a:rPr lang="kk-KZ" sz="3600" b="1" dirty="0">
                <a:solidFill>
                  <a:schemeClr val="tx2"/>
                </a:solidFill>
                <a:latin typeface="Times New Roman" panose="02020603050405020304" pitchFamily="18" charset="0"/>
                <a:cs typeface="Times New Roman" panose="02020603050405020304" pitchFamily="18" charset="0"/>
              </a:rPr>
              <a:t>;</a:t>
            </a:r>
            <a:r>
              <a:rPr lang="ru-RU" sz="3600" b="1" dirty="0">
                <a:solidFill>
                  <a:schemeClr val="tx2"/>
                </a:solidFill>
                <a:latin typeface="Times New Roman" panose="02020603050405020304" pitchFamily="18" charset="0"/>
                <a:cs typeface="Times New Roman" panose="02020603050405020304" pitchFamily="18" charset="0"/>
              </a:rPr>
              <a:t/>
            </a:r>
            <a:br>
              <a:rPr lang="ru-RU" sz="3600" b="1" dirty="0">
                <a:solidFill>
                  <a:schemeClr val="tx2"/>
                </a:solidFill>
                <a:latin typeface="Times New Roman" panose="02020603050405020304" pitchFamily="18" charset="0"/>
                <a:cs typeface="Times New Roman" panose="02020603050405020304" pitchFamily="18" charset="0"/>
              </a:rPr>
            </a:br>
            <a:r>
              <a:rPr lang="kk-KZ" sz="3600" b="1" dirty="0" smtClean="0">
                <a:solidFill>
                  <a:schemeClr val="tx2"/>
                </a:solidFill>
                <a:latin typeface="Times New Roman" panose="02020603050405020304" pitchFamily="18" charset="0"/>
                <a:cs typeface="Times New Roman" panose="02020603050405020304" pitchFamily="18" charset="0"/>
              </a:rPr>
              <a:t>- синонимдік </a:t>
            </a:r>
            <a:r>
              <a:rPr lang="kk-KZ" sz="3600" b="1" dirty="0">
                <a:solidFill>
                  <a:schemeClr val="tx2"/>
                </a:solidFill>
                <a:latin typeface="Times New Roman" panose="02020603050405020304" pitchFamily="18" charset="0"/>
                <a:cs typeface="Times New Roman" panose="02020603050405020304" pitchFamily="18" charset="0"/>
              </a:rPr>
              <a:t>қатарларын түрлендіріп қолданады. </a:t>
            </a:r>
            <a:r>
              <a:rPr lang="kk-KZ" sz="3600" b="1" dirty="0">
                <a:solidFill>
                  <a:schemeClr val="tx2"/>
                </a:solidFill>
                <a:latin typeface="Times New Roman" panose="02020603050405020304" pitchFamily="18" charset="0"/>
                <a:ea typeface="Tahoma" panose="020B0604030504040204" pitchFamily="34" charset="0"/>
                <a:cs typeface="Times New Roman" panose="02020603050405020304" pitchFamily="18" charset="0"/>
              </a:rPr>
              <a:t/>
            </a:r>
            <a:br>
              <a:rPr lang="kk-KZ" sz="3600" b="1" dirty="0">
                <a:solidFill>
                  <a:schemeClr val="tx2"/>
                </a:solidFill>
                <a:latin typeface="Times New Roman" panose="02020603050405020304" pitchFamily="18" charset="0"/>
                <a:ea typeface="Tahoma" panose="020B0604030504040204" pitchFamily="34" charset="0"/>
                <a:cs typeface="Times New Roman" panose="02020603050405020304" pitchFamily="18" charset="0"/>
              </a:rPr>
            </a:br>
            <a:endParaRPr lang="ru-RU" sz="3600" b="1" dirty="0">
              <a:solidFill>
                <a:schemeClr val="tx2"/>
              </a:solidFill>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1331640" y="764704"/>
            <a:ext cx="6417734" cy="792088"/>
          </a:xfrm>
        </p:spPr>
        <p:txBody>
          <a:bodyPr>
            <a:normAutofit/>
          </a:bodyPr>
          <a:lstStyle/>
          <a:p>
            <a:r>
              <a:rPr lang="kk-KZ" sz="4400" b="1" dirty="0" smtClean="0">
                <a:solidFill>
                  <a:srgbClr val="FF0000"/>
                </a:solidFill>
                <a:latin typeface="Times New Roman" panose="02020603050405020304" pitchFamily="18" charset="0"/>
                <a:cs typeface="Times New Roman" panose="02020603050405020304" pitchFamily="18" charset="0"/>
              </a:rPr>
              <a:t>Бағалау критерийлері</a:t>
            </a:r>
            <a:endParaRPr lang="ru-RU"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269485"/>
      </p:ext>
    </p:extLst>
  </p:cSld>
  <p:clrMapOvr>
    <a:masterClrMapping/>
  </p:clrMapOvr>
  <mc:AlternateContent xmlns:mc="http://schemas.openxmlformats.org/markup-compatibility/2006" xmlns:p14="http://schemas.microsoft.com/office/powerpoint/2010/main">
    <mc:Choice Requires="p14">
      <p:transition spd="slow" p14:dur="2000" advTm="20580"/>
    </mc:Choice>
    <mc:Fallback xmlns="">
      <p:transition spd="slow" advTm="2058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836712"/>
            <a:ext cx="8712968" cy="6021288"/>
          </a:xfrm>
        </p:spPr>
        <p:txBody>
          <a:bodyPr>
            <a:noAutofit/>
          </a:bodyPr>
          <a:lstStyle/>
          <a:p>
            <a:pPr algn="l"/>
            <a:r>
              <a:rPr lang="ru-RU" sz="2000" dirty="0" smtClean="0">
                <a:solidFill>
                  <a:schemeClr val="tx2"/>
                </a:solidFill>
                <a:latin typeface="Times New Roman" panose="02020603050405020304" pitchFamily="18" charset="0"/>
                <a:cs typeface="Times New Roman" panose="02020603050405020304" pitchFamily="18" charset="0"/>
              </a:rPr>
              <a:t>         </a:t>
            </a:r>
            <a:r>
              <a:rPr lang="kk-KZ" sz="2000" b="1" dirty="0">
                <a:solidFill>
                  <a:srgbClr val="C00000"/>
                </a:solidFill>
                <a:latin typeface="Times New Roman" panose="02020603050405020304" pitchFamily="18" charset="0"/>
                <a:cs typeface="Times New Roman" panose="02020603050405020304" pitchFamily="18" charset="0"/>
              </a:rPr>
              <a:t>Тұрақты тіркестер дегеніміз не?</a:t>
            </a:r>
            <a:r>
              <a:rPr lang="ru-RU" sz="2000" dirty="0">
                <a:solidFill>
                  <a:srgbClr val="C00000"/>
                </a:solidFill>
                <a:latin typeface="Times New Roman" panose="02020603050405020304" pitchFamily="18" charset="0"/>
                <a:cs typeface="Times New Roman" panose="02020603050405020304" pitchFamily="18" charset="0"/>
              </a:rPr>
              <a:t/>
            </a:r>
            <a:br>
              <a:rPr lang="ru-RU" sz="2000" dirty="0">
                <a:solidFill>
                  <a:srgbClr val="C00000"/>
                </a:solidFill>
                <a:latin typeface="Times New Roman" panose="02020603050405020304" pitchFamily="18" charset="0"/>
                <a:cs typeface="Times New Roman" panose="02020603050405020304" pitchFamily="18" charset="0"/>
              </a:rPr>
            </a:br>
            <a:r>
              <a:rPr lang="kk-KZ" sz="1800" dirty="0">
                <a:solidFill>
                  <a:schemeClr val="tx2"/>
                </a:solidFill>
                <a:latin typeface="Times New Roman" panose="02020603050405020304" pitchFamily="18" charset="0"/>
                <a:cs typeface="Times New Roman" panose="02020603050405020304" pitchFamily="18" charset="0"/>
              </a:rPr>
              <a:t>Екі немесе одан да көп сөздің тіркесуі арқылы жасалатын, құрамындағы сөздердің орнын ауыстыруға келмейтін, бәрі тұтасып бір мағынаға ие болатын, бір сөйлем мүшесінің қызметін атқаратын тіркестер – </a:t>
            </a:r>
            <a:r>
              <a:rPr lang="kk-KZ" sz="1800" b="1" dirty="0">
                <a:solidFill>
                  <a:schemeClr val="tx2"/>
                </a:solidFill>
                <a:latin typeface="Times New Roman" panose="02020603050405020304" pitchFamily="18" charset="0"/>
                <a:cs typeface="Times New Roman" panose="02020603050405020304" pitchFamily="18" charset="0"/>
              </a:rPr>
              <a:t>тұрақты тіркестер – фразеологизм</a:t>
            </a:r>
            <a:r>
              <a:rPr lang="kk-KZ" sz="1800" dirty="0">
                <a:solidFill>
                  <a:schemeClr val="tx2"/>
                </a:solidFill>
                <a:latin typeface="Times New Roman" panose="02020603050405020304" pitchFamily="18" charset="0"/>
                <a:cs typeface="Times New Roman" panose="02020603050405020304" pitchFamily="18" charset="0"/>
              </a:rPr>
              <a:t> деп аталады. Мысалы, </a:t>
            </a:r>
            <a:r>
              <a:rPr lang="kk-KZ" sz="1800" b="1" i="1" dirty="0">
                <a:solidFill>
                  <a:schemeClr val="tx2"/>
                </a:solidFill>
                <a:latin typeface="Times New Roman" panose="02020603050405020304" pitchFamily="18" charset="0"/>
                <a:cs typeface="Times New Roman" panose="02020603050405020304" pitchFamily="18" charset="0"/>
              </a:rPr>
              <a:t>Екі иығына екі кісі мінгендей </a:t>
            </a:r>
            <a:r>
              <a:rPr lang="kk-KZ" sz="1800" dirty="0">
                <a:solidFill>
                  <a:schemeClr val="tx2"/>
                </a:solidFill>
                <a:latin typeface="Times New Roman" panose="02020603050405020304" pitchFamily="18" charset="0"/>
                <a:cs typeface="Times New Roman" panose="02020603050405020304" pitchFamily="18" charset="0"/>
              </a:rPr>
              <a:t>деген тұрақты сөз тіркесі </a:t>
            </a:r>
            <a:r>
              <a:rPr lang="kk-KZ" sz="1800" b="1" dirty="0">
                <a:solidFill>
                  <a:schemeClr val="tx2"/>
                </a:solidFill>
                <a:latin typeface="Times New Roman" panose="02020603050405020304" pitchFamily="18" charset="0"/>
                <a:cs typeface="Times New Roman" panose="02020603050405020304" pitchFamily="18" charset="0"/>
              </a:rPr>
              <a:t>денелі, тұлғалы, иықты</a:t>
            </a:r>
            <a:r>
              <a:rPr lang="kk-KZ" sz="1800" dirty="0">
                <a:solidFill>
                  <a:schemeClr val="tx2"/>
                </a:solidFill>
                <a:latin typeface="Times New Roman" panose="02020603050405020304" pitchFamily="18" charset="0"/>
                <a:cs typeface="Times New Roman" panose="02020603050405020304" pitchFamily="18" charset="0"/>
              </a:rPr>
              <a:t> деген бір ғана мағынаны білдірсе, </a:t>
            </a:r>
            <a:r>
              <a:rPr lang="kk-KZ" sz="1800" b="1" i="1" dirty="0">
                <a:solidFill>
                  <a:schemeClr val="tx2"/>
                </a:solidFill>
                <a:latin typeface="Times New Roman" panose="02020603050405020304" pitchFamily="18" charset="0"/>
                <a:cs typeface="Times New Roman" panose="02020603050405020304" pitchFamily="18" charset="0"/>
              </a:rPr>
              <a:t>Аяғы аяғына жұқпады</a:t>
            </a:r>
            <a:r>
              <a:rPr lang="kk-KZ" sz="1800" dirty="0">
                <a:solidFill>
                  <a:schemeClr val="tx2"/>
                </a:solidFill>
                <a:latin typeface="Times New Roman" panose="02020603050405020304" pitchFamily="18" charset="0"/>
                <a:cs typeface="Times New Roman" panose="02020603050405020304" pitchFamily="18" charset="0"/>
              </a:rPr>
              <a:t> тұрақты тіркесі </a:t>
            </a:r>
            <a:r>
              <a:rPr lang="kk-KZ" sz="1800" b="1" dirty="0">
                <a:solidFill>
                  <a:schemeClr val="tx2"/>
                </a:solidFill>
                <a:latin typeface="Times New Roman" panose="02020603050405020304" pitchFamily="18" charset="0"/>
                <a:cs typeface="Times New Roman" panose="02020603050405020304" pitchFamily="18" charset="0"/>
              </a:rPr>
              <a:t>шапшаң, тез жүрді </a:t>
            </a:r>
            <a:r>
              <a:rPr lang="kk-KZ" sz="1800" dirty="0">
                <a:solidFill>
                  <a:schemeClr val="tx2"/>
                </a:solidFill>
                <a:latin typeface="Times New Roman" panose="02020603050405020304" pitchFamily="18" charset="0"/>
                <a:cs typeface="Times New Roman" panose="02020603050405020304" pitchFamily="18" charset="0"/>
              </a:rPr>
              <a:t>деген ұғымда қолданылып тұр.</a:t>
            </a:r>
            <a:r>
              <a:rPr lang="ru-RU" sz="1800" dirty="0">
                <a:latin typeface="Times New Roman" panose="02020603050405020304" pitchFamily="18" charset="0"/>
                <a:cs typeface="Times New Roman" panose="02020603050405020304" pitchFamily="18" charset="0"/>
              </a:rPr>
              <a:t/>
            </a:r>
            <a:br>
              <a:rPr lang="ru-RU" sz="1800" dirty="0">
                <a:latin typeface="Times New Roman" panose="02020603050405020304" pitchFamily="18" charset="0"/>
                <a:cs typeface="Times New Roman" panose="02020603050405020304" pitchFamily="18" charset="0"/>
              </a:rPr>
            </a:br>
            <a:r>
              <a:rPr lang="kk-KZ" sz="2000" b="1" dirty="0">
                <a:solidFill>
                  <a:srgbClr val="C00000"/>
                </a:solidFill>
                <a:latin typeface="Times New Roman" panose="02020603050405020304" pitchFamily="18" charset="0"/>
                <a:cs typeface="Times New Roman" panose="02020603050405020304" pitchFamily="18" charset="0"/>
              </a:rPr>
              <a:t>Күрделі үстеулер дегеніміз не?</a:t>
            </a:r>
            <a:r>
              <a:rPr lang="ru-RU" sz="2000" dirty="0">
                <a:solidFill>
                  <a:srgbClr val="C00000"/>
                </a:solidFill>
                <a:latin typeface="Times New Roman" panose="02020603050405020304" pitchFamily="18" charset="0"/>
                <a:cs typeface="Times New Roman" panose="02020603050405020304" pitchFamily="18" charset="0"/>
              </a:rPr>
              <a:t/>
            </a:r>
            <a:br>
              <a:rPr lang="ru-RU" sz="2000" dirty="0">
                <a:solidFill>
                  <a:srgbClr val="C00000"/>
                </a:solidFill>
                <a:latin typeface="Times New Roman" panose="02020603050405020304" pitchFamily="18" charset="0"/>
                <a:cs typeface="Times New Roman" panose="02020603050405020304" pitchFamily="18" charset="0"/>
              </a:rPr>
            </a:br>
            <a:r>
              <a:rPr lang="kk-KZ" sz="1800" b="1" dirty="0">
                <a:solidFill>
                  <a:schemeClr val="tx2"/>
                </a:solidFill>
                <a:latin typeface="Times New Roman" panose="02020603050405020304" pitchFamily="18" charset="0"/>
                <a:cs typeface="Times New Roman" panose="02020603050405020304" pitchFamily="18" charset="0"/>
              </a:rPr>
              <a:t>Үстеу – іс-әрекеттің, қимылдың сындық, сапалық белгісінің сипатын, жай күйін </a:t>
            </a:r>
            <a:r>
              <a:rPr lang="kk-KZ" sz="1800" dirty="0">
                <a:solidFill>
                  <a:schemeClr val="tx2"/>
                </a:solidFill>
                <a:latin typeface="Times New Roman" panose="02020603050405020304" pitchFamily="18" charset="0"/>
                <a:cs typeface="Times New Roman" panose="02020603050405020304" pitchFamily="18" charset="0"/>
              </a:rPr>
              <a:t>білдіреді</a:t>
            </a:r>
            <a:r>
              <a:rPr lang="kk-KZ" sz="1800" b="1" dirty="0">
                <a:solidFill>
                  <a:schemeClr val="tx2"/>
                </a:solidFill>
                <a:latin typeface="Times New Roman" panose="02020603050405020304" pitchFamily="18" charset="0"/>
                <a:cs typeface="Times New Roman" panose="02020603050405020304" pitchFamily="18" charset="0"/>
              </a:rPr>
              <a:t>. </a:t>
            </a:r>
            <a:r>
              <a:rPr lang="kk-KZ" sz="1800" dirty="0" smtClean="0">
                <a:solidFill>
                  <a:schemeClr val="tx2"/>
                </a:solidFill>
                <a:latin typeface="Times New Roman" panose="02020603050405020304" pitchFamily="18" charset="0"/>
                <a:cs typeface="Times New Roman" panose="02020603050405020304" pitchFamily="18" charset="0"/>
              </a:rPr>
              <a:t>Үстеу </a:t>
            </a:r>
            <a:r>
              <a:rPr lang="kk-KZ" sz="1800" dirty="0">
                <a:solidFill>
                  <a:schemeClr val="tx2"/>
                </a:solidFill>
                <a:latin typeface="Times New Roman" panose="02020603050405020304" pitchFamily="18" charset="0"/>
                <a:cs typeface="Times New Roman" panose="02020603050405020304" pitchFamily="18" charset="0"/>
              </a:rPr>
              <a:t>құрамына қарай </a:t>
            </a:r>
            <a:r>
              <a:rPr lang="kk-KZ" sz="1800" b="1" dirty="0">
                <a:solidFill>
                  <a:schemeClr val="tx2"/>
                </a:solidFill>
                <a:latin typeface="Times New Roman" panose="02020603050405020304" pitchFamily="18" charset="0"/>
                <a:cs typeface="Times New Roman" panose="02020603050405020304" pitchFamily="18" charset="0"/>
              </a:rPr>
              <a:t>екіге </a:t>
            </a:r>
            <a:r>
              <a:rPr lang="kk-KZ" sz="1800" dirty="0">
                <a:solidFill>
                  <a:schemeClr val="tx2"/>
                </a:solidFill>
                <a:latin typeface="Times New Roman" panose="02020603050405020304" pitchFamily="18" charset="0"/>
                <a:cs typeface="Times New Roman" panose="02020603050405020304" pitchFamily="18" charset="0"/>
              </a:rPr>
              <a:t>бөлінеді:  </a:t>
            </a:r>
            <a:r>
              <a:rPr lang="kk-KZ" sz="1800" b="1" dirty="0" smtClean="0">
                <a:solidFill>
                  <a:schemeClr val="tx2"/>
                </a:solidFill>
                <a:latin typeface="Times New Roman" panose="02020603050405020304" pitchFamily="18" charset="0"/>
                <a:cs typeface="Times New Roman" panose="02020603050405020304" pitchFamily="18" charset="0"/>
              </a:rPr>
              <a:t>дара, күрделі</a:t>
            </a:r>
            <a:r>
              <a:rPr lang="kk-KZ" sz="1800" dirty="0">
                <a:solidFill>
                  <a:schemeClr val="tx2"/>
                </a:solidFill>
                <a:latin typeface="Times New Roman" panose="02020603050405020304" pitchFamily="18" charset="0"/>
                <a:cs typeface="Times New Roman" panose="02020603050405020304" pitchFamily="18" charset="0"/>
              </a:rPr>
              <a:t> үстеулер;  </a:t>
            </a:r>
            <a:r>
              <a:rPr lang="ru-RU" sz="1800" dirty="0">
                <a:solidFill>
                  <a:schemeClr val="tx2"/>
                </a:solidFill>
                <a:latin typeface="Times New Roman" panose="02020603050405020304" pitchFamily="18" charset="0"/>
                <a:cs typeface="Times New Roman" panose="02020603050405020304" pitchFamily="18" charset="0"/>
              </a:rPr>
              <a:t/>
            </a:r>
            <a:br>
              <a:rPr lang="ru-RU" sz="1800" dirty="0">
                <a:solidFill>
                  <a:schemeClr val="tx2"/>
                </a:solidFill>
                <a:latin typeface="Times New Roman" panose="02020603050405020304" pitchFamily="18" charset="0"/>
                <a:cs typeface="Times New Roman" panose="02020603050405020304" pitchFamily="18" charset="0"/>
              </a:rPr>
            </a:br>
            <a:r>
              <a:rPr lang="kk-KZ" sz="1800" b="1" dirty="0">
                <a:solidFill>
                  <a:schemeClr val="tx2"/>
                </a:solidFill>
                <a:latin typeface="Times New Roman" panose="02020603050405020304" pitchFamily="18" charset="0"/>
                <a:cs typeface="Times New Roman" panose="02020603050405020304" pitchFamily="18" charset="0"/>
              </a:rPr>
              <a:t>Күрделі үстеу </a:t>
            </a:r>
            <a:r>
              <a:rPr lang="kk-KZ" sz="1800" dirty="0">
                <a:solidFill>
                  <a:schemeClr val="tx2"/>
                </a:solidFill>
                <a:latin typeface="Times New Roman" panose="02020603050405020304" pitchFamily="18" charset="0"/>
                <a:cs typeface="Times New Roman" panose="02020603050405020304" pitchFamily="18" charset="0"/>
              </a:rPr>
              <a:t>сөздердің</a:t>
            </a:r>
            <a:r>
              <a:rPr lang="kk-KZ" sz="1800" b="1" dirty="0">
                <a:solidFill>
                  <a:schemeClr val="tx2"/>
                </a:solidFill>
                <a:latin typeface="Times New Roman" panose="02020603050405020304" pitchFamily="18" charset="0"/>
                <a:cs typeface="Times New Roman" panose="02020603050405020304" pitchFamily="18" charset="0"/>
              </a:rPr>
              <a:t> бірігуінен</a:t>
            </a:r>
            <a:r>
              <a:rPr lang="kk-KZ" sz="1800" b="1" dirty="0" smtClean="0">
                <a:solidFill>
                  <a:schemeClr val="tx2"/>
                </a:solidFill>
                <a:latin typeface="Times New Roman" panose="02020603050405020304" pitchFamily="18" charset="0"/>
                <a:cs typeface="Times New Roman" panose="02020603050405020304" pitchFamily="18" charset="0"/>
              </a:rPr>
              <a:t>, </a:t>
            </a:r>
            <a:r>
              <a:rPr lang="kk-KZ" sz="1800" b="1" dirty="0">
                <a:solidFill>
                  <a:schemeClr val="tx2"/>
                </a:solidFill>
                <a:latin typeface="Times New Roman" panose="02020603050405020304" pitchFamily="18" charset="0"/>
                <a:cs typeface="Times New Roman" panose="02020603050405020304" pitchFamily="18" charset="0"/>
              </a:rPr>
              <a:t>тіркесуінен, </a:t>
            </a:r>
            <a:r>
              <a:rPr lang="kk-KZ" sz="1800" b="1" dirty="0" smtClean="0">
                <a:solidFill>
                  <a:schemeClr val="tx2"/>
                </a:solidFill>
                <a:latin typeface="Times New Roman" panose="02020603050405020304" pitchFamily="18" charset="0"/>
                <a:cs typeface="Times New Roman" panose="02020603050405020304" pitchFamily="18" charset="0"/>
              </a:rPr>
              <a:t>қосарлануынан</a:t>
            </a:r>
            <a:r>
              <a:rPr lang="kk-KZ" sz="1800" b="1" dirty="0">
                <a:solidFill>
                  <a:schemeClr val="tx2"/>
                </a:solidFill>
                <a:latin typeface="Times New Roman" panose="02020603050405020304" pitchFamily="18" charset="0"/>
                <a:cs typeface="Times New Roman" panose="02020603050405020304" pitchFamily="18" charset="0"/>
              </a:rPr>
              <a:t> </a:t>
            </a:r>
            <a:r>
              <a:rPr lang="kk-KZ" sz="1800" dirty="0">
                <a:solidFill>
                  <a:schemeClr val="tx2"/>
                </a:solidFill>
                <a:latin typeface="Times New Roman" panose="02020603050405020304" pitchFamily="18" charset="0"/>
                <a:cs typeface="Times New Roman" panose="02020603050405020304" pitchFamily="18" charset="0"/>
              </a:rPr>
              <a:t>жасалады</a:t>
            </a:r>
            <a:r>
              <a:rPr lang="kk-KZ" sz="1800" b="1" dirty="0">
                <a:solidFill>
                  <a:schemeClr val="tx2"/>
                </a:solidFill>
                <a:latin typeface="Times New Roman" panose="02020603050405020304" pitchFamily="18" charset="0"/>
                <a:cs typeface="Times New Roman" panose="02020603050405020304" pitchFamily="18" charset="0"/>
              </a:rPr>
              <a:t>:  </a:t>
            </a:r>
            <a:r>
              <a:rPr lang="kk-KZ" sz="1800" dirty="0">
                <a:solidFill>
                  <a:schemeClr val="tx2"/>
                </a:solidFill>
                <a:latin typeface="Times New Roman" panose="02020603050405020304" pitchFamily="18" charset="0"/>
                <a:cs typeface="Times New Roman" panose="02020603050405020304" pitchFamily="18" charset="0"/>
              </a:rPr>
              <a:t>Сөздердің </a:t>
            </a:r>
            <a:r>
              <a:rPr lang="kk-KZ" sz="1800" b="1" dirty="0">
                <a:solidFill>
                  <a:schemeClr val="tx2"/>
                </a:solidFill>
                <a:latin typeface="Times New Roman" panose="02020603050405020304" pitchFamily="18" charset="0"/>
                <a:cs typeface="Times New Roman" panose="02020603050405020304" pitchFamily="18" charset="0"/>
              </a:rPr>
              <a:t>бірігуінен</a:t>
            </a:r>
            <a:r>
              <a:rPr lang="kk-KZ" sz="1800" dirty="0">
                <a:solidFill>
                  <a:schemeClr val="tx2"/>
                </a:solidFill>
                <a:latin typeface="Times New Roman" panose="02020603050405020304" pitchFamily="18" charset="0"/>
                <a:cs typeface="Times New Roman" panose="02020603050405020304" pitchFamily="18" charset="0"/>
              </a:rPr>
              <a:t> жасалған </a:t>
            </a:r>
            <a:r>
              <a:rPr lang="kk-KZ" sz="1800" b="1" dirty="0">
                <a:solidFill>
                  <a:schemeClr val="tx2"/>
                </a:solidFill>
                <a:latin typeface="Times New Roman" panose="02020603050405020304" pitchFamily="18" charset="0"/>
                <a:cs typeface="Times New Roman" panose="02020603050405020304" pitchFamily="18" charset="0"/>
              </a:rPr>
              <a:t>күрделі</a:t>
            </a:r>
            <a:r>
              <a:rPr lang="kk-KZ" sz="1800" dirty="0">
                <a:solidFill>
                  <a:schemeClr val="tx2"/>
                </a:solidFill>
                <a:latin typeface="Times New Roman" panose="02020603050405020304" pitchFamily="18" charset="0"/>
                <a:cs typeface="Times New Roman" panose="02020603050405020304" pitchFamily="18" charset="0"/>
              </a:rPr>
              <a:t> үстеулер: </a:t>
            </a:r>
            <a:r>
              <a:rPr lang="kk-KZ" sz="1800" dirty="0" smtClean="0">
                <a:solidFill>
                  <a:schemeClr val="tx2"/>
                </a:solidFill>
                <a:latin typeface="Times New Roman" panose="02020603050405020304" pitchFamily="18" charset="0"/>
                <a:cs typeface="Times New Roman" panose="02020603050405020304" pitchFamily="18" charset="0"/>
              </a:rPr>
              <a:t/>
            </a:r>
            <a:br>
              <a:rPr lang="kk-KZ" sz="1800" dirty="0" smtClean="0">
                <a:solidFill>
                  <a:schemeClr val="tx2"/>
                </a:solidFill>
                <a:latin typeface="Times New Roman" panose="02020603050405020304" pitchFamily="18" charset="0"/>
                <a:cs typeface="Times New Roman" panose="02020603050405020304" pitchFamily="18" charset="0"/>
              </a:rPr>
            </a:br>
            <a:r>
              <a:rPr lang="kk-KZ" sz="1800" b="1" i="1" dirty="0" smtClean="0">
                <a:solidFill>
                  <a:schemeClr val="tx2"/>
                </a:solidFill>
                <a:latin typeface="Times New Roman" panose="02020603050405020304" pitchFamily="18" charset="0"/>
                <a:cs typeface="Times New Roman" panose="02020603050405020304" pitchFamily="18" charset="0"/>
              </a:rPr>
              <a:t>қыстыгүні </a:t>
            </a:r>
            <a:r>
              <a:rPr lang="kk-KZ" sz="1800" b="1" i="1" dirty="0">
                <a:solidFill>
                  <a:schemeClr val="tx2"/>
                </a:solidFill>
                <a:latin typeface="Times New Roman" panose="02020603050405020304" pitchFamily="18" charset="0"/>
                <a:cs typeface="Times New Roman" panose="02020603050405020304" pitchFamily="18" charset="0"/>
              </a:rPr>
              <a:t>(қыстың+күні), </a:t>
            </a:r>
            <a:r>
              <a:rPr lang="kk-KZ" sz="1800" b="1" i="1" dirty="0" smtClean="0">
                <a:solidFill>
                  <a:schemeClr val="tx2"/>
                </a:solidFill>
                <a:latin typeface="Times New Roman" panose="02020603050405020304" pitchFamily="18" charset="0"/>
                <a:cs typeface="Times New Roman" panose="02020603050405020304" pitchFamily="18" charset="0"/>
              </a:rPr>
              <a:t>бүгін </a:t>
            </a:r>
            <a:r>
              <a:rPr lang="kk-KZ" sz="1800" b="1" i="1" dirty="0">
                <a:solidFill>
                  <a:schemeClr val="tx2"/>
                </a:solidFill>
                <a:latin typeface="Times New Roman" panose="02020603050405020304" pitchFamily="18" charset="0"/>
                <a:cs typeface="Times New Roman" panose="02020603050405020304" pitchFamily="18" charset="0"/>
              </a:rPr>
              <a:t>(бұл+күн) </a:t>
            </a:r>
            <a:r>
              <a:rPr lang="kk-KZ" sz="1800" dirty="0">
                <a:solidFill>
                  <a:schemeClr val="tx2"/>
                </a:solidFill>
                <a:latin typeface="Times New Roman" panose="02020603050405020304" pitchFamily="18" charset="0"/>
                <a:cs typeface="Times New Roman" panose="02020603050405020304" pitchFamily="18" charset="0"/>
              </a:rPr>
              <a:t>т.б.</a:t>
            </a:r>
            <a:r>
              <a:rPr lang="ru-RU" sz="1800" dirty="0">
                <a:solidFill>
                  <a:schemeClr val="tx2"/>
                </a:solidFill>
                <a:latin typeface="Times New Roman" panose="02020603050405020304" pitchFamily="18" charset="0"/>
                <a:cs typeface="Times New Roman" panose="02020603050405020304" pitchFamily="18" charset="0"/>
              </a:rPr>
              <a:t/>
            </a:r>
            <a:br>
              <a:rPr lang="ru-RU" sz="1800" dirty="0">
                <a:solidFill>
                  <a:schemeClr val="tx2"/>
                </a:solidFill>
                <a:latin typeface="Times New Roman" panose="02020603050405020304" pitchFamily="18" charset="0"/>
                <a:cs typeface="Times New Roman" panose="02020603050405020304" pitchFamily="18" charset="0"/>
              </a:rPr>
            </a:br>
            <a:r>
              <a:rPr lang="kk-KZ" sz="1800" dirty="0">
                <a:solidFill>
                  <a:schemeClr val="tx2"/>
                </a:solidFill>
                <a:latin typeface="Times New Roman" panose="02020603050405020304" pitchFamily="18" charset="0"/>
                <a:cs typeface="Times New Roman" panose="02020603050405020304" pitchFamily="18" charset="0"/>
              </a:rPr>
              <a:t>Сөздердің </a:t>
            </a:r>
            <a:r>
              <a:rPr lang="kk-KZ" sz="1800" b="1" dirty="0">
                <a:solidFill>
                  <a:schemeClr val="tx2"/>
                </a:solidFill>
                <a:latin typeface="Times New Roman" panose="02020603050405020304" pitchFamily="18" charset="0"/>
                <a:cs typeface="Times New Roman" panose="02020603050405020304" pitchFamily="18" charset="0"/>
              </a:rPr>
              <a:t>қосарлануы</a:t>
            </a:r>
            <a:r>
              <a:rPr lang="kk-KZ" sz="1800" dirty="0">
                <a:solidFill>
                  <a:schemeClr val="tx2"/>
                </a:solidFill>
                <a:latin typeface="Times New Roman" panose="02020603050405020304" pitchFamily="18" charset="0"/>
                <a:cs typeface="Times New Roman" panose="02020603050405020304" pitchFamily="18" charset="0"/>
              </a:rPr>
              <a:t> мен </a:t>
            </a:r>
            <a:r>
              <a:rPr lang="kk-KZ" sz="1800" b="1" dirty="0">
                <a:solidFill>
                  <a:schemeClr val="tx2"/>
                </a:solidFill>
                <a:latin typeface="Times New Roman" panose="02020603050405020304" pitchFamily="18" charset="0"/>
                <a:cs typeface="Times New Roman" panose="02020603050405020304" pitchFamily="18" charset="0"/>
              </a:rPr>
              <a:t>қайталануы</a:t>
            </a:r>
            <a:r>
              <a:rPr lang="kk-KZ" sz="1800" dirty="0">
                <a:solidFill>
                  <a:schemeClr val="tx2"/>
                </a:solidFill>
                <a:latin typeface="Times New Roman" panose="02020603050405020304" pitchFamily="18" charset="0"/>
                <a:cs typeface="Times New Roman" panose="02020603050405020304" pitchFamily="18" charset="0"/>
              </a:rPr>
              <a:t> арқылы жасалған </a:t>
            </a:r>
            <a:r>
              <a:rPr lang="kk-KZ" sz="1800" b="1" dirty="0">
                <a:solidFill>
                  <a:schemeClr val="tx2"/>
                </a:solidFill>
                <a:latin typeface="Times New Roman" panose="02020603050405020304" pitchFamily="18" charset="0"/>
                <a:cs typeface="Times New Roman" panose="02020603050405020304" pitchFamily="18" charset="0"/>
              </a:rPr>
              <a:t>күрделі </a:t>
            </a:r>
            <a:r>
              <a:rPr lang="kk-KZ" sz="1800" dirty="0">
                <a:solidFill>
                  <a:schemeClr val="tx2"/>
                </a:solidFill>
                <a:latin typeface="Times New Roman" panose="02020603050405020304" pitchFamily="18" charset="0"/>
                <a:cs typeface="Times New Roman" panose="02020603050405020304" pitchFamily="18" charset="0"/>
              </a:rPr>
              <a:t>үстеулер:</a:t>
            </a:r>
            <a:r>
              <a:rPr lang="kk-KZ" sz="1800" b="1" dirty="0">
                <a:solidFill>
                  <a:schemeClr val="tx2"/>
                </a:solidFill>
                <a:latin typeface="Times New Roman" panose="02020603050405020304" pitchFamily="18" charset="0"/>
                <a:cs typeface="Times New Roman" panose="02020603050405020304" pitchFamily="18" charset="0"/>
              </a:rPr>
              <a:t> </a:t>
            </a:r>
            <a:r>
              <a:rPr lang="kk-KZ" sz="1800" b="1" i="1" dirty="0">
                <a:solidFill>
                  <a:schemeClr val="tx2"/>
                </a:solidFill>
                <a:latin typeface="Times New Roman" panose="02020603050405020304" pitchFamily="18" charset="0"/>
                <a:cs typeface="Times New Roman" panose="02020603050405020304" pitchFamily="18" charset="0"/>
              </a:rPr>
              <a:t>ертелі-кеш, алды-артынан, бетпе-бет, </a:t>
            </a:r>
            <a:r>
              <a:rPr lang="kk-KZ" sz="1800" b="1" i="1" dirty="0" smtClean="0">
                <a:solidFill>
                  <a:schemeClr val="tx2"/>
                </a:solidFill>
                <a:latin typeface="Times New Roman" panose="02020603050405020304" pitchFamily="18" charset="0"/>
                <a:cs typeface="Times New Roman" panose="02020603050405020304" pitchFamily="18" charset="0"/>
              </a:rPr>
              <a:t>ілгері-кейін</a:t>
            </a:r>
            <a:r>
              <a:rPr lang="kk-KZ" sz="1800" b="1" i="1" dirty="0">
                <a:solidFill>
                  <a:schemeClr val="tx2"/>
                </a:solidFill>
                <a:latin typeface="Times New Roman" panose="02020603050405020304" pitchFamily="18" charset="0"/>
                <a:cs typeface="Times New Roman" panose="02020603050405020304" pitchFamily="18" charset="0"/>
              </a:rPr>
              <a:t>, жоғары-төмен, әрі-бері </a:t>
            </a:r>
            <a:r>
              <a:rPr lang="kk-KZ" sz="1800" dirty="0">
                <a:solidFill>
                  <a:schemeClr val="tx2"/>
                </a:solidFill>
                <a:latin typeface="Times New Roman" panose="02020603050405020304" pitchFamily="18" charset="0"/>
                <a:cs typeface="Times New Roman" panose="02020603050405020304" pitchFamily="18" charset="0"/>
              </a:rPr>
              <a:t>т.б.</a:t>
            </a:r>
            <a:r>
              <a:rPr lang="ru-RU" sz="1800" dirty="0">
                <a:solidFill>
                  <a:schemeClr val="tx2"/>
                </a:solidFill>
                <a:latin typeface="Times New Roman" panose="02020603050405020304" pitchFamily="18" charset="0"/>
                <a:cs typeface="Times New Roman" panose="02020603050405020304" pitchFamily="18" charset="0"/>
              </a:rPr>
              <a:t/>
            </a:r>
            <a:br>
              <a:rPr lang="ru-RU" sz="1800" dirty="0">
                <a:solidFill>
                  <a:schemeClr val="tx2"/>
                </a:solidFill>
                <a:latin typeface="Times New Roman" panose="02020603050405020304" pitchFamily="18" charset="0"/>
                <a:cs typeface="Times New Roman" panose="02020603050405020304" pitchFamily="18" charset="0"/>
              </a:rPr>
            </a:br>
            <a:r>
              <a:rPr lang="kk-KZ" sz="1800" dirty="0">
                <a:solidFill>
                  <a:schemeClr val="tx2"/>
                </a:solidFill>
                <a:latin typeface="Times New Roman" panose="02020603050405020304" pitchFamily="18" charset="0"/>
                <a:cs typeface="Times New Roman" panose="02020603050405020304" pitchFamily="18" charset="0"/>
              </a:rPr>
              <a:t> Сөздердің </a:t>
            </a:r>
            <a:r>
              <a:rPr lang="kk-KZ" sz="1800" b="1" dirty="0">
                <a:solidFill>
                  <a:schemeClr val="tx2"/>
                </a:solidFill>
                <a:latin typeface="Times New Roman" panose="02020603050405020304" pitchFamily="18" charset="0"/>
                <a:cs typeface="Times New Roman" panose="02020603050405020304" pitchFamily="18" charset="0"/>
              </a:rPr>
              <a:t>тіркесуі</a:t>
            </a:r>
            <a:r>
              <a:rPr lang="kk-KZ" sz="1800" dirty="0">
                <a:solidFill>
                  <a:schemeClr val="tx2"/>
                </a:solidFill>
                <a:latin typeface="Times New Roman" panose="02020603050405020304" pitchFamily="18" charset="0"/>
                <a:cs typeface="Times New Roman" panose="02020603050405020304" pitchFamily="18" charset="0"/>
              </a:rPr>
              <a:t> арқылы жасалған </a:t>
            </a:r>
            <a:r>
              <a:rPr lang="kk-KZ" sz="1800" b="1" dirty="0">
                <a:solidFill>
                  <a:schemeClr val="tx2"/>
                </a:solidFill>
                <a:latin typeface="Times New Roman" panose="02020603050405020304" pitchFamily="18" charset="0"/>
                <a:cs typeface="Times New Roman" panose="02020603050405020304" pitchFamily="18" charset="0"/>
              </a:rPr>
              <a:t>күрделі</a:t>
            </a:r>
            <a:r>
              <a:rPr lang="kk-KZ" sz="1800" dirty="0">
                <a:solidFill>
                  <a:schemeClr val="tx2"/>
                </a:solidFill>
                <a:latin typeface="Times New Roman" panose="02020603050405020304" pitchFamily="18" charset="0"/>
                <a:cs typeface="Times New Roman" panose="02020603050405020304" pitchFamily="18" charset="0"/>
              </a:rPr>
              <a:t> үстеулер:</a:t>
            </a:r>
            <a:r>
              <a:rPr lang="kk-KZ" sz="1800" b="1" dirty="0">
                <a:solidFill>
                  <a:schemeClr val="tx2"/>
                </a:solidFill>
                <a:latin typeface="Times New Roman" panose="02020603050405020304" pitchFamily="18" charset="0"/>
                <a:cs typeface="Times New Roman" panose="02020603050405020304" pitchFamily="18" charset="0"/>
              </a:rPr>
              <a:t> </a:t>
            </a:r>
            <a:r>
              <a:rPr lang="kk-KZ" sz="1800" b="1" i="1" dirty="0">
                <a:solidFill>
                  <a:schemeClr val="tx2"/>
                </a:solidFill>
                <a:latin typeface="Times New Roman" panose="02020603050405020304" pitchFamily="18" charset="0"/>
                <a:cs typeface="Times New Roman" panose="02020603050405020304" pitchFamily="18" charset="0"/>
              </a:rPr>
              <a:t>таңертеңнен қара кешке дейін, күні бойы, ала жаздай, </a:t>
            </a:r>
            <a:r>
              <a:rPr lang="kk-KZ" sz="1800" b="1" i="1">
                <a:solidFill>
                  <a:schemeClr val="tx2"/>
                </a:solidFill>
                <a:latin typeface="Times New Roman" panose="02020603050405020304" pitchFamily="18" charset="0"/>
                <a:cs typeface="Times New Roman" panose="02020603050405020304" pitchFamily="18" charset="0"/>
              </a:rPr>
              <a:t>қыс </a:t>
            </a:r>
            <a:r>
              <a:rPr lang="kk-KZ" sz="1800" b="1" i="1" smtClean="0">
                <a:solidFill>
                  <a:schemeClr val="tx2"/>
                </a:solidFill>
                <a:latin typeface="Times New Roman" panose="02020603050405020304" pitchFamily="18" charset="0"/>
                <a:cs typeface="Times New Roman" panose="02020603050405020304" pitchFamily="18" charset="0"/>
              </a:rPr>
              <a:t>бойы</a:t>
            </a:r>
            <a:r>
              <a:rPr lang="kk-KZ" sz="1800" b="1" i="1" dirty="0">
                <a:solidFill>
                  <a:schemeClr val="tx2"/>
                </a:solidFill>
                <a:latin typeface="Times New Roman" panose="02020603050405020304" pitchFamily="18" charset="0"/>
                <a:cs typeface="Times New Roman" panose="02020603050405020304" pitchFamily="18" charset="0"/>
              </a:rPr>
              <a:t> </a:t>
            </a:r>
            <a:r>
              <a:rPr lang="kk-KZ" sz="1800" dirty="0">
                <a:solidFill>
                  <a:schemeClr val="tx2"/>
                </a:solidFill>
                <a:latin typeface="Times New Roman" panose="02020603050405020304" pitchFamily="18" charset="0"/>
                <a:cs typeface="Times New Roman" panose="02020603050405020304" pitchFamily="18" charset="0"/>
              </a:rPr>
              <a:t>т.б.</a:t>
            </a:r>
            <a:r>
              <a:rPr lang="ru-RU" sz="1800" dirty="0">
                <a:solidFill>
                  <a:schemeClr val="tx2"/>
                </a:solidFill>
                <a:latin typeface="Times New Roman" panose="02020603050405020304" pitchFamily="18" charset="0"/>
                <a:cs typeface="Times New Roman" panose="02020603050405020304" pitchFamily="18" charset="0"/>
              </a:rPr>
              <a:t/>
            </a:r>
            <a:br>
              <a:rPr lang="ru-RU" sz="1800" dirty="0">
                <a:solidFill>
                  <a:schemeClr val="tx2"/>
                </a:solidFill>
                <a:latin typeface="Times New Roman" panose="02020603050405020304" pitchFamily="18" charset="0"/>
                <a:cs typeface="Times New Roman" panose="02020603050405020304" pitchFamily="18" charset="0"/>
              </a:rPr>
            </a:br>
            <a:r>
              <a:rPr lang="kk-KZ" sz="1800" dirty="0">
                <a:solidFill>
                  <a:schemeClr val="tx2"/>
                </a:solidFill>
                <a:latin typeface="Times New Roman" panose="02020603050405020304" pitchFamily="18" charset="0"/>
                <a:cs typeface="Times New Roman" panose="02020603050405020304" pitchFamily="18" charset="0"/>
              </a:rPr>
              <a:t>Тілімізде </a:t>
            </a:r>
            <a:r>
              <a:rPr lang="kk-KZ" sz="1800" b="1" dirty="0">
                <a:solidFill>
                  <a:schemeClr val="tx2"/>
                </a:solidFill>
                <a:latin typeface="Times New Roman" panose="02020603050405020304" pitchFamily="18" charset="0"/>
                <a:cs typeface="Times New Roman" panose="02020603050405020304" pitchFamily="18" charset="0"/>
              </a:rPr>
              <a:t>тұрақты тіркестер </a:t>
            </a:r>
            <a:r>
              <a:rPr lang="kk-KZ" sz="1800" dirty="0">
                <a:solidFill>
                  <a:schemeClr val="tx2"/>
                </a:solidFill>
                <a:latin typeface="Times New Roman" panose="02020603050405020304" pitchFamily="18" charset="0"/>
                <a:cs typeface="Times New Roman" panose="02020603050405020304" pitchFamily="18" charset="0"/>
              </a:rPr>
              <a:t>арқылы жасалатын</a:t>
            </a:r>
            <a:r>
              <a:rPr lang="kk-KZ" sz="1800" b="1" dirty="0">
                <a:solidFill>
                  <a:schemeClr val="tx2"/>
                </a:solidFill>
                <a:latin typeface="Times New Roman" panose="02020603050405020304" pitchFamily="18" charset="0"/>
                <a:cs typeface="Times New Roman" panose="02020603050405020304" pitchFamily="18" charset="0"/>
              </a:rPr>
              <a:t> күрделі</a:t>
            </a:r>
            <a:r>
              <a:rPr lang="kk-KZ" sz="1800" dirty="0">
                <a:solidFill>
                  <a:schemeClr val="tx2"/>
                </a:solidFill>
                <a:latin typeface="Times New Roman" panose="02020603050405020304" pitchFamily="18" charset="0"/>
                <a:cs typeface="Times New Roman" panose="02020603050405020304" pitchFamily="18" charset="0"/>
              </a:rPr>
              <a:t> үстеулер де кездеседі: </a:t>
            </a:r>
            <a:r>
              <a:rPr lang="kk-KZ" sz="1800" b="1" i="1" dirty="0">
                <a:solidFill>
                  <a:schemeClr val="tx2"/>
                </a:solidFill>
                <a:latin typeface="Times New Roman" panose="02020603050405020304" pitchFamily="18" charset="0"/>
                <a:cs typeface="Times New Roman" panose="02020603050405020304" pitchFamily="18" charset="0"/>
              </a:rPr>
              <a:t>қас пен көздің арасында, аяқ астынан, томаға тұйық, құлан таза </a:t>
            </a:r>
            <a:r>
              <a:rPr lang="kk-KZ" sz="1800" dirty="0">
                <a:solidFill>
                  <a:schemeClr val="tx2"/>
                </a:solidFill>
                <a:latin typeface="Times New Roman" panose="02020603050405020304" pitchFamily="18" charset="0"/>
                <a:cs typeface="Times New Roman" panose="02020603050405020304" pitchFamily="18" charset="0"/>
              </a:rPr>
              <a:t>т.б.</a:t>
            </a:r>
            <a:r>
              <a:rPr lang="ru-RU" sz="1800" dirty="0">
                <a:solidFill>
                  <a:schemeClr val="tx2"/>
                </a:solidFill>
                <a:latin typeface="Times New Roman" panose="02020603050405020304" pitchFamily="18" charset="0"/>
                <a:cs typeface="Times New Roman" panose="02020603050405020304" pitchFamily="18" charset="0"/>
              </a:rPr>
              <a:t/>
            </a:r>
            <a:br>
              <a:rPr lang="ru-RU" sz="1800" dirty="0">
                <a:solidFill>
                  <a:schemeClr val="tx2"/>
                </a:solidFill>
                <a:latin typeface="Times New Roman" panose="02020603050405020304" pitchFamily="18" charset="0"/>
                <a:cs typeface="Times New Roman" panose="02020603050405020304" pitchFamily="18" charset="0"/>
              </a:rPr>
            </a:br>
            <a:endParaRPr lang="ru-RU" sz="1800" dirty="0">
              <a:solidFill>
                <a:schemeClr val="tx2"/>
              </a:solidFill>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179512" y="260649"/>
            <a:ext cx="8496943" cy="576063"/>
          </a:xfrm>
        </p:spPr>
        <p:txBody>
          <a:bodyPr>
            <a:noAutofit/>
          </a:bodyPr>
          <a:lstStyle/>
          <a:p>
            <a:r>
              <a:rPr lang="kk-KZ" sz="2400" b="1" dirty="0" smtClean="0">
                <a:solidFill>
                  <a:srgbClr val="C00000"/>
                </a:solidFill>
                <a:latin typeface="Times New Roman" panose="02020603050405020304" pitchFamily="18" charset="0"/>
                <a:cs typeface="Times New Roman" panose="02020603050405020304" pitchFamily="18" charset="0"/>
              </a:rPr>
              <a:t>ТҰРАҚТЫ ТІРКЕСТЕР ЖӘНЕ КҮРДЕЛІ ҮСТЕУЛЕР</a:t>
            </a:r>
            <a:endParaRPr lang="ru-RU" sz="24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2995113"/>
      </p:ext>
    </p:extLst>
  </p:cSld>
  <p:clrMapOvr>
    <a:masterClrMapping/>
  </p:clrMapOvr>
  <mc:AlternateContent xmlns:mc="http://schemas.openxmlformats.org/markup-compatibility/2006" xmlns:p14="http://schemas.microsoft.com/office/powerpoint/2010/main">
    <mc:Choice Requires="p14">
      <p:transition spd="slow" p14:dur="2000" advTm="148193"/>
    </mc:Choice>
    <mc:Fallback xmlns="">
      <p:transition spd="slow" advTm="148193"/>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476672"/>
            <a:ext cx="8712968" cy="792088"/>
          </a:xfrm>
        </p:spPr>
        <p:txBody>
          <a:bodyPr>
            <a:normAutofit fontScale="90000"/>
          </a:bodyPr>
          <a:lstStyle/>
          <a:p>
            <a:r>
              <a:rPr lang="ru-RU" dirty="0" smtClean="0">
                <a:solidFill>
                  <a:srgbClr val="FF0000"/>
                </a:solidFill>
                <a:latin typeface="Times New Roman" panose="02020603050405020304" pitchFamily="18" charset="0"/>
                <a:cs typeface="Times New Roman" panose="02020603050405020304" pitchFamily="18" charset="0"/>
              </a:rPr>
              <a:t>1-тапсырма </a:t>
            </a:r>
            <a:r>
              <a:rPr lang="ru-RU" dirty="0" err="1" smtClean="0">
                <a:solidFill>
                  <a:srgbClr val="FF0000"/>
                </a:solidFill>
                <a:latin typeface="Times New Roman" panose="02020603050405020304" pitchFamily="18" charset="0"/>
                <a:cs typeface="Times New Roman" panose="02020603050405020304" pitchFamily="18" charset="0"/>
              </a:rPr>
              <a:t>мәтіні</a:t>
            </a:r>
            <a:r>
              <a:rPr lang="ru-RU" dirty="0">
                <a:solidFill>
                  <a:srgbClr val="FF0000"/>
                </a:solidFill>
                <a:latin typeface="Times New Roman" panose="02020603050405020304" pitchFamily="18" charset="0"/>
                <a:cs typeface="Times New Roman" panose="02020603050405020304" pitchFamily="18" charset="0"/>
              </a:rPr>
              <a:t/>
            </a:r>
            <a:br>
              <a:rPr lang="ru-RU" dirty="0">
                <a:solidFill>
                  <a:srgbClr val="FF0000"/>
                </a:solidFill>
                <a:latin typeface="Times New Roman" panose="02020603050405020304" pitchFamily="18" charset="0"/>
                <a:cs typeface="Times New Roman" panose="02020603050405020304" pitchFamily="18" charset="0"/>
              </a:rPr>
            </a:br>
            <a:endParaRPr lang="ru-RU" sz="2800" dirty="0">
              <a:solidFill>
                <a:srgbClr val="FF0000"/>
              </a:solidFill>
              <a:latin typeface="Times New Roman" panose="02020603050405020304" pitchFamily="18" charset="0"/>
              <a:cs typeface="Times New Roman" panose="02020603050405020304" pitchFamily="18" charset="0"/>
            </a:endParaRPr>
          </a:p>
        </p:txBody>
      </p:sp>
      <p:sp>
        <p:nvSpPr>
          <p:cNvPr id="5" name="Текст 2"/>
          <p:cNvSpPr txBox="1">
            <a:spLocks/>
          </p:cNvSpPr>
          <p:nvPr/>
        </p:nvSpPr>
        <p:spPr>
          <a:xfrm>
            <a:off x="179512" y="980728"/>
            <a:ext cx="8784976" cy="5877272"/>
          </a:xfrm>
          <a:prstGeom prst="rect">
            <a:avLst/>
          </a:prstGeom>
        </p:spPr>
        <p:txBody>
          <a:bodyPr>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buNone/>
            </a:pPr>
            <a:r>
              <a:rPr lang="kk-KZ" sz="2800" b="1" dirty="0">
                <a:solidFill>
                  <a:srgbClr val="C00000"/>
                </a:solidFill>
                <a:latin typeface="Times New Roman" panose="02020603050405020304" pitchFamily="18" charset="0"/>
                <a:cs typeface="Times New Roman" panose="02020603050405020304" pitchFamily="18" charset="0"/>
              </a:rPr>
              <a:t>Отырар кітапханасы</a:t>
            </a:r>
            <a:endParaRPr lang="ru-RU" sz="2800" dirty="0">
              <a:solidFill>
                <a:srgbClr val="C00000"/>
              </a:solidFill>
              <a:latin typeface="Times New Roman" panose="02020603050405020304" pitchFamily="18" charset="0"/>
              <a:cs typeface="Times New Roman" panose="02020603050405020304" pitchFamily="18" charset="0"/>
            </a:endParaRPr>
          </a:p>
          <a:p>
            <a:pPr marL="0" indent="0" algn="just">
              <a:buNone/>
            </a:pPr>
            <a:r>
              <a:rPr lang="kk-KZ" sz="2000" dirty="0" smtClean="0">
                <a:latin typeface="Times New Roman" panose="02020603050405020304" pitchFamily="18" charset="0"/>
                <a:cs typeface="Times New Roman" panose="02020603050405020304" pitchFamily="18" charset="0"/>
              </a:rPr>
              <a:t>       Жібек </a:t>
            </a:r>
            <a:r>
              <a:rPr lang="kk-KZ" sz="2000" dirty="0">
                <a:latin typeface="Times New Roman" panose="02020603050405020304" pitchFamily="18" charset="0"/>
                <a:cs typeface="Times New Roman" panose="02020603050405020304" pitchFamily="18" charset="0"/>
              </a:rPr>
              <a:t>жолы бойымен кіре тартқан көпестер ең құнды сыйлық ретінде Отырар әкіміне кітап сыйлауды дәстүрге айналдырды, тіпті бұл мемлекеттік рәсім ретінде қабылданып, ресми сипат алды. Бұқаралық ғұлама Рузбехан: «Отырар кітапханасындағы қолжазба кітаптарды тек қала тұрғындары емес, шалғайдағы Сығанақ қаласының тұрғындары да пайдаланып отырды», - деп жазады.</a:t>
            </a:r>
            <a:endParaRPr lang="ru-RU" sz="2000" dirty="0">
              <a:latin typeface="Times New Roman" panose="02020603050405020304" pitchFamily="18" charset="0"/>
              <a:cs typeface="Times New Roman" panose="02020603050405020304" pitchFamily="18" charset="0"/>
            </a:endParaRPr>
          </a:p>
          <a:p>
            <a:pPr marL="0" indent="0" algn="just">
              <a:buNone/>
            </a:pPr>
            <a:r>
              <a:rPr lang="kk-KZ" sz="2000" dirty="0" smtClean="0">
                <a:latin typeface="Times New Roman" panose="02020603050405020304" pitchFamily="18" charset="0"/>
                <a:cs typeface="Times New Roman" panose="02020603050405020304" pitchFamily="18" charset="0"/>
              </a:rPr>
              <a:t>        Әлемнің </a:t>
            </a:r>
            <a:r>
              <a:rPr lang="kk-KZ" sz="2000" dirty="0">
                <a:latin typeface="Times New Roman" panose="02020603050405020304" pitchFamily="18" charset="0"/>
                <a:cs typeface="Times New Roman" panose="02020603050405020304" pitchFamily="18" charset="0"/>
              </a:rPr>
              <a:t>екінші үлкен білім бұлағы – Отырар кітапханасы Шыңғысхан шапқыншылығы кезінде жоғалып кетті. Бұрын Фараб аталған бұл қаладан тек ислам әлеміне емес, күллі дүние жүзіне аты мәшһүр, әлемдік ғылымға сүбелі үлес қосқан оқымыстылар шыққан-ды. Солардың ішіндегі ең атақтысы – біздің ұлы бабамыз Әбу Насыр Әл-Фараби. Ол әлемнің екінші ірі кітапханасынан білім нәрімен сусындап өсті. </a:t>
            </a:r>
            <a:endParaRPr lang="ru-RU" sz="2000" dirty="0">
              <a:latin typeface="Times New Roman" panose="02020603050405020304" pitchFamily="18" charset="0"/>
              <a:cs typeface="Times New Roman" panose="02020603050405020304" pitchFamily="18" charset="0"/>
            </a:endParaRPr>
          </a:p>
          <a:p>
            <a:pPr marL="0" indent="0" algn="just">
              <a:buNone/>
            </a:pPr>
            <a:r>
              <a:rPr lang="kk-KZ" sz="2000" dirty="0" smtClean="0">
                <a:latin typeface="Times New Roman" panose="02020603050405020304" pitchFamily="18" charset="0"/>
                <a:cs typeface="Times New Roman" panose="02020603050405020304" pitchFamily="18" charset="0"/>
              </a:rPr>
              <a:t>        Мұнда </a:t>
            </a:r>
            <a:r>
              <a:rPr lang="kk-KZ" sz="2000" dirty="0">
                <a:latin typeface="Times New Roman" panose="02020603050405020304" pitchFamily="18" charset="0"/>
                <a:cs typeface="Times New Roman" panose="02020603050405020304" pitchFamily="18" charset="0"/>
              </a:rPr>
              <a:t>ежелгі сына жазуымен жазылған туындылар мен папирус орама қағаздарынан бастап, ортағасырлық еуропа, араб және қытай ғалым-оқымыстыларының шығармаларына дейін жинақталған. </a:t>
            </a:r>
            <a:endParaRPr lang="ru-RU" sz="2000" dirty="0">
              <a:latin typeface="Times New Roman" panose="02020603050405020304" pitchFamily="18" charset="0"/>
              <a:cs typeface="Times New Roman" panose="02020603050405020304" pitchFamily="18" charset="0"/>
            </a:endParaRPr>
          </a:p>
        </p:txBody>
      </p:sp>
      <p:sp>
        <p:nvSpPr>
          <p:cNvPr id="7" name="Текст 4"/>
          <p:cNvSpPr txBox="1">
            <a:spLocks/>
          </p:cNvSpPr>
          <p:nvPr/>
        </p:nvSpPr>
        <p:spPr>
          <a:xfrm>
            <a:off x="4716016" y="1694925"/>
            <a:ext cx="3822192" cy="720080"/>
          </a:xfrm>
          <a:prstGeom prst="rect">
            <a:avLst/>
          </a:prstGeom>
        </p:spPr>
        <p:txBody>
          <a:bodyPr>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lvl="3"/>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3166276"/>
      </p:ext>
    </p:extLst>
  </p:cSld>
  <p:clrMapOvr>
    <a:masterClrMapping/>
  </p:clrMapOvr>
  <mc:AlternateContent xmlns:mc="http://schemas.openxmlformats.org/markup-compatibility/2006" xmlns:p14="http://schemas.microsoft.com/office/powerpoint/2010/main">
    <mc:Choice Requires="p14">
      <p:transition spd="slow" p14:dur="2000" advTm="109068"/>
    </mc:Choice>
    <mc:Fallback xmlns="">
      <p:transition spd="slow" advTm="10906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2"/>
          <p:cNvSpPr txBox="1">
            <a:spLocks/>
          </p:cNvSpPr>
          <p:nvPr/>
        </p:nvSpPr>
        <p:spPr>
          <a:xfrm>
            <a:off x="189344" y="548680"/>
            <a:ext cx="8703136" cy="1814546"/>
          </a:xfrm>
          <a:prstGeom prst="rect">
            <a:avLst/>
          </a:prstGeom>
        </p:spPr>
        <p:txBody>
          <a:bodyPr vert="horz" lIns="91440" tIns="45720" rIns="91440" bIns="45720" rtlCol="0" anchor="ctr">
            <a:noAutofit/>
          </a:bodyPr>
          <a:lstStyle>
            <a:lvl1pPr marL="0" indent="0" algn="ctr" defTabSz="914400" rtl="0" eaLnBrk="1" latinLnBrk="0" hangingPunct="1">
              <a:spcBef>
                <a:spcPct val="20000"/>
              </a:spcBef>
              <a:buClr>
                <a:schemeClr val="accent1"/>
              </a:buClr>
              <a:buSzPct val="100000"/>
              <a:buFont typeface="Symbol" pitchFamily="18" charset="2"/>
              <a:buNone/>
              <a:defRPr sz="2400" b="0" kern="1200">
                <a:solidFill>
                  <a:schemeClr val="tx2"/>
                </a:solidFill>
                <a:latin typeface="+mj-lt"/>
                <a:ea typeface="+mn-ea"/>
                <a:cs typeface="+mn-cs"/>
              </a:defRPr>
            </a:lvl1pPr>
            <a:lvl2pPr marL="457200" indent="0" algn="l" defTabSz="914400" rtl="0" eaLnBrk="1" latinLnBrk="0" hangingPunct="1">
              <a:spcBef>
                <a:spcPct val="20000"/>
              </a:spcBef>
              <a:buClr>
                <a:schemeClr val="accent1"/>
              </a:buClr>
              <a:buSzPct val="100000"/>
              <a:buFont typeface="Symbol" pitchFamily="18" charset="2"/>
              <a:buNone/>
              <a:defRPr sz="2000" b="1" kern="1200">
                <a:solidFill>
                  <a:schemeClr val="tx2"/>
                </a:solidFill>
                <a:latin typeface="+mn-lt"/>
                <a:ea typeface="+mn-ea"/>
                <a:cs typeface="+mn-cs"/>
              </a:defRPr>
            </a:lvl2pPr>
            <a:lvl3pPr marL="914400" indent="0" algn="l" defTabSz="914400" rtl="0" eaLnBrk="1" latinLnBrk="0" hangingPunct="1">
              <a:spcBef>
                <a:spcPct val="20000"/>
              </a:spcBef>
              <a:buClr>
                <a:schemeClr val="accent1"/>
              </a:buClr>
              <a:buSzPct val="100000"/>
              <a:buFont typeface="Symbol" pitchFamily="18" charset="2"/>
              <a:buNone/>
              <a:defRPr sz="1800" b="1" kern="1200">
                <a:solidFill>
                  <a:schemeClr val="tx2"/>
                </a:solidFill>
                <a:latin typeface="+mn-lt"/>
                <a:ea typeface="+mn-ea"/>
                <a:cs typeface="+mn-cs"/>
              </a:defRPr>
            </a:lvl3pPr>
            <a:lvl4pPr marL="1371600" indent="0" algn="l" defTabSz="914400" rtl="0" eaLnBrk="1" latinLnBrk="0" hangingPunct="1">
              <a:spcBef>
                <a:spcPct val="20000"/>
              </a:spcBef>
              <a:buClr>
                <a:schemeClr val="accent1"/>
              </a:buClr>
              <a:buSzPct val="100000"/>
              <a:buFont typeface="Symbol" pitchFamily="18" charset="2"/>
              <a:buNone/>
              <a:defRPr sz="1600" b="1" kern="1200">
                <a:solidFill>
                  <a:schemeClr val="tx2"/>
                </a:solidFill>
                <a:latin typeface="+mn-lt"/>
                <a:ea typeface="+mn-ea"/>
                <a:cs typeface="+mn-cs"/>
              </a:defRPr>
            </a:lvl4pPr>
            <a:lvl5pPr marL="1828800" indent="0" algn="l" defTabSz="914400" rtl="0" eaLnBrk="1" latinLnBrk="0" hangingPunct="1">
              <a:spcBef>
                <a:spcPct val="20000"/>
              </a:spcBef>
              <a:buClr>
                <a:schemeClr val="accent1"/>
              </a:buClr>
              <a:buSzPct val="100000"/>
              <a:buFont typeface="Symbol" pitchFamily="18" charset="2"/>
              <a:buNone/>
              <a:defRPr sz="1600" b="1" kern="1200">
                <a:solidFill>
                  <a:schemeClr val="tx2"/>
                </a:solidFill>
                <a:latin typeface="+mn-lt"/>
                <a:ea typeface="+mn-ea"/>
                <a:cs typeface="+mn-cs"/>
              </a:defRPr>
            </a:lvl5pPr>
            <a:lvl6pPr marL="2286000" indent="0" algn="l" defTabSz="914400" rtl="0" eaLnBrk="1" latinLnBrk="0" hangingPunct="1">
              <a:spcBef>
                <a:spcPts val="384"/>
              </a:spcBef>
              <a:buClr>
                <a:schemeClr val="accent1"/>
              </a:buClr>
              <a:buFont typeface="Symbol" pitchFamily="18" charset="2"/>
              <a:buNone/>
              <a:defRPr sz="1600" b="1" kern="1200">
                <a:solidFill>
                  <a:schemeClr val="tx2"/>
                </a:solidFill>
                <a:latin typeface="+mn-lt"/>
                <a:ea typeface="+mn-ea"/>
                <a:cs typeface="+mn-cs"/>
              </a:defRPr>
            </a:lvl6pPr>
            <a:lvl7pPr marL="2743200" indent="0" algn="l" defTabSz="914400" rtl="0" eaLnBrk="1" latinLnBrk="0" hangingPunct="1">
              <a:spcBef>
                <a:spcPts val="384"/>
              </a:spcBef>
              <a:buClr>
                <a:schemeClr val="accent1"/>
              </a:buClr>
              <a:buFont typeface="Symbol" pitchFamily="18" charset="2"/>
              <a:buNone/>
              <a:defRPr sz="1600" b="1" kern="1200">
                <a:solidFill>
                  <a:schemeClr val="tx2"/>
                </a:solidFill>
                <a:latin typeface="+mn-lt"/>
                <a:ea typeface="+mn-ea"/>
                <a:cs typeface="+mn-cs"/>
              </a:defRPr>
            </a:lvl7pPr>
            <a:lvl8pPr marL="3200400" indent="0" algn="l" defTabSz="914400" rtl="0" eaLnBrk="1" latinLnBrk="0" hangingPunct="1">
              <a:spcBef>
                <a:spcPts val="384"/>
              </a:spcBef>
              <a:buClr>
                <a:schemeClr val="accent1"/>
              </a:buClr>
              <a:buFont typeface="Symbol" pitchFamily="18" charset="2"/>
              <a:buNone/>
              <a:defRPr sz="1600" b="1" kern="1200">
                <a:solidFill>
                  <a:schemeClr val="tx2"/>
                </a:solidFill>
                <a:latin typeface="+mn-lt"/>
                <a:ea typeface="+mn-ea"/>
                <a:cs typeface="+mn-cs"/>
              </a:defRPr>
            </a:lvl8pPr>
            <a:lvl9pPr marL="3657600" indent="0" algn="l" defTabSz="914400" rtl="0" eaLnBrk="1" latinLnBrk="0" hangingPunct="1">
              <a:spcBef>
                <a:spcPts val="384"/>
              </a:spcBef>
              <a:buClr>
                <a:schemeClr val="accent1"/>
              </a:buClr>
              <a:buFont typeface="Symbol" pitchFamily="18" charset="2"/>
              <a:buNone/>
              <a:defRPr sz="1600" b="1" kern="1200">
                <a:solidFill>
                  <a:schemeClr val="tx2"/>
                </a:solidFill>
                <a:latin typeface="+mn-lt"/>
                <a:ea typeface="+mn-ea"/>
                <a:cs typeface="+mn-cs"/>
              </a:defRPr>
            </a:lvl9pPr>
          </a:lstStyle>
          <a:p>
            <a:endParaRPr lang="kk-KZ" sz="4000" b="1" dirty="0" smtClean="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C00000"/>
              </a:solidFill>
              <a:latin typeface="Times New Roman" panose="02020603050405020304" pitchFamily="18" charset="0"/>
              <a:cs typeface="Times New Roman" panose="02020603050405020304" pitchFamily="18" charset="0"/>
            </a:endParaRPr>
          </a:p>
          <a:p>
            <a:r>
              <a:rPr lang="kk-KZ" sz="2800" b="1" dirty="0" smtClean="0">
                <a:solidFill>
                  <a:srgbClr val="C00000"/>
                </a:solidFill>
                <a:latin typeface="Times New Roman" panose="02020603050405020304" pitchFamily="18" charset="0"/>
                <a:cs typeface="Times New Roman" panose="02020603050405020304" pitchFamily="18" charset="0"/>
              </a:rPr>
              <a:t>1-тапсырма «</a:t>
            </a:r>
            <a:r>
              <a:rPr lang="kk-KZ" sz="2800" b="1" dirty="0">
                <a:solidFill>
                  <a:srgbClr val="C00000"/>
                </a:solidFill>
                <a:latin typeface="Times New Roman" panose="02020603050405020304" pitchFamily="18" charset="0"/>
                <a:cs typeface="Times New Roman" panose="02020603050405020304" pitchFamily="18" charset="0"/>
              </a:rPr>
              <a:t>Атаулар (терминдер) кестесі» </a:t>
            </a:r>
            <a:r>
              <a:rPr lang="kk-KZ" sz="2800" dirty="0">
                <a:solidFill>
                  <a:srgbClr val="C00000"/>
                </a:solidFill>
                <a:latin typeface="Times New Roman" panose="02020603050405020304" pitchFamily="18" charset="0"/>
                <a:cs typeface="Times New Roman" panose="02020603050405020304" pitchFamily="18" charset="0"/>
              </a:rPr>
              <a:t>әдісі арқылы кестеде берілген мәтін абзацтарынан алынған тірек сөздерді ескеріп, негізгі ойды анықтаңыздар және жинақы мәтін </a:t>
            </a:r>
            <a:r>
              <a:rPr lang="kk-KZ" sz="2800" dirty="0" smtClean="0">
                <a:solidFill>
                  <a:srgbClr val="C00000"/>
                </a:solidFill>
                <a:latin typeface="Times New Roman" panose="02020603050405020304" pitchFamily="18" charset="0"/>
                <a:cs typeface="Times New Roman" panose="02020603050405020304" pitchFamily="18" charset="0"/>
              </a:rPr>
              <a:t>жазыңыздар</a:t>
            </a:r>
            <a:endParaRPr lang="ru-RU" sz="2800" dirty="0">
              <a:solidFill>
                <a:srgbClr val="C0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ru-RU" sz="4000" b="1" dirty="0">
              <a:solidFill>
                <a:srgbClr val="FF0000"/>
              </a:solidFill>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467544" y="4941168"/>
            <a:ext cx="7560840" cy="1569660"/>
          </a:xfrm>
          <a:prstGeom prst="rect">
            <a:avLst/>
          </a:prstGeom>
        </p:spPr>
        <p:txBody>
          <a:bodyPr wrap="square">
            <a:spAutoFit/>
          </a:bodyPr>
          <a:lstStyle/>
          <a:p>
            <a:pPr marL="45720" indent="0">
              <a:buNone/>
            </a:pPr>
            <a:r>
              <a:rPr lang="kk-KZ" sz="2400" b="1" dirty="0" smtClean="0">
                <a:solidFill>
                  <a:srgbClr val="FF0000"/>
                </a:solidFill>
                <a:latin typeface="Times New Roman" panose="02020603050405020304" pitchFamily="18" charset="0"/>
                <a:cs typeface="Times New Roman" panose="02020603050405020304" pitchFamily="18" charset="0"/>
              </a:rPr>
              <a:t>Дескриптор</a:t>
            </a:r>
            <a:r>
              <a:rPr lang="kk-KZ" sz="2400" b="1" dirty="0">
                <a:solidFill>
                  <a:srgbClr val="FF0000"/>
                </a:solidFill>
                <a:latin typeface="Times New Roman" panose="02020603050405020304" pitchFamily="18" charset="0"/>
                <a:cs typeface="Times New Roman" panose="02020603050405020304" pitchFamily="18" charset="0"/>
              </a:rPr>
              <a:t>:</a:t>
            </a:r>
          </a:p>
          <a:p>
            <a:r>
              <a:rPr lang="kk-KZ" sz="2400" b="1" dirty="0">
                <a:solidFill>
                  <a:schemeClr val="tx2"/>
                </a:solidFill>
                <a:latin typeface="Times New Roman" panose="02020603050405020304" pitchFamily="18" charset="0"/>
                <a:cs typeface="Times New Roman" panose="02020603050405020304" pitchFamily="18" charset="0"/>
              </a:rPr>
              <a:t>-мәтін мазмұнын түсінеді;</a:t>
            </a:r>
            <a:endParaRPr lang="ru-RU" sz="2400" b="1" dirty="0">
              <a:solidFill>
                <a:schemeClr val="tx2"/>
              </a:solidFill>
              <a:latin typeface="Times New Roman" panose="02020603050405020304" pitchFamily="18" charset="0"/>
              <a:cs typeface="Times New Roman" panose="02020603050405020304" pitchFamily="18" charset="0"/>
            </a:endParaRPr>
          </a:p>
          <a:p>
            <a:r>
              <a:rPr lang="kk-KZ" sz="2400" b="1" dirty="0">
                <a:solidFill>
                  <a:schemeClr val="tx2"/>
                </a:solidFill>
                <a:latin typeface="Times New Roman" panose="02020603050405020304" pitchFamily="18" charset="0"/>
                <a:cs typeface="Times New Roman" panose="02020603050405020304" pitchFamily="18" charset="0"/>
              </a:rPr>
              <a:t>-мәтіндегі негізгі ойды іріктейді;</a:t>
            </a:r>
            <a:endParaRPr lang="ru-RU" sz="2400" b="1" dirty="0">
              <a:solidFill>
                <a:schemeClr val="tx2"/>
              </a:solidFill>
              <a:latin typeface="Times New Roman" panose="02020603050405020304" pitchFamily="18" charset="0"/>
              <a:cs typeface="Times New Roman" panose="02020603050405020304" pitchFamily="18" charset="0"/>
            </a:endParaRPr>
          </a:p>
          <a:p>
            <a:r>
              <a:rPr lang="ru-RU" sz="2400" b="1" dirty="0">
                <a:solidFill>
                  <a:schemeClr val="tx2"/>
                </a:solidFill>
                <a:latin typeface="Times New Roman" panose="02020603050405020304" pitchFamily="18" charset="0"/>
                <a:cs typeface="Times New Roman" panose="02020603050405020304" pitchFamily="18" charset="0"/>
              </a:rPr>
              <a:t>-</a:t>
            </a:r>
            <a:r>
              <a:rPr lang="ru-RU" sz="2400" b="1" dirty="0" err="1">
                <a:solidFill>
                  <a:schemeClr val="tx2"/>
                </a:solidFill>
                <a:latin typeface="Times New Roman" panose="02020603050405020304" pitchFamily="18" charset="0"/>
                <a:cs typeface="Times New Roman" panose="02020603050405020304" pitchFamily="18" charset="0"/>
              </a:rPr>
              <a:t>жинақы</a:t>
            </a:r>
            <a:r>
              <a:rPr lang="ru-RU" sz="2400" b="1" dirty="0">
                <a:solidFill>
                  <a:schemeClr val="tx2"/>
                </a:solidFill>
                <a:latin typeface="Times New Roman" panose="02020603050405020304" pitchFamily="18" charset="0"/>
                <a:cs typeface="Times New Roman" panose="02020603050405020304" pitchFamily="18" charset="0"/>
              </a:rPr>
              <a:t> </a:t>
            </a:r>
            <a:r>
              <a:rPr lang="ru-RU" sz="2400" b="1" dirty="0" err="1">
                <a:solidFill>
                  <a:schemeClr val="tx2"/>
                </a:solidFill>
                <a:latin typeface="Times New Roman" panose="02020603050405020304" pitchFamily="18" charset="0"/>
                <a:cs typeface="Times New Roman" panose="02020603050405020304" pitchFamily="18" charset="0"/>
              </a:rPr>
              <a:t>мәтін</a:t>
            </a:r>
            <a:r>
              <a:rPr lang="ru-RU" sz="2400" b="1" dirty="0">
                <a:solidFill>
                  <a:schemeClr val="tx2"/>
                </a:solidFill>
                <a:latin typeface="Times New Roman" panose="02020603050405020304" pitchFamily="18" charset="0"/>
                <a:cs typeface="Times New Roman" panose="02020603050405020304" pitchFamily="18" charset="0"/>
              </a:rPr>
              <a:t> </a:t>
            </a:r>
            <a:r>
              <a:rPr lang="ru-RU" sz="2400" b="1" dirty="0" err="1">
                <a:solidFill>
                  <a:schemeClr val="tx2"/>
                </a:solidFill>
                <a:latin typeface="Times New Roman" panose="02020603050405020304" pitchFamily="18" charset="0"/>
                <a:cs typeface="Times New Roman" panose="02020603050405020304" pitchFamily="18" charset="0"/>
              </a:rPr>
              <a:t>жазады</a:t>
            </a:r>
            <a:r>
              <a:rPr lang="ru-RU" sz="2400" b="1" dirty="0" smtClean="0">
                <a:solidFill>
                  <a:schemeClr val="tx2"/>
                </a:solidFill>
                <a:latin typeface="Times New Roman" panose="02020603050405020304" pitchFamily="18" charset="0"/>
                <a:cs typeface="Times New Roman" panose="02020603050405020304" pitchFamily="18" charset="0"/>
              </a:rPr>
              <a:t>.</a:t>
            </a:r>
            <a:endParaRPr lang="ru-RU" sz="2400" b="1" dirty="0">
              <a:solidFill>
                <a:schemeClr val="tx2"/>
              </a:solidFill>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4222543141"/>
              </p:ext>
            </p:extLst>
          </p:nvPr>
        </p:nvGraphicFramePr>
        <p:xfrm>
          <a:off x="251520" y="2363227"/>
          <a:ext cx="8640960" cy="2505934"/>
        </p:xfrm>
        <a:graphic>
          <a:graphicData uri="http://schemas.openxmlformats.org/drawingml/2006/table">
            <a:tbl>
              <a:tblPr firstRow="1" firstCol="1" bandRow="1">
                <a:tableStyleId>{5C22544A-7EE6-4342-B048-85BDC9FD1C3A}</a:tableStyleId>
              </a:tblPr>
              <a:tblGrid>
                <a:gridCol w="2879908">
                  <a:extLst>
                    <a:ext uri="{9D8B030D-6E8A-4147-A177-3AD203B41FA5}">
                      <a16:colId xmlns:a16="http://schemas.microsoft.com/office/drawing/2014/main" val="3620799843"/>
                    </a:ext>
                  </a:extLst>
                </a:gridCol>
                <a:gridCol w="2879908">
                  <a:extLst>
                    <a:ext uri="{9D8B030D-6E8A-4147-A177-3AD203B41FA5}">
                      <a16:colId xmlns:a16="http://schemas.microsoft.com/office/drawing/2014/main" val="229693464"/>
                    </a:ext>
                  </a:extLst>
                </a:gridCol>
                <a:gridCol w="2881144">
                  <a:extLst>
                    <a:ext uri="{9D8B030D-6E8A-4147-A177-3AD203B41FA5}">
                      <a16:colId xmlns:a16="http://schemas.microsoft.com/office/drawing/2014/main" val="4162223602"/>
                    </a:ext>
                  </a:extLst>
                </a:gridCol>
              </a:tblGrid>
              <a:tr h="626483">
                <a:tc>
                  <a:txBody>
                    <a:bodyPr/>
                    <a:lstStyle/>
                    <a:p>
                      <a:pPr algn="just">
                        <a:spcAft>
                          <a:spcPts val="0"/>
                        </a:spcAft>
                      </a:pPr>
                      <a:r>
                        <a:rPr lang="kk-KZ" sz="2400" dirty="0">
                          <a:solidFill>
                            <a:schemeClr val="tx2"/>
                          </a:solidFill>
                          <a:effectLst/>
                          <a:latin typeface="Times New Roman" panose="02020603050405020304" pitchFamily="18" charset="0"/>
                          <a:cs typeface="Times New Roman" panose="02020603050405020304" pitchFamily="18" charset="0"/>
                        </a:rPr>
                        <a:t>№1 абзац</a:t>
                      </a:r>
                      <a:endParaRPr lang="ru-RU" sz="24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2400" dirty="0">
                          <a:solidFill>
                            <a:schemeClr val="tx2"/>
                          </a:solidFill>
                          <a:effectLst/>
                          <a:latin typeface="Times New Roman" panose="02020603050405020304" pitchFamily="18" charset="0"/>
                          <a:cs typeface="Times New Roman" panose="02020603050405020304" pitchFamily="18" charset="0"/>
                        </a:rPr>
                        <a:t>№2 абзац</a:t>
                      </a:r>
                      <a:endParaRPr lang="ru-RU" sz="24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kk-KZ" sz="2400" dirty="0">
                          <a:solidFill>
                            <a:schemeClr val="tx2"/>
                          </a:solidFill>
                          <a:effectLst/>
                          <a:latin typeface="Times New Roman" panose="02020603050405020304" pitchFamily="18" charset="0"/>
                          <a:cs typeface="Times New Roman" panose="02020603050405020304" pitchFamily="18" charset="0"/>
                        </a:rPr>
                        <a:t>№3 абзац</a:t>
                      </a:r>
                      <a:endParaRPr lang="ru-RU" sz="24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49745545"/>
                  </a:ext>
                </a:extLst>
              </a:tr>
              <a:tr h="1879451">
                <a:tc>
                  <a:txBody>
                    <a:bodyPr/>
                    <a:lstStyle/>
                    <a:p>
                      <a:pPr>
                        <a:spcAft>
                          <a:spcPts val="0"/>
                        </a:spcAft>
                      </a:pPr>
                      <a:r>
                        <a:rPr lang="kk-KZ" sz="2000" b="1" dirty="0">
                          <a:solidFill>
                            <a:srgbClr val="C00000"/>
                          </a:solidFill>
                          <a:effectLst/>
                          <a:latin typeface="Times New Roman" panose="02020603050405020304" pitchFamily="18" charset="0"/>
                          <a:cs typeface="Times New Roman" panose="02020603050405020304" pitchFamily="18" charset="0"/>
                        </a:rPr>
                        <a:t>Көпестер, құнды сыйлық, қолжазба </a:t>
                      </a:r>
                      <a:endParaRPr lang="ru-RU" sz="20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solidFill>
                  </a:tcPr>
                </a:tc>
                <a:tc>
                  <a:txBody>
                    <a:bodyPr/>
                    <a:lstStyle/>
                    <a:p>
                      <a:pPr>
                        <a:spcAft>
                          <a:spcPts val="0"/>
                        </a:spcAft>
                      </a:pPr>
                      <a:r>
                        <a:rPr lang="kk-KZ" sz="2000" b="1" dirty="0">
                          <a:solidFill>
                            <a:srgbClr val="C00000"/>
                          </a:solidFill>
                          <a:effectLst/>
                          <a:latin typeface="Times New Roman" panose="02020603050405020304" pitchFamily="18" charset="0"/>
                          <a:cs typeface="Times New Roman" panose="02020603050405020304" pitchFamily="18" charset="0"/>
                        </a:rPr>
                        <a:t>Шыңғысхан шапқыншылығы, оқымыстылар</a:t>
                      </a:r>
                      <a:endParaRPr lang="ru-RU" sz="20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solidFill>
                  </a:tcPr>
                </a:tc>
                <a:tc>
                  <a:txBody>
                    <a:bodyPr/>
                    <a:lstStyle/>
                    <a:p>
                      <a:pPr>
                        <a:spcAft>
                          <a:spcPts val="0"/>
                        </a:spcAft>
                      </a:pPr>
                      <a:r>
                        <a:rPr lang="kk-KZ" sz="2000" b="1" dirty="0">
                          <a:solidFill>
                            <a:srgbClr val="C00000"/>
                          </a:solidFill>
                          <a:effectLst/>
                          <a:latin typeface="Times New Roman" panose="02020603050405020304" pitchFamily="18" charset="0"/>
                          <a:cs typeface="Times New Roman" panose="02020603050405020304" pitchFamily="18" charset="0"/>
                        </a:rPr>
                        <a:t>Оқымыстылардың шығармалары, бай кітапхана</a:t>
                      </a:r>
                      <a:endParaRPr lang="ru-RU" sz="20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3892205976"/>
                  </a:ext>
                </a:extLst>
              </a:tr>
            </a:tbl>
          </a:graphicData>
        </a:graphic>
      </p:graphicFrame>
      <p:sp>
        <p:nvSpPr>
          <p:cNvPr id="4" name="Rectangle 1"/>
          <p:cNvSpPr>
            <a:spLocks noChangeArrowheads="1"/>
          </p:cNvSpPr>
          <p:nvPr/>
        </p:nvSpPr>
        <p:spPr bwMode="auto">
          <a:xfrm>
            <a:off x="2354263" y="40354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1231809350"/>
      </p:ext>
    </p:extLst>
  </p:cSld>
  <p:clrMapOvr>
    <a:masterClrMapping/>
  </p:clrMapOvr>
  <mc:AlternateContent xmlns:mc="http://schemas.openxmlformats.org/markup-compatibility/2006" xmlns:p14="http://schemas.microsoft.com/office/powerpoint/2010/main">
    <mc:Choice Requires="p14">
      <p:transition spd="slow" p14:dur="2000" advTm="59942"/>
    </mc:Choice>
    <mc:Fallback xmlns="">
      <p:transition spd="slow" advTm="59942"/>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22768"/>
            <a:ext cx="8363272" cy="1296144"/>
          </a:xfrm>
        </p:spPr>
        <p:txBody>
          <a:bodyPr>
            <a:normAutofit fontScale="90000"/>
          </a:bodyPr>
          <a:lstStyle/>
          <a:p>
            <a:r>
              <a:rPr lang="kk-KZ" sz="3600" b="1" dirty="0" smtClean="0">
                <a:solidFill>
                  <a:srgbClr val="FF0000"/>
                </a:solidFill>
                <a:latin typeface="Times New Roman" panose="02020603050405020304" pitchFamily="18" charset="0"/>
                <a:cs typeface="Times New Roman" panose="02020603050405020304" pitchFamily="18" charset="0"/>
              </a:rPr>
              <a:t/>
            </a:r>
            <a:br>
              <a:rPr lang="kk-KZ" sz="3600" b="1" dirty="0" smtClean="0">
                <a:solidFill>
                  <a:srgbClr val="FF0000"/>
                </a:solidFill>
                <a:latin typeface="Times New Roman" panose="02020603050405020304" pitchFamily="18" charset="0"/>
                <a:cs typeface="Times New Roman" panose="02020603050405020304" pitchFamily="18" charset="0"/>
              </a:rPr>
            </a:br>
            <a:r>
              <a:rPr lang="kk-KZ" sz="4000" b="1" dirty="0" smtClean="0">
                <a:solidFill>
                  <a:srgbClr val="FF0000"/>
                </a:solidFill>
                <a:latin typeface="Times New Roman" panose="02020603050405020304" pitchFamily="18" charset="0"/>
                <a:cs typeface="Times New Roman" panose="02020603050405020304" pitchFamily="18" charset="0"/>
              </a:rPr>
              <a:t>ӨЗІҢДІ ТЕКСЕР</a:t>
            </a:r>
            <a:br>
              <a:rPr lang="kk-KZ" sz="4000" b="1" dirty="0" smtClean="0">
                <a:solidFill>
                  <a:srgbClr val="FF0000"/>
                </a:solidFill>
                <a:latin typeface="Times New Roman" panose="02020603050405020304" pitchFamily="18" charset="0"/>
                <a:cs typeface="Times New Roman" panose="02020603050405020304" pitchFamily="18" charset="0"/>
              </a:rPr>
            </a:br>
            <a:r>
              <a:rPr lang="kk-KZ" sz="4000" b="1" dirty="0" smtClean="0">
                <a:solidFill>
                  <a:srgbClr val="FF0000"/>
                </a:solidFill>
                <a:latin typeface="Times New Roman" panose="02020603050405020304" pitchFamily="18" charset="0"/>
                <a:cs typeface="Times New Roman" panose="02020603050405020304" pitchFamily="18" charset="0"/>
              </a:rPr>
              <a:t>1-тапсырма</a:t>
            </a:r>
            <a:r>
              <a:rPr lang="kk-KZ" b="1" dirty="0">
                <a:solidFill>
                  <a:srgbClr val="FF0000"/>
                </a:solidFill>
                <a:latin typeface="Times New Roman" panose="02020603050405020304" pitchFamily="18" charset="0"/>
                <a:cs typeface="Times New Roman" panose="02020603050405020304" pitchFamily="18" charset="0"/>
              </a:rPr>
              <a:t/>
            </a:r>
            <a:br>
              <a:rPr lang="kk-KZ" b="1" dirty="0">
                <a:solidFill>
                  <a:srgbClr val="FF0000"/>
                </a:solidFill>
                <a:latin typeface="Times New Roman" panose="02020603050405020304" pitchFamily="18" charset="0"/>
                <a:cs typeface="Times New Roman" panose="02020603050405020304" pitchFamily="18" charset="0"/>
              </a:rPr>
            </a:br>
            <a:endParaRPr lang="ru-RU" dirty="0"/>
          </a:p>
        </p:txBody>
      </p:sp>
      <p:sp>
        <p:nvSpPr>
          <p:cNvPr id="4" name="Прямоугольник 3"/>
          <p:cNvSpPr/>
          <p:nvPr/>
        </p:nvSpPr>
        <p:spPr>
          <a:xfrm>
            <a:off x="107504" y="2060848"/>
            <a:ext cx="8856984" cy="3785652"/>
          </a:xfrm>
          <a:prstGeom prst="rect">
            <a:avLst/>
          </a:prstGeom>
        </p:spPr>
        <p:txBody>
          <a:bodyPr wrap="square">
            <a:spAutoFit/>
          </a:bodyPr>
          <a:lstStyle/>
          <a:p>
            <a:r>
              <a:rPr lang="ru-RU" dirty="0">
                <a:solidFill>
                  <a:srgbClr val="000000"/>
                </a:solidFill>
                <a:latin typeface="Times New Roman" panose="02020603050405020304" pitchFamily="18" charset="0"/>
                <a:ea typeface="Calibri" panose="020F0502020204030204" pitchFamily="34" charset="0"/>
              </a:rPr>
              <a:t> </a:t>
            </a:r>
            <a:r>
              <a:rPr lang="ru-RU" dirty="0" smtClean="0">
                <a:solidFill>
                  <a:srgbClr val="000000"/>
                </a:solidFill>
                <a:latin typeface="Times New Roman" panose="02020603050405020304" pitchFamily="18" charset="0"/>
                <a:ea typeface="Calibri" panose="020F0502020204030204" pitchFamily="34" charset="0"/>
              </a:rPr>
              <a:t>        </a:t>
            </a:r>
            <a:r>
              <a:rPr lang="ru-RU" sz="2400" dirty="0" err="1"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rPr>
              <a:t>Ертеде</a:t>
            </a:r>
            <a:r>
              <a:rPr lang="ru-RU" sz="2400"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көпестер</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Отырар</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әкіміне</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құнды</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сыйлықтар</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ретінде</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кітап</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сыйлауды</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дәстүрге</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айналдырған</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Рузбеханның</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айтуы</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бойынша</a:t>
            </a:r>
            <a:r>
              <a:rPr lang="ru-RU" sz="2400" dirty="0" smtClean="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Отырар</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кітапханасындағы</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қолжазбаларды</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шалғайдағы</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тұрғындар</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да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қолданған</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t>
            </a:r>
            <a:endParaRPr lang="ru-RU" sz="2400" dirty="0">
              <a:solidFill>
                <a:schemeClr val="tx2"/>
              </a:solidFill>
              <a:latin typeface="Times New Roman" panose="02020603050405020304" pitchFamily="18" charset="0"/>
              <a:cs typeface="Times New Roman" panose="02020603050405020304" pitchFamily="18" charset="0"/>
            </a:endParaRPr>
          </a:p>
          <a:p>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Отырар</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кітапханасы</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Шыңғысханның</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шапқыншылығы</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кезінде</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жоғалып</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кеткен</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Бұл</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қаладан</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Әл-Фарабиден</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бастап</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түрлі</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ғұлама</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ғалымдар</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оқымыстылар</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tx2"/>
                </a:solidFill>
                <a:latin typeface="Times New Roman" panose="02020603050405020304" pitchFamily="18" charset="0"/>
                <a:ea typeface="Calibri" panose="020F0502020204030204" pitchFamily="34" charset="0"/>
                <a:cs typeface="Times New Roman" panose="02020603050405020304" pitchFamily="18" charset="0"/>
              </a:rPr>
              <a:t>шыққан</a:t>
            </a:r>
            <a:r>
              <a:rPr lang="ru-RU" sz="2400"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a:t>
            </a:r>
            <a:endParaRPr lang="ru-RU" sz="2400" dirty="0">
              <a:solidFill>
                <a:schemeClr val="tx2"/>
              </a:solidFill>
              <a:latin typeface="Times New Roman" panose="02020603050405020304" pitchFamily="18" charset="0"/>
              <a:cs typeface="Times New Roman" panose="02020603050405020304" pitchFamily="18" charset="0"/>
            </a:endParaRPr>
          </a:p>
          <a:p>
            <a:r>
              <a:rPr lang="ru-RU" sz="2400" b="1" dirty="0">
                <a:solidFill>
                  <a:schemeClr val="tx2"/>
                </a:solidFill>
                <a:latin typeface="Times New Roman" panose="02020603050405020304" pitchFamily="18" charset="0"/>
                <a:ea typeface="Calibri" panose="020F0502020204030204" pitchFamily="34" charset="0"/>
                <a:cs typeface="Times New Roman" panose="02020603050405020304" pitchFamily="18" charset="0"/>
              </a:rPr>
              <a:t>       </a:t>
            </a:r>
            <a:r>
              <a:rPr lang="kk-KZ" sz="2400" dirty="0">
                <a:solidFill>
                  <a:schemeClr val="tx2"/>
                </a:solidFill>
                <a:latin typeface="Times New Roman" panose="02020603050405020304" pitchFamily="18" charset="0"/>
                <a:cs typeface="Times New Roman" panose="02020603050405020304" pitchFamily="18" charset="0"/>
              </a:rPr>
              <a:t>Мұнда сына жазуымен жазылған, папирус орама қағаздарынан басталған ортағасырлық еуропа, араб және қытай ғалым-оқымыстыларының шығармалары жинақталған. </a:t>
            </a:r>
            <a:endParaRPr lang="ru-RU"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3908712"/>
      </p:ext>
    </p:extLst>
  </p:cSld>
  <p:clrMapOvr>
    <a:masterClrMapping/>
  </p:clrMapOvr>
  <mc:AlternateContent xmlns:mc="http://schemas.openxmlformats.org/markup-compatibility/2006" xmlns:p14="http://schemas.microsoft.com/office/powerpoint/2010/main">
    <mc:Choice Requires="p14">
      <p:transition spd="slow" p14:dur="2000" advTm="59673"/>
    </mc:Choice>
    <mc:Fallback xmlns="">
      <p:transition spd="slow" advTm="59673"/>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51519" y="188640"/>
            <a:ext cx="8640961" cy="1224136"/>
          </a:xfrm>
          <a:solidFill>
            <a:schemeClr val="bg2">
              <a:lumMod val="90000"/>
            </a:schemeClr>
          </a:solidFill>
        </p:spPr>
        <p:txBody>
          <a:bodyPr>
            <a:normAutofit fontScale="25000" lnSpcReduction="20000"/>
          </a:bodyPr>
          <a:lstStyle/>
          <a:p>
            <a:endParaRPr lang="kk-KZ" sz="4000" b="1" dirty="0" smtClean="0">
              <a:solidFill>
                <a:srgbClr val="FF0000"/>
              </a:solidFill>
              <a:latin typeface="Times New Roman" panose="02020603050405020304" pitchFamily="18" charset="0"/>
              <a:cs typeface="Times New Roman" panose="02020603050405020304" pitchFamily="18" charset="0"/>
            </a:endParaRPr>
          </a:p>
          <a:p>
            <a:endParaRPr lang="kk-KZ" sz="4000" b="1" dirty="0">
              <a:solidFill>
                <a:srgbClr val="FF0000"/>
              </a:solidFill>
              <a:latin typeface="Times New Roman" panose="02020603050405020304" pitchFamily="18" charset="0"/>
              <a:cs typeface="Times New Roman" panose="02020603050405020304" pitchFamily="18" charset="0"/>
            </a:endParaRPr>
          </a:p>
          <a:p>
            <a:endParaRPr lang="kk-KZ" sz="8000" b="1" dirty="0" smtClean="0">
              <a:solidFill>
                <a:srgbClr val="FF0000"/>
              </a:solidFill>
              <a:latin typeface="Times New Roman" panose="02020603050405020304" pitchFamily="18" charset="0"/>
              <a:cs typeface="Times New Roman" panose="02020603050405020304" pitchFamily="18" charset="0"/>
            </a:endParaRPr>
          </a:p>
          <a:p>
            <a:endParaRPr lang="kk-KZ" sz="8000" b="1" dirty="0">
              <a:solidFill>
                <a:srgbClr val="FF0000"/>
              </a:solidFill>
              <a:latin typeface="Times New Roman" panose="02020603050405020304" pitchFamily="18" charset="0"/>
              <a:cs typeface="Times New Roman" panose="02020603050405020304" pitchFamily="18" charset="0"/>
            </a:endParaRPr>
          </a:p>
          <a:p>
            <a:endParaRPr lang="kk-KZ" sz="8000" b="1" dirty="0" smtClean="0">
              <a:solidFill>
                <a:srgbClr val="FF0000"/>
              </a:solidFill>
              <a:latin typeface="Times New Roman" panose="02020603050405020304" pitchFamily="18" charset="0"/>
              <a:cs typeface="Times New Roman" panose="02020603050405020304" pitchFamily="18" charset="0"/>
            </a:endParaRPr>
          </a:p>
          <a:p>
            <a:r>
              <a:rPr lang="kk-KZ" sz="9600" b="1" dirty="0" smtClean="0">
                <a:solidFill>
                  <a:srgbClr val="FF0000"/>
                </a:solidFill>
                <a:latin typeface="Times New Roman" panose="02020603050405020304" pitchFamily="18" charset="0"/>
                <a:cs typeface="Times New Roman" panose="02020603050405020304" pitchFamily="18" charset="0"/>
              </a:rPr>
              <a:t>2-тапсырма  </a:t>
            </a:r>
            <a:r>
              <a:rPr lang="kk-KZ" sz="9600" b="1" dirty="0">
                <a:solidFill>
                  <a:srgbClr val="FF0000"/>
                </a:solidFill>
                <a:latin typeface="Times New Roman" panose="02020603050405020304" pitchFamily="18" charset="0"/>
                <a:cs typeface="Times New Roman" panose="02020603050405020304" pitchFamily="18" charset="0"/>
              </a:rPr>
              <a:t>«Жинақтау» әдісі </a:t>
            </a:r>
            <a:r>
              <a:rPr lang="kk-KZ" sz="9600" dirty="0">
                <a:solidFill>
                  <a:schemeClr val="tx2"/>
                </a:solidFill>
                <a:latin typeface="Times New Roman" panose="02020603050405020304" pitchFamily="18" charset="0"/>
                <a:cs typeface="Times New Roman" panose="02020603050405020304" pitchFamily="18" charset="0"/>
              </a:rPr>
              <a:t>бойынша</a:t>
            </a:r>
            <a:r>
              <a:rPr lang="kk-KZ" sz="9600" b="1" dirty="0">
                <a:solidFill>
                  <a:schemeClr val="tx2"/>
                </a:solidFill>
                <a:latin typeface="Times New Roman" panose="02020603050405020304" pitchFamily="18" charset="0"/>
                <a:cs typeface="Times New Roman" panose="02020603050405020304" pitchFamily="18" charset="0"/>
              </a:rPr>
              <a:t> </a:t>
            </a:r>
            <a:r>
              <a:rPr lang="kk-KZ" sz="9600" dirty="0">
                <a:solidFill>
                  <a:schemeClr val="tx2"/>
                </a:solidFill>
                <a:latin typeface="Times New Roman" panose="02020603050405020304" pitchFamily="18" charset="0"/>
                <a:cs typeface="Times New Roman" panose="02020603050405020304" pitchFamily="18" charset="0"/>
              </a:rPr>
              <a:t>мәтіндегі </a:t>
            </a:r>
            <a:r>
              <a:rPr lang="kk-KZ" sz="9600" b="1" dirty="0">
                <a:solidFill>
                  <a:schemeClr val="tx2"/>
                </a:solidFill>
                <a:latin typeface="Times New Roman" panose="02020603050405020304" pitchFamily="18" charset="0"/>
                <a:cs typeface="Times New Roman" panose="02020603050405020304" pitchFamily="18" charset="0"/>
              </a:rPr>
              <a:t>тұрақты тіркестер </a:t>
            </a:r>
            <a:r>
              <a:rPr lang="kk-KZ" sz="9600" dirty="0">
                <a:solidFill>
                  <a:schemeClr val="tx2"/>
                </a:solidFill>
                <a:latin typeface="Times New Roman" panose="02020603050405020304" pitchFamily="18" charset="0"/>
                <a:cs typeface="Times New Roman" panose="02020603050405020304" pitchFamily="18" charset="0"/>
              </a:rPr>
              <a:t>арқылы жасалатын</a:t>
            </a:r>
            <a:r>
              <a:rPr lang="kk-KZ" sz="9600" b="1" dirty="0">
                <a:solidFill>
                  <a:schemeClr val="tx2"/>
                </a:solidFill>
                <a:latin typeface="Times New Roman" panose="02020603050405020304" pitchFamily="18" charset="0"/>
                <a:cs typeface="Times New Roman" panose="02020603050405020304" pitchFamily="18" charset="0"/>
              </a:rPr>
              <a:t> күрделі </a:t>
            </a:r>
            <a:r>
              <a:rPr lang="kk-KZ" sz="9600" dirty="0">
                <a:solidFill>
                  <a:schemeClr val="tx2"/>
                </a:solidFill>
                <a:latin typeface="Times New Roman" panose="02020603050405020304" pitchFamily="18" charset="0"/>
                <a:cs typeface="Times New Roman" panose="02020603050405020304" pitchFamily="18" charset="0"/>
              </a:rPr>
              <a:t>үстеулерді тауып, мағынасын кестедегі келесі бағанға түсіндіріп </a:t>
            </a:r>
            <a:r>
              <a:rPr lang="kk-KZ" sz="9600" dirty="0" smtClean="0">
                <a:solidFill>
                  <a:schemeClr val="tx2"/>
                </a:solidFill>
                <a:latin typeface="Times New Roman" panose="02020603050405020304" pitchFamily="18" charset="0"/>
                <a:cs typeface="Times New Roman" panose="02020603050405020304" pitchFamily="18" charset="0"/>
              </a:rPr>
              <a:t>жазыңыздар</a:t>
            </a:r>
            <a:endParaRPr lang="ru-RU" sz="9600" dirty="0">
              <a:solidFill>
                <a:schemeClr val="tx2"/>
              </a:solidFill>
              <a:latin typeface="Times New Roman" panose="02020603050405020304" pitchFamily="18" charset="0"/>
              <a:cs typeface="Times New Roman" panose="02020603050405020304" pitchFamily="18" charset="0"/>
            </a:endParaRPr>
          </a:p>
          <a:p>
            <a:endParaRPr lang="kk-KZ" sz="4000" b="1" dirty="0" smtClean="0">
              <a:solidFill>
                <a:srgbClr val="FF0000"/>
              </a:solidFill>
              <a:latin typeface="Times New Roman" panose="02020603050405020304" pitchFamily="18"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430366794"/>
              </p:ext>
            </p:extLst>
          </p:nvPr>
        </p:nvGraphicFramePr>
        <p:xfrm>
          <a:off x="251520" y="1412776"/>
          <a:ext cx="8640960" cy="1368152"/>
        </p:xfrm>
        <a:graphic>
          <a:graphicData uri="http://schemas.openxmlformats.org/drawingml/2006/table">
            <a:tbl>
              <a:tblPr firstRow="1" firstCol="1" bandRow="1">
                <a:tableStyleId>{5C22544A-7EE6-4342-B048-85BDC9FD1C3A}</a:tableStyleId>
              </a:tblPr>
              <a:tblGrid>
                <a:gridCol w="4319874">
                  <a:extLst>
                    <a:ext uri="{9D8B030D-6E8A-4147-A177-3AD203B41FA5}">
                      <a16:colId xmlns:a16="http://schemas.microsoft.com/office/drawing/2014/main" val="3799095998"/>
                    </a:ext>
                  </a:extLst>
                </a:gridCol>
                <a:gridCol w="4321086">
                  <a:extLst>
                    <a:ext uri="{9D8B030D-6E8A-4147-A177-3AD203B41FA5}">
                      <a16:colId xmlns:a16="http://schemas.microsoft.com/office/drawing/2014/main" val="3386086859"/>
                    </a:ext>
                  </a:extLst>
                </a:gridCol>
              </a:tblGrid>
              <a:tr h="684076">
                <a:tc>
                  <a:txBody>
                    <a:bodyPr/>
                    <a:lstStyle/>
                    <a:p>
                      <a:pPr algn="just"/>
                      <a:r>
                        <a:rPr lang="kk-KZ" sz="2400" b="1" dirty="0">
                          <a:solidFill>
                            <a:srgbClr val="FF0000"/>
                          </a:solidFill>
                          <a:effectLst/>
                          <a:latin typeface="Times New Roman" panose="02020603050405020304" pitchFamily="18" charset="0"/>
                          <a:cs typeface="Times New Roman" panose="02020603050405020304" pitchFamily="18" charset="0"/>
                        </a:rPr>
                        <a:t>Тұрақты тіркестер</a:t>
                      </a:r>
                      <a:endParaRPr lang="ru-RU" sz="2400" b="1"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tc>
                <a:tc>
                  <a:txBody>
                    <a:bodyPr/>
                    <a:lstStyle/>
                    <a:p>
                      <a:pPr algn="just"/>
                      <a:r>
                        <a:rPr lang="kk-KZ" sz="2400" b="1" dirty="0">
                          <a:solidFill>
                            <a:srgbClr val="FF0000"/>
                          </a:solidFill>
                          <a:effectLst/>
                          <a:latin typeface="Times New Roman" panose="02020603050405020304" pitchFamily="18" charset="0"/>
                          <a:cs typeface="Times New Roman" panose="02020603050405020304" pitchFamily="18" charset="0"/>
                        </a:rPr>
                        <a:t>Түсіндірмесі</a:t>
                      </a:r>
                      <a:endParaRPr lang="ru-RU" sz="2400" b="1"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56181963"/>
                  </a:ext>
                </a:extLst>
              </a:tr>
              <a:tr h="684076">
                <a:tc>
                  <a:txBody>
                    <a:bodyPr/>
                    <a:lstStyle/>
                    <a:p>
                      <a:pPr algn="just"/>
                      <a:r>
                        <a:rPr lang="kk-KZ" sz="1200" dirty="0">
                          <a:effectLst/>
                        </a:rPr>
                        <a:t> </a:t>
                      </a:r>
                      <a:endParaRPr lang="ru-RU" sz="1100" dirty="0">
                        <a:effectLst/>
                        <a:latin typeface="Calibri" panose="020F0502020204030204" pitchFamily="34" charset="0"/>
                        <a:cs typeface="Times New Roman" panose="02020603050405020304" pitchFamily="18" charset="0"/>
                      </a:endParaRPr>
                    </a:p>
                  </a:txBody>
                  <a:tcPr marL="68580" marR="68580" marT="0" marB="0">
                    <a:solidFill>
                      <a:schemeClr val="bg2"/>
                    </a:solidFill>
                  </a:tcPr>
                </a:tc>
                <a:tc>
                  <a:txBody>
                    <a:bodyPr/>
                    <a:lstStyle/>
                    <a:p>
                      <a:pPr algn="just"/>
                      <a:r>
                        <a:rPr lang="kk-KZ" sz="1200" dirty="0">
                          <a:effectLst/>
                        </a:rPr>
                        <a:t> </a:t>
                      </a:r>
                      <a:endParaRPr lang="ru-RU" sz="1100" dirty="0">
                        <a:effectLst/>
                        <a:latin typeface="Calibri" panose="020F0502020204030204" pitchFamily="34"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4101922333"/>
                  </a:ext>
                </a:extLst>
              </a:tr>
            </a:tbl>
          </a:graphicData>
        </a:graphic>
      </p:graphicFrame>
      <p:sp>
        <p:nvSpPr>
          <p:cNvPr id="5" name="Прямоугольник 4"/>
          <p:cNvSpPr/>
          <p:nvPr/>
        </p:nvSpPr>
        <p:spPr>
          <a:xfrm>
            <a:off x="179512" y="2924944"/>
            <a:ext cx="8784977" cy="2585323"/>
          </a:xfrm>
          <a:prstGeom prst="rect">
            <a:avLst/>
          </a:prstGeom>
          <a:solidFill>
            <a:schemeClr val="bg2"/>
          </a:solidFill>
        </p:spPr>
        <p:txBody>
          <a:bodyPr wrap="square">
            <a:spAutoFit/>
          </a:bodyPr>
          <a:lstStyle/>
          <a:p>
            <a:pPr algn="just"/>
            <a:r>
              <a:rPr lang="kk-KZ" dirty="0" smtClean="0">
                <a:solidFill>
                  <a:schemeClr val="tx2"/>
                </a:solidFill>
                <a:latin typeface="Times New Roman" panose="02020603050405020304" pitchFamily="18" charset="0"/>
              </a:rPr>
              <a:t>        Ежелгі Отырар қаласы Сырдарияның Арыс өзеніне құяр жерінде, таяқ тастам жерде, Ұлы жібек жолының бойында орналасқан. Айналасы – ат шаптырым терең ор, биік қорған. Төбе басында хан сарайы, жан-жағында қару-жарақ, теңге соғатын ұстаханалар, шәкірттер дәріс алатын шаш етектен медреселер болған. Батыс жағындағы қақпа арқылы орыс көпестері, </a:t>
            </a:r>
            <a:r>
              <a:rPr lang="kk-KZ" dirty="0" smtClean="0">
                <a:solidFill>
                  <a:schemeClr val="tx2"/>
                </a:solidFill>
                <a:latin typeface="Times New Roman" panose="02020603050405020304" pitchFamily="18" charset="0"/>
              </a:rPr>
              <a:t>шығыстан</a:t>
            </a:r>
            <a:r>
              <a:rPr lang="kk-KZ" dirty="0" smtClean="0">
                <a:solidFill>
                  <a:schemeClr val="tx2"/>
                </a:solidFill>
                <a:latin typeface="Times New Roman" panose="02020603050405020304" pitchFamily="18" charset="0"/>
              </a:rPr>
              <a:t>, ит арқасы қияннан – монғол, қытай кезбелері кіретін. Түстіктен – Шаш, Бұхара қалаларынан шыққан араб саудагерлерін, терістіктен – башқұрт, саха ханзадалары жіберген керуен тізбелерін көруге болар еді. Сол керуендер арқылы қалаға әр түрлі әшекей бұйымдар, маталар, тең-тең кітаптар келеді екен.</a:t>
            </a:r>
            <a:endParaRPr lang="ru-RU" dirty="0">
              <a:solidFill>
                <a:schemeClr val="tx2"/>
              </a:solidFill>
              <a:effectLst/>
            </a:endParaRPr>
          </a:p>
        </p:txBody>
      </p:sp>
      <p:sp>
        <p:nvSpPr>
          <p:cNvPr id="6" name="Прямоугольник 5"/>
          <p:cNvSpPr/>
          <p:nvPr/>
        </p:nvSpPr>
        <p:spPr>
          <a:xfrm>
            <a:off x="179513" y="5373216"/>
            <a:ext cx="8784976" cy="1456809"/>
          </a:xfrm>
          <a:prstGeom prst="rect">
            <a:avLst/>
          </a:prstGeom>
        </p:spPr>
        <p:txBody>
          <a:bodyPr wrap="square">
            <a:spAutoFit/>
          </a:bodyPr>
          <a:lstStyle/>
          <a:p>
            <a:pPr algn="just">
              <a:spcAft>
                <a:spcPts val="1000"/>
              </a:spcAft>
            </a:pPr>
            <a:endParaRPr lang="kk-KZ" b="1" dirty="0" smtClean="0">
              <a:solidFill>
                <a:srgbClr val="FF0000"/>
              </a:solidFill>
              <a:latin typeface="Times New Roman" panose="02020603050405020304" pitchFamily="18" charset="0"/>
              <a:ea typeface="Calibri" panose="020F0502020204030204" pitchFamily="34" charset="0"/>
            </a:endParaRPr>
          </a:p>
          <a:p>
            <a:pPr algn="just">
              <a:spcAft>
                <a:spcPts val="1000"/>
              </a:spcAft>
            </a:pPr>
            <a:r>
              <a:rPr lang="kk-KZ" b="1" dirty="0" smtClean="0">
                <a:solidFill>
                  <a:srgbClr val="FF0000"/>
                </a:solidFill>
                <a:latin typeface="Times New Roman" panose="02020603050405020304" pitchFamily="18" charset="0"/>
                <a:ea typeface="Calibri" panose="020F0502020204030204" pitchFamily="34" charset="0"/>
              </a:rPr>
              <a:t>Дескриптор</a:t>
            </a:r>
            <a:endParaRPr lang="ru-RU" dirty="0">
              <a:solidFill>
                <a:srgbClr val="FF0000"/>
              </a:solidFill>
            </a:endParaRPr>
          </a:p>
          <a:p>
            <a:pPr algn="just"/>
            <a:r>
              <a:rPr lang="kk-KZ" b="1" dirty="0">
                <a:solidFill>
                  <a:schemeClr val="tx2"/>
                </a:solidFill>
                <a:latin typeface="Times New Roman" panose="02020603050405020304" pitchFamily="18" charset="0"/>
                <a:ea typeface="Calibri" panose="020F0502020204030204" pitchFamily="34" charset="0"/>
              </a:rPr>
              <a:t>-мәтіннен тұрақты тіркес арқылы жасалған үстеулерді табады</a:t>
            </a:r>
            <a:r>
              <a:rPr lang="kk-KZ" b="1" dirty="0" smtClean="0">
                <a:solidFill>
                  <a:schemeClr val="tx2"/>
                </a:solidFill>
                <a:latin typeface="Times New Roman" panose="02020603050405020304" pitchFamily="18" charset="0"/>
                <a:ea typeface="Calibri" panose="020F0502020204030204" pitchFamily="34" charset="0"/>
              </a:rPr>
              <a:t>;</a:t>
            </a:r>
          </a:p>
          <a:p>
            <a:pPr algn="just"/>
            <a:r>
              <a:rPr lang="kk-KZ" b="1" dirty="0" smtClean="0">
                <a:solidFill>
                  <a:schemeClr val="tx2"/>
                </a:solidFill>
                <a:latin typeface="Times New Roman" panose="02020603050405020304" pitchFamily="18" charset="0"/>
                <a:ea typeface="Calibri" panose="020F0502020204030204" pitchFamily="34" charset="0"/>
              </a:rPr>
              <a:t>-</a:t>
            </a:r>
            <a:r>
              <a:rPr lang="kk-KZ" b="1" dirty="0">
                <a:solidFill>
                  <a:schemeClr val="tx2"/>
                </a:solidFill>
                <a:latin typeface="Times New Roman" panose="02020603050405020304" pitchFamily="18" charset="0"/>
                <a:ea typeface="Calibri" panose="020F0502020204030204" pitchFamily="34" charset="0"/>
              </a:rPr>
              <a:t>мағынасын түсіндіреді.</a:t>
            </a:r>
            <a:endParaRPr lang="ru-RU" b="1" dirty="0">
              <a:solidFill>
                <a:schemeClr val="tx2"/>
              </a:solidFill>
              <a:effectLst/>
            </a:endParaRPr>
          </a:p>
        </p:txBody>
      </p:sp>
    </p:spTree>
    <p:extLst>
      <p:ext uri="{BB962C8B-B14F-4D97-AF65-F5344CB8AC3E}">
        <p14:creationId xmlns:p14="http://schemas.microsoft.com/office/powerpoint/2010/main" val="350853131"/>
      </p:ext>
    </p:extLst>
  </p:cSld>
  <p:clrMapOvr>
    <a:masterClrMapping/>
  </p:clrMapOvr>
  <mc:AlternateContent xmlns:mc="http://schemas.openxmlformats.org/markup-compatibility/2006" xmlns:p14="http://schemas.microsoft.com/office/powerpoint/2010/main">
    <mc:Choice Requires="p14">
      <p:transition spd="slow" p14:dur="2000" advTm="123143"/>
    </mc:Choice>
    <mc:Fallback xmlns="">
      <p:transition spd="slow" advTm="123143"/>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51519" y="260648"/>
            <a:ext cx="8496945" cy="2821318"/>
          </a:xfrm>
        </p:spPr>
        <p:txBody>
          <a:bodyPr>
            <a:noAutofit/>
          </a:bodyPr>
          <a:lstStyle/>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endParaRPr lang="kk-KZ" sz="2800" b="1" dirty="0">
              <a:solidFill>
                <a:srgbClr val="FF0000"/>
              </a:solidFill>
              <a:latin typeface="Times New Roman" panose="02020603050405020304" pitchFamily="18" charset="0"/>
              <a:cs typeface="Times New Roman" panose="02020603050405020304" pitchFamily="18" charset="0"/>
            </a:endParaRPr>
          </a:p>
          <a:p>
            <a:endParaRPr lang="kk-KZ" sz="2800" b="1" dirty="0" smtClean="0">
              <a:solidFill>
                <a:srgbClr val="FF0000"/>
              </a:solidFill>
              <a:latin typeface="Times New Roman" panose="02020603050405020304" pitchFamily="18" charset="0"/>
              <a:cs typeface="Times New Roman" panose="02020603050405020304" pitchFamily="18" charset="0"/>
            </a:endParaRPr>
          </a:p>
          <a:p>
            <a:r>
              <a:rPr lang="kk-KZ" sz="2800" b="1" dirty="0" smtClean="0">
                <a:solidFill>
                  <a:srgbClr val="FF0000"/>
                </a:solidFill>
                <a:latin typeface="Times New Roman" panose="02020603050405020304" pitchFamily="18" charset="0"/>
                <a:cs typeface="Times New Roman" panose="02020603050405020304" pitchFamily="18" charset="0"/>
              </a:rPr>
              <a:t>2-ТАПСЫРМА </a:t>
            </a:r>
          </a:p>
          <a:p>
            <a:r>
              <a:rPr lang="kk-KZ" sz="2800" b="1" dirty="0" smtClean="0">
                <a:solidFill>
                  <a:srgbClr val="FF0000"/>
                </a:solidFill>
                <a:latin typeface="Times New Roman" panose="02020603050405020304" pitchFamily="18" charset="0"/>
                <a:cs typeface="Times New Roman" panose="02020603050405020304" pitchFamily="18" charset="0"/>
              </a:rPr>
              <a:t>ӨЗІҢДІ </a:t>
            </a:r>
            <a:r>
              <a:rPr lang="kk-KZ" sz="2800" b="1" dirty="0">
                <a:solidFill>
                  <a:srgbClr val="FF0000"/>
                </a:solidFill>
                <a:latin typeface="Times New Roman" panose="02020603050405020304" pitchFamily="18" charset="0"/>
                <a:cs typeface="Times New Roman" panose="02020603050405020304" pitchFamily="18" charset="0"/>
              </a:rPr>
              <a:t>ТЕКСЕР </a:t>
            </a:r>
          </a:p>
          <a:p>
            <a:pPr algn="l"/>
            <a:r>
              <a:rPr lang="kk-KZ" sz="2800" b="1" dirty="0" smtClean="0">
                <a:solidFill>
                  <a:srgbClr val="FF0000"/>
                </a:solidFill>
                <a:latin typeface="Times New Roman" panose="02020603050405020304" pitchFamily="18" charset="0"/>
                <a:cs typeface="Times New Roman" panose="02020603050405020304" pitchFamily="18" charset="0"/>
              </a:rPr>
              <a:t>  </a:t>
            </a:r>
            <a:r>
              <a:rPr lang="kk-KZ" sz="2800" b="1" dirty="0">
                <a:solidFill>
                  <a:srgbClr val="FF0000"/>
                </a:solidFill>
                <a:latin typeface="Times New Roman" panose="02020603050405020304" pitchFamily="18" charset="0"/>
                <a:cs typeface="Times New Roman" panose="02020603050405020304" pitchFamily="18" charset="0"/>
              </a:rPr>
              <a:t>«Жинақтау» әдісі </a:t>
            </a:r>
            <a:r>
              <a:rPr lang="kk-KZ" sz="2800" dirty="0">
                <a:solidFill>
                  <a:schemeClr val="tx2"/>
                </a:solidFill>
                <a:latin typeface="Times New Roman" panose="02020603050405020304" pitchFamily="18" charset="0"/>
                <a:cs typeface="Times New Roman" panose="02020603050405020304" pitchFamily="18" charset="0"/>
              </a:rPr>
              <a:t>бойынша мәтіндегі тұрақты тіркестер арқылы жасалатын күрделі үстеулерді тауып, мағынасын кестедегі келесі бағанға түсіндіріп </a:t>
            </a:r>
            <a:r>
              <a:rPr lang="kk-KZ" sz="2800" dirty="0" smtClean="0">
                <a:solidFill>
                  <a:schemeClr val="tx2"/>
                </a:solidFill>
                <a:latin typeface="Times New Roman" panose="02020603050405020304" pitchFamily="18" charset="0"/>
                <a:cs typeface="Times New Roman" panose="02020603050405020304" pitchFamily="18" charset="0"/>
              </a:rPr>
              <a:t>жазыңыздар</a:t>
            </a:r>
            <a:endParaRPr lang="ru-RU" sz="2800" dirty="0">
              <a:solidFill>
                <a:schemeClr val="tx2"/>
              </a:solidFill>
              <a:latin typeface="Times New Roman" panose="02020603050405020304" pitchFamily="18" charset="0"/>
              <a:cs typeface="Times New Roman" panose="02020603050405020304" pitchFamily="18" charset="0"/>
            </a:endParaRPr>
          </a:p>
        </p:txBody>
      </p:sp>
      <p:sp>
        <p:nvSpPr>
          <p:cNvPr id="11" name="Текст 2"/>
          <p:cNvSpPr txBox="1">
            <a:spLocks/>
          </p:cNvSpPr>
          <p:nvPr/>
        </p:nvSpPr>
        <p:spPr>
          <a:xfrm>
            <a:off x="623093" y="1351427"/>
            <a:ext cx="3905174" cy="639762"/>
          </a:xfrm>
          <a:prstGeom prst="rect">
            <a:avLst/>
          </a:prstGeom>
        </p:spPr>
        <p:txBody>
          <a:bodyPr vert="horz" lIns="91440" tIns="45720" rIns="91440" bIns="45720" rtlCol="0" anchor="b">
            <a:normAutofit/>
          </a:bodyPr>
          <a:lstStyle>
            <a:lvl1pPr marL="0" indent="0" algn="ctr" defTabSz="914400" rtl="0" eaLnBrk="1" latinLnBrk="0" hangingPunct="1">
              <a:spcBef>
                <a:spcPct val="20000"/>
              </a:spcBef>
              <a:buClr>
                <a:schemeClr val="accent1"/>
              </a:buClr>
              <a:buSzPct val="100000"/>
              <a:buFont typeface="Symbol" pitchFamily="18" charset="2"/>
              <a:buNone/>
              <a:defRPr sz="2000" kern="1200">
                <a:solidFill>
                  <a:srgbClr val="FFFFFF"/>
                </a:solidFill>
                <a:latin typeface="+mn-lt"/>
                <a:ea typeface="+mn-ea"/>
                <a:cs typeface="+mn-cs"/>
              </a:defRPr>
            </a:lvl1pPr>
            <a:lvl2pPr marL="457200" indent="0" algn="l" defTabSz="914400" rtl="0" eaLnBrk="1" latinLnBrk="0" hangingPunct="1">
              <a:spcBef>
                <a:spcPct val="20000"/>
              </a:spcBef>
              <a:buClr>
                <a:schemeClr val="accent1"/>
              </a:buClr>
              <a:buSzPct val="100000"/>
              <a:buFont typeface="Symbol" pitchFamily="18" charset="2"/>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Clr>
                <a:schemeClr val="accent1"/>
              </a:buClr>
              <a:buSzPct val="100000"/>
              <a:buFont typeface="Symbol" pitchFamily="18" charset="2"/>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Clr>
                <a:schemeClr val="accent1"/>
              </a:buClr>
              <a:buSzPct val="100000"/>
              <a:buFont typeface="Symbol" pitchFamily="18" charset="2"/>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Clr>
                <a:schemeClr val="accent1"/>
              </a:buClr>
              <a:buSzPct val="100000"/>
              <a:buFont typeface="Symbol" pitchFamily="18" charset="2"/>
              <a:buNone/>
              <a:defRPr sz="1400" kern="1200">
                <a:solidFill>
                  <a:schemeClr val="tx1">
                    <a:tint val="75000"/>
                  </a:schemeClr>
                </a:solidFill>
                <a:latin typeface="+mn-lt"/>
                <a:ea typeface="+mn-ea"/>
                <a:cs typeface="+mn-cs"/>
              </a:defRPr>
            </a:lvl5pPr>
            <a:lvl6pPr marL="2286000" indent="0" algn="l"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6pPr>
            <a:lvl7pPr marL="2743200" indent="0" algn="l"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7pPr>
            <a:lvl8pPr marL="3200400" indent="0" algn="l"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8pPr>
            <a:lvl9pPr marL="3657600" indent="0" algn="l"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9pPr>
          </a:lstStyle>
          <a:p>
            <a:endParaRPr lang="ru-RU" sz="3000" b="1" dirty="0">
              <a:solidFill>
                <a:schemeClr val="bg1"/>
              </a:solidFill>
              <a:latin typeface="Times New Roman" panose="02020603050405020304" pitchFamily="18" charset="0"/>
              <a:cs typeface="Times New Roman" panose="02020603050405020304" pitchFamily="18" charset="0"/>
            </a:endParaRPr>
          </a:p>
        </p:txBody>
      </p:sp>
      <p:sp>
        <p:nvSpPr>
          <p:cNvPr id="12" name="Текст 2"/>
          <p:cNvSpPr txBox="1">
            <a:spLocks/>
          </p:cNvSpPr>
          <p:nvPr/>
        </p:nvSpPr>
        <p:spPr>
          <a:xfrm>
            <a:off x="4539774" y="1376772"/>
            <a:ext cx="4208690" cy="639762"/>
          </a:xfrm>
          <a:prstGeom prst="rect">
            <a:avLst/>
          </a:prstGeom>
        </p:spPr>
        <p:txBody>
          <a:bodyPr vert="horz" lIns="91440" tIns="45720" rIns="91440" bIns="45720" rtlCol="0" anchor="b">
            <a:normAutofit/>
          </a:bodyPr>
          <a:lstStyle>
            <a:lvl1pPr marL="0" indent="0" algn="ctr" defTabSz="914400" rtl="0" eaLnBrk="1" latinLnBrk="0" hangingPunct="1">
              <a:spcBef>
                <a:spcPct val="20000"/>
              </a:spcBef>
              <a:buClr>
                <a:schemeClr val="accent1"/>
              </a:buClr>
              <a:buSzPct val="100000"/>
              <a:buFont typeface="Symbol" pitchFamily="18" charset="2"/>
              <a:buNone/>
              <a:defRPr sz="2000" kern="1200">
                <a:solidFill>
                  <a:srgbClr val="FFFFFF"/>
                </a:solidFill>
                <a:latin typeface="+mn-lt"/>
                <a:ea typeface="+mn-ea"/>
                <a:cs typeface="+mn-cs"/>
              </a:defRPr>
            </a:lvl1pPr>
            <a:lvl2pPr marL="457200" indent="0" algn="l" defTabSz="914400" rtl="0" eaLnBrk="1" latinLnBrk="0" hangingPunct="1">
              <a:spcBef>
                <a:spcPct val="20000"/>
              </a:spcBef>
              <a:buClr>
                <a:schemeClr val="accent1"/>
              </a:buClr>
              <a:buSzPct val="100000"/>
              <a:buFont typeface="Symbol" pitchFamily="18" charset="2"/>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Clr>
                <a:schemeClr val="accent1"/>
              </a:buClr>
              <a:buSzPct val="100000"/>
              <a:buFont typeface="Symbol" pitchFamily="18" charset="2"/>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Clr>
                <a:schemeClr val="accent1"/>
              </a:buClr>
              <a:buSzPct val="100000"/>
              <a:buFont typeface="Symbol" pitchFamily="18" charset="2"/>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Clr>
                <a:schemeClr val="accent1"/>
              </a:buClr>
              <a:buSzPct val="100000"/>
              <a:buFont typeface="Symbol" pitchFamily="18" charset="2"/>
              <a:buNone/>
              <a:defRPr sz="1400" kern="1200">
                <a:solidFill>
                  <a:schemeClr val="tx1">
                    <a:tint val="75000"/>
                  </a:schemeClr>
                </a:solidFill>
                <a:latin typeface="+mn-lt"/>
                <a:ea typeface="+mn-ea"/>
                <a:cs typeface="+mn-cs"/>
              </a:defRPr>
            </a:lvl5pPr>
            <a:lvl6pPr marL="2286000" indent="0" algn="l"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6pPr>
            <a:lvl7pPr marL="2743200" indent="0" algn="l"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7pPr>
            <a:lvl8pPr marL="3200400" indent="0" algn="l"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8pPr>
            <a:lvl9pPr marL="3657600" indent="0" algn="l" defTabSz="914400" rtl="0" eaLnBrk="1" latinLnBrk="0" hangingPunct="1">
              <a:spcBef>
                <a:spcPts val="384"/>
              </a:spcBef>
              <a:buClr>
                <a:schemeClr val="accent1"/>
              </a:buClr>
              <a:buFont typeface="Symbol" pitchFamily="18" charset="2"/>
              <a:buNone/>
              <a:defRPr sz="1400" kern="1200">
                <a:solidFill>
                  <a:schemeClr val="tx1">
                    <a:tint val="75000"/>
                  </a:schemeClr>
                </a:solidFill>
                <a:latin typeface="+mn-lt"/>
                <a:ea typeface="+mn-ea"/>
                <a:cs typeface="+mn-cs"/>
              </a:defRPr>
            </a:lvl9pPr>
          </a:lstStyle>
          <a:p>
            <a:endParaRPr lang="ru-RU" sz="3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616554648"/>
              </p:ext>
            </p:extLst>
          </p:nvPr>
        </p:nvGraphicFramePr>
        <p:xfrm>
          <a:off x="251520" y="3081966"/>
          <a:ext cx="8640960" cy="3371372"/>
        </p:xfrm>
        <a:graphic>
          <a:graphicData uri="http://schemas.openxmlformats.org/drawingml/2006/table">
            <a:tbl>
              <a:tblPr firstRow="1" firstCol="1" bandRow="1">
                <a:tableStyleId>{5C22544A-7EE6-4342-B048-85BDC9FD1C3A}</a:tableStyleId>
              </a:tblPr>
              <a:tblGrid>
                <a:gridCol w="4319874">
                  <a:extLst>
                    <a:ext uri="{9D8B030D-6E8A-4147-A177-3AD203B41FA5}">
                      <a16:colId xmlns:a16="http://schemas.microsoft.com/office/drawing/2014/main" val="1805938495"/>
                    </a:ext>
                  </a:extLst>
                </a:gridCol>
                <a:gridCol w="4321086">
                  <a:extLst>
                    <a:ext uri="{9D8B030D-6E8A-4147-A177-3AD203B41FA5}">
                      <a16:colId xmlns:a16="http://schemas.microsoft.com/office/drawing/2014/main" val="2026347092"/>
                    </a:ext>
                  </a:extLst>
                </a:gridCol>
              </a:tblGrid>
              <a:tr h="842843">
                <a:tc>
                  <a:txBody>
                    <a:bodyPr/>
                    <a:lstStyle/>
                    <a:p>
                      <a:pPr algn="just"/>
                      <a:r>
                        <a:rPr lang="kk-KZ" sz="2400" dirty="0">
                          <a:solidFill>
                            <a:srgbClr val="FF0000"/>
                          </a:solidFill>
                          <a:effectLst/>
                          <a:latin typeface="Times New Roman" panose="02020603050405020304" pitchFamily="18" charset="0"/>
                          <a:cs typeface="Times New Roman" panose="02020603050405020304" pitchFamily="18" charset="0"/>
                        </a:rPr>
                        <a:t>Тұрақты тіркестер</a:t>
                      </a:r>
                      <a:endParaRPr lang="ru-RU" sz="2400"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tc>
                <a:tc>
                  <a:txBody>
                    <a:bodyPr/>
                    <a:lstStyle/>
                    <a:p>
                      <a:pPr algn="just"/>
                      <a:r>
                        <a:rPr lang="kk-KZ" sz="2400" dirty="0">
                          <a:solidFill>
                            <a:srgbClr val="FF0000"/>
                          </a:solidFill>
                          <a:effectLst/>
                          <a:latin typeface="Times New Roman" panose="02020603050405020304" pitchFamily="18" charset="0"/>
                          <a:cs typeface="Times New Roman" panose="02020603050405020304" pitchFamily="18" charset="0"/>
                        </a:rPr>
                        <a:t>Түсіндірмесі</a:t>
                      </a:r>
                      <a:endParaRPr lang="ru-RU" sz="2400"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18422913"/>
                  </a:ext>
                </a:extLst>
              </a:tr>
              <a:tr h="842843">
                <a:tc>
                  <a:txBody>
                    <a:bodyPr/>
                    <a:lstStyle/>
                    <a:p>
                      <a:pPr algn="just"/>
                      <a:r>
                        <a:rPr lang="kk-KZ" sz="2400" b="1" dirty="0">
                          <a:solidFill>
                            <a:schemeClr val="tx2"/>
                          </a:solidFill>
                          <a:effectLst/>
                          <a:latin typeface="Times New Roman" panose="02020603050405020304" pitchFamily="18" charset="0"/>
                          <a:cs typeface="Times New Roman" panose="02020603050405020304" pitchFamily="18" charset="0"/>
                        </a:rPr>
                        <a:t>таяқ тастам жерде</a:t>
                      </a:r>
                      <a:endParaRPr lang="ru-RU" sz="2400" b="1" dirty="0">
                        <a:solidFill>
                          <a:schemeClr val="tx2"/>
                        </a:solidFill>
                        <a:effectLst/>
                        <a:latin typeface="Times New Roman" panose="02020603050405020304" pitchFamily="18" charset="0"/>
                        <a:cs typeface="Times New Roman" panose="02020603050405020304" pitchFamily="18" charset="0"/>
                      </a:endParaRPr>
                    </a:p>
                  </a:txBody>
                  <a:tcPr marL="68580" marR="68580" marT="0" marB="0">
                    <a:solidFill>
                      <a:schemeClr val="bg2"/>
                    </a:solidFill>
                  </a:tcPr>
                </a:tc>
                <a:tc>
                  <a:txBody>
                    <a:bodyPr/>
                    <a:lstStyle/>
                    <a:p>
                      <a:pPr algn="just"/>
                      <a:r>
                        <a:rPr lang="kk-KZ" sz="2400" b="1">
                          <a:solidFill>
                            <a:schemeClr val="tx2"/>
                          </a:solidFill>
                          <a:effectLst/>
                          <a:latin typeface="Times New Roman" panose="02020603050405020304" pitchFamily="18" charset="0"/>
                          <a:cs typeface="Times New Roman" panose="02020603050405020304" pitchFamily="18" charset="0"/>
                        </a:rPr>
                        <a:t>жақында (мекен үстеу)</a:t>
                      </a:r>
                      <a:endParaRPr lang="ru-RU" sz="2400" b="1">
                        <a:solidFill>
                          <a:schemeClr val="tx2"/>
                        </a:solidFill>
                        <a:effectLst/>
                        <a:latin typeface="Times New Roman" panose="02020603050405020304" pitchFamily="18"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1062370934"/>
                  </a:ext>
                </a:extLst>
              </a:tr>
              <a:tr h="842843">
                <a:tc>
                  <a:txBody>
                    <a:bodyPr/>
                    <a:lstStyle/>
                    <a:p>
                      <a:pPr algn="just"/>
                      <a:r>
                        <a:rPr lang="kk-KZ" sz="2400" b="1" dirty="0">
                          <a:solidFill>
                            <a:schemeClr val="tx2"/>
                          </a:solidFill>
                          <a:effectLst/>
                          <a:latin typeface="Times New Roman" panose="02020603050405020304" pitchFamily="18" charset="0"/>
                          <a:cs typeface="Times New Roman" panose="02020603050405020304" pitchFamily="18" charset="0"/>
                        </a:rPr>
                        <a:t>ат шаптырым</a:t>
                      </a:r>
                      <a:endParaRPr lang="ru-RU" sz="2400" b="1" dirty="0">
                        <a:solidFill>
                          <a:schemeClr val="tx2"/>
                        </a:solidFill>
                        <a:effectLst/>
                        <a:latin typeface="Times New Roman" panose="02020603050405020304" pitchFamily="18" charset="0"/>
                        <a:cs typeface="Times New Roman" panose="02020603050405020304" pitchFamily="18" charset="0"/>
                      </a:endParaRPr>
                    </a:p>
                  </a:txBody>
                  <a:tcPr marL="68580" marR="68580" marT="0" marB="0">
                    <a:solidFill>
                      <a:schemeClr val="bg2"/>
                    </a:solidFill>
                  </a:tcPr>
                </a:tc>
                <a:tc>
                  <a:txBody>
                    <a:bodyPr/>
                    <a:lstStyle/>
                    <a:p>
                      <a:pPr algn="just"/>
                      <a:r>
                        <a:rPr lang="kk-KZ" sz="2400" b="1" dirty="0">
                          <a:solidFill>
                            <a:schemeClr val="tx2"/>
                          </a:solidFill>
                          <a:effectLst/>
                          <a:latin typeface="Times New Roman" panose="02020603050405020304" pitchFamily="18" charset="0"/>
                          <a:cs typeface="Times New Roman" panose="02020603050405020304" pitchFamily="18" charset="0"/>
                        </a:rPr>
                        <a:t>алыста (мекен үстеу)</a:t>
                      </a:r>
                      <a:endParaRPr lang="ru-RU" sz="2400" b="1" dirty="0">
                        <a:solidFill>
                          <a:schemeClr val="tx2"/>
                        </a:solidFill>
                        <a:effectLst/>
                        <a:latin typeface="Times New Roman" panose="02020603050405020304" pitchFamily="18"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1057514033"/>
                  </a:ext>
                </a:extLst>
              </a:tr>
              <a:tr h="842843">
                <a:tc>
                  <a:txBody>
                    <a:bodyPr/>
                    <a:lstStyle/>
                    <a:p>
                      <a:pPr algn="just"/>
                      <a:r>
                        <a:rPr lang="kk-KZ" sz="2400" b="1" dirty="0">
                          <a:solidFill>
                            <a:schemeClr val="tx2"/>
                          </a:solidFill>
                          <a:effectLst/>
                          <a:latin typeface="Times New Roman" panose="02020603050405020304" pitchFamily="18" charset="0"/>
                          <a:cs typeface="Times New Roman" panose="02020603050405020304" pitchFamily="18" charset="0"/>
                        </a:rPr>
                        <a:t>ит арқасы қияннан</a:t>
                      </a:r>
                      <a:endParaRPr lang="ru-RU" sz="2400" b="1" dirty="0">
                        <a:solidFill>
                          <a:schemeClr val="tx2"/>
                        </a:solidFill>
                        <a:effectLst/>
                        <a:latin typeface="Times New Roman" panose="02020603050405020304" pitchFamily="18" charset="0"/>
                        <a:cs typeface="Times New Roman" panose="02020603050405020304" pitchFamily="18" charset="0"/>
                      </a:endParaRPr>
                    </a:p>
                  </a:txBody>
                  <a:tcPr marL="68580" marR="68580" marT="0" marB="0">
                    <a:solidFill>
                      <a:schemeClr val="bg2"/>
                    </a:solidFill>
                  </a:tcPr>
                </a:tc>
                <a:tc>
                  <a:txBody>
                    <a:bodyPr/>
                    <a:lstStyle/>
                    <a:p>
                      <a:pPr algn="just"/>
                      <a:r>
                        <a:rPr lang="kk-KZ" sz="2400" b="1" dirty="0">
                          <a:solidFill>
                            <a:schemeClr val="tx2"/>
                          </a:solidFill>
                          <a:effectLst/>
                          <a:latin typeface="Times New Roman" panose="02020603050405020304" pitchFamily="18" charset="0"/>
                          <a:cs typeface="Times New Roman" panose="02020603050405020304" pitchFamily="18" charset="0"/>
                        </a:rPr>
                        <a:t>шалғайдан (мекен үстеу) </a:t>
                      </a:r>
                      <a:endParaRPr lang="ru-RU" sz="2400" b="1" dirty="0">
                        <a:solidFill>
                          <a:schemeClr val="tx2"/>
                        </a:solidFill>
                        <a:effectLst/>
                        <a:latin typeface="Times New Roman" panose="02020603050405020304" pitchFamily="18" charset="0"/>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4026738478"/>
                  </a:ext>
                </a:extLst>
              </a:tr>
            </a:tbl>
          </a:graphicData>
        </a:graphic>
      </p:graphicFrame>
    </p:spTree>
    <p:extLst>
      <p:ext uri="{BB962C8B-B14F-4D97-AF65-F5344CB8AC3E}">
        <p14:creationId xmlns:p14="http://schemas.microsoft.com/office/powerpoint/2010/main" val="3555125802"/>
      </p:ext>
    </p:extLst>
  </p:cSld>
  <p:clrMapOvr>
    <a:masterClrMapping/>
  </p:clrMapOvr>
  <mc:AlternateContent xmlns:mc="http://schemas.openxmlformats.org/markup-compatibility/2006" xmlns:p14="http://schemas.microsoft.com/office/powerpoint/2010/main">
    <mc:Choice Requires="p14">
      <p:transition spd="slow" p14:dur="2000" advTm="47249"/>
    </mc:Choice>
    <mc:Fallback xmlns="">
      <p:transition spd="slow" advTm="47249"/>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1210</TotalTime>
  <Words>638</Words>
  <Application>Microsoft Office PowerPoint</Application>
  <PresentationFormat>Экран (4:3)</PresentationFormat>
  <Paragraphs>127</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Calibri</vt:lpstr>
      <vt:lpstr>Candara</vt:lpstr>
      <vt:lpstr>Symbol</vt:lpstr>
      <vt:lpstr>Tahoma</vt:lpstr>
      <vt:lpstr>Times New Roman</vt:lpstr>
      <vt:lpstr>Волна</vt:lpstr>
      <vt:lpstr>Қазақ тілі 6-сынып  Бөлім: «Әлемдегі ірі кітапханалар» Морфология </vt:lpstr>
      <vt:lpstr>6.3.5.1 -оқылым және тыңдалым материалдары бойынша негізгі ойды білдіретін сөйлемдерді іріктей отырып, жинақы мәтін жазу;  6.4.4.3 -үстеудің мағыналық түрлерін ажырату, синонимдік қатарларын түрлендіріп қолдану.  </vt:lpstr>
      <vt:lpstr> - оқылым материалы бойынша негізгі ойды білдіретін сөйлемдерді іріктейді; - жинақы мәтін жазады; - үстеудің мағыналық түрлерін        ажыратады; - синонимдік қатарларын түрлендіріп қолданады.  </vt:lpstr>
      <vt:lpstr>         Тұрақты тіркестер дегеніміз не? Екі немесе одан да көп сөздің тіркесуі арқылы жасалатын, құрамындағы сөздердің орнын ауыстыруға келмейтін, бәрі тұтасып бір мағынаға ие болатын, бір сөйлем мүшесінің қызметін атқаратын тіркестер – тұрақты тіркестер – фразеологизм деп аталады. Мысалы, Екі иығына екі кісі мінгендей деген тұрақты сөз тіркесі денелі, тұлғалы, иықты деген бір ғана мағынаны білдірсе, Аяғы аяғына жұқпады тұрақты тіркесі шапшаң, тез жүрді деген ұғымда қолданылып тұр. Күрделі үстеулер дегеніміз не? Үстеу – іс-әрекеттің, қимылдың сындық, сапалық белгісінің сипатын, жай күйін білдіреді. Үстеу құрамына қарай екіге бөлінеді:  дара, күрделі үстеулер;   Күрделі үстеу сөздердің бірігуінен, тіркесуінен, қосарлануынан жасалады:  Сөздердің бірігуінен жасалған күрделі үстеулер:  қыстыгүні (қыстың+күні), бүгін (бұл+күн) т.б. Сөздердің қосарлануы мен қайталануы арқылы жасалған күрделі үстеулер: ертелі-кеш, алды-артынан, бетпе-бет, ілгері-кейін, жоғары-төмен, әрі-бері т.б.  Сөздердің тіркесуі арқылы жасалған күрделі үстеулер: таңертеңнен қара кешке дейін, күні бойы, ала жаздай, қыс бойы т.б. Тілімізде тұрақты тіркестер арқылы жасалатын күрделі үстеулер де кездеседі: қас пен көздің арасында, аяқ астынан, томаға тұйық, құлан таза т.б. </vt:lpstr>
      <vt:lpstr>1-тапсырма мәтіні </vt:lpstr>
      <vt:lpstr>Презентация PowerPoint</vt:lpstr>
      <vt:lpstr> ӨЗІҢДІ ТЕКСЕР 1-тапсырма </vt:lpstr>
      <vt:lpstr>Презентация PowerPoint</vt:lpstr>
      <vt:lpstr>Презентация PowerPoint</vt:lpstr>
      <vt:lpstr>Презентация PowerPoint</vt:lpstr>
      <vt:lpstr>Презентация PowerPoint</vt:lpstr>
      <vt:lpstr>Оқылым материалы бойынша негізгі ойды білдіретін сөйлемдерді іріктедік;  Жинақы мәтін жазып, үстеудің мағыналық түрлерін ажырата білдік;  Синонимдік қатарларын түрлендіріп қолдана алдық.   </vt:lpstr>
      <vt:lpstr>ОҚУ ТАПСЫРМАСЫ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dc:title>
  <dc:creator>DANCHO</dc:creator>
  <cp:lastModifiedBy>Hp</cp:lastModifiedBy>
  <cp:revision>167</cp:revision>
  <dcterms:created xsi:type="dcterms:W3CDTF">2020-10-15T08:01:50Z</dcterms:created>
  <dcterms:modified xsi:type="dcterms:W3CDTF">2021-03-31T16:23:35Z</dcterms:modified>
</cp:coreProperties>
</file>