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58" r:id="rId3"/>
    <p:sldId id="261" r:id="rId4"/>
    <p:sldId id="259" r:id="rId5"/>
    <p:sldId id="272" r:id="rId6"/>
    <p:sldId id="260" r:id="rId7"/>
    <p:sldId id="262" r:id="rId8"/>
    <p:sldId id="263" r:id="rId9"/>
    <p:sldId id="264" r:id="rId10"/>
    <p:sldId id="265" r:id="rId11"/>
    <p:sldId id="266" r:id="rId12"/>
    <p:sldId id="267" r:id="rId13"/>
    <p:sldId id="268"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22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7" d="100"/>
          <a:sy n="67" d="100"/>
        </p:scale>
        <p:origin x="644" y="56"/>
      </p:cViewPr>
      <p:guideLst>
        <p:guide orient="horz" pos="2160"/>
        <p:guide pos="3840"/>
        <p:guide orient="horz" pos="22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3243649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99275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78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96333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7015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1486678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3874049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3323412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2529809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5599BE9-F338-4D6A-B81D-22BFFC06F27B}" type="datetimeFigureOut">
              <a:rPr lang="kk-KZ" smtClean="0"/>
              <a:t>04.04.2021</a:t>
            </a:fld>
            <a:endParaRPr lang="kk-KZ"/>
          </a:p>
        </p:txBody>
      </p:sp>
      <p:sp>
        <p:nvSpPr>
          <p:cNvPr id="5" name="Footer Placeholder 4"/>
          <p:cNvSpPr>
            <a:spLocks noGrp="1"/>
          </p:cNvSpPr>
          <p:nvPr>
            <p:ph type="ftr" sz="quarter" idx="11"/>
          </p:nvPr>
        </p:nvSpPr>
        <p:spPr/>
        <p:txBody>
          <a:bodyPr/>
          <a:lstStyle/>
          <a:p>
            <a:endParaRPr lang="kk-KZ"/>
          </a:p>
        </p:txBody>
      </p:sp>
      <p:sp>
        <p:nvSpPr>
          <p:cNvPr id="6" name="Slide Number Placeholder 5"/>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3320683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5599BE9-F338-4D6A-B81D-22BFFC06F27B}" type="datetimeFigureOut">
              <a:rPr lang="kk-KZ" smtClean="0"/>
              <a:t>04.04.2021</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3193479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5599BE9-F338-4D6A-B81D-22BFFC06F27B}" type="datetimeFigureOut">
              <a:rPr lang="kk-KZ" smtClean="0"/>
              <a:t>04.04.2021</a:t>
            </a:fld>
            <a:endParaRPr lang="kk-KZ"/>
          </a:p>
        </p:txBody>
      </p:sp>
      <p:sp>
        <p:nvSpPr>
          <p:cNvPr id="8" name="Footer Placeholder 7"/>
          <p:cNvSpPr>
            <a:spLocks noGrp="1"/>
          </p:cNvSpPr>
          <p:nvPr>
            <p:ph type="ftr" sz="quarter" idx="11"/>
          </p:nvPr>
        </p:nvSpPr>
        <p:spPr/>
        <p:txBody>
          <a:bodyPr/>
          <a:lstStyle/>
          <a:p>
            <a:endParaRPr lang="kk-KZ"/>
          </a:p>
        </p:txBody>
      </p:sp>
      <p:sp>
        <p:nvSpPr>
          <p:cNvPr id="9" name="Slide Number Placeholder 8"/>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935505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5599BE9-F338-4D6A-B81D-22BFFC06F27B}" type="datetimeFigureOut">
              <a:rPr lang="kk-KZ" smtClean="0"/>
              <a:t>04.04.2021</a:t>
            </a:fld>
            <a:endParaRPr lang="kk-KZ"/>
          </a:p>
        </p:txBody>
      </p:sp>
      <p:sp>
        <p:nvSpPr>
          <p:cNvPr id="4" name="Footer Placeholder 3"/>
          <p:cNvSpPr>
            <a:spLocks noGrp="1"/>
          </p:cNvSpPr>
          <p:nvPr>
            <p:ph type="ftr" sz="quarter" idx="11"/>
          </p:nvPr>
        </p:nvSpPr>
        <p:spPr/>
        <p:txBody>
          <a:bodyPr/>
          <a:lstStyle/>
          <a:p>
            <a:endParaRPr lang="kk-KZ"/>
          </a:p>
        </p:txBody>
      </p:sp>
      <p:sp>
        <p:nvSpPr>
          <p:cNvPr id="5" name="Slide Number Placeholder 4"/>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873799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99BE9-F338-4D6A-B81D-22BFFC06F27B}" type="datetimeFigureOut">
              <a:rPr lang="kk-KZ" smtClean="0"/>
              <a:t>04.04.2021</a:t>
            </a:fld>
            <a:endParaRPr lang="kk-KZ"/>
          </a:p>
        </p:txBody>
      </p:sp>
      <p:sp>
        <p:nvSpPr>
          <p:cNvPr id="3" name="Footer Placeholder 2"/>
          <p:cNvSpPr>
            <a:spLocks noGrp="1"/>
          </p:cNvSpPr>
          <p:nvPr>
            <p:ph type="ftr" sz="quarter" idx="11"/>
          </p:nvPr>
        </p:nvSpPr>
        <p:spPr/>
        <p:txBody>
          <a:bodyPr/>
          <a:lstStyle/>
          <a:p>
            <a:endParaRPr lang="kk-KZ"/>
          </a:p>
        </p:txBody>
      </p:sp>
      <p:sp>
        <p:nvSpPr>
          <p:cNvPr id="4" name="Slide Number Placeholder 3"/>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2747280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5599BE9-F338-4D6A-B81D-22BFFC06F27B}" type="datetimeFigureOut">
              <a:rPr lang="kk-KZ" smtClean="0"/>
              <a:t>04.04.2021</a:t>
            </a:fld>
            <a:endParaRPr lang="kk-KZ"/>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FF9D2B83-8767-4FA2-BE25-2C243A6CD739}" type="slidenum">
              <a:rPr lang="kk-KZ" smtClean="0"/>
              <a:t>‹#›</a:t>
            </a:fld>
            <a:endParaRPr lang="kk-KZ"/>
          </a:p>
        </p:txBody>
      </p:sp>
    </p:spTree>
    <p:extLst>
      <p:ext uri="{BB962C8B-B14F-4D97-AF65-F5344CB8AC3E}">
        <p14:creationId xmlns:p14="http://schemas.microsoft.com/office/powerpoint/2010/main" val="1404260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kk-KZ"/>
          </a:p>
        </p:txBody>
      </p:sp>
      <p:sp>
        <p:nvSpPr>
          <p:cNvPr id="7" name="Slide Number Placeholder 6"/>
          <p:cNvSpPr>
            <a:spLocks noGrp="1"/>
          </p:cNvSpPr>
          <p:nvPr>
            <p:ph type="sldNum" sz="quarter" idx="12"/>
          </p:nvPr>
        </p:nvSpPr>
        <p:spPr/>
        <p:txBody>
          <a:bodyPr/>
          <a:lstStyle/>
          <a:p>
            <a:fld id="{FF9D2B83-8767-4FA2-BE25-2C243A6CD739}" type="slidenum">
              <a:rPr lang="kk-KZ" smtClean="0"/>
              <a:t>‹#›</a:t>
            </a:fld>
            <a:endParaRPr lang="kk-KZ"/>
          </a:p>
        </p:txBody>
      </p:sp>
      <p:sp>
        <p:nvSpPr>
          <p:cNvPr id="5" name="Date Placeholder 4"/>
          <p:cNvSpPr>
            <a:spLocks noGrp="1"/>
          </p:cNvSpPr>
          <p:nvPr>
            <p:ph type="dt" sz="half" idx="10"/>
          </p:nvPr>
        </p:nvSpPr>
        <p:spPr/>
        <p:txBody>
          <a:bodyPr/>
          <a:lstStyle/>
          <a:p>
            <a:fld id="{F5599BE9-F338-4D6A-B81D-22BFFC06F27B}" type="datetimeFigureOut">
              <a:rPr lang="kk-KZ" smtClean="0"/>
              <a:t>04.04.2021</a:t>
            </a:fld>
            <a:endParaRPr lang="kk-KZ"/>
          </a:p>
        </p:txBody>
      </p:sp>
    </p:spTree>
    <p:extLst>
      <p:ext uri="{BB962C8B-B14F-4D97-AF65-F5344CB8AC3E}">
        <p14:creationId xmlns:p14="http://schemas.microsoft.com/office/powerpoint/2010/main" val="414201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599BE9-F338-4D6A-B81D-22BFFC06F27B}" type="datetimeFigureOut">
              <a:rPr lang="kk-KZ" smtClean="0"/>
              <a:t>04.04.2021</a:t>
            </a:fld>
            <a:endParaRPr lang="kk-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k-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9D2B83-8767-4FA2-BE25-2C243A6CD739}" type="slidenum">
              <a:rPr lang="kk-KZ" smtClean="0"/>
              <a:t>‹#›</a:t>
            </a:fld>
            <a:endParaRPr lang="kk-KZ"/>
          </a:p>
        </p:txBody>
      </p:sp>
    </p:spTree>
    <p:extLst>
      <p:ext uri="{BB962C8B-B14F-4D97-AF65-F5344CB8AC3E}">
        <p14:creationId xmlns:p14="http://schemas.microsoft.com/office/powerpoint/2010/main" val="394065093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hyperlink" Target="https://youtu.be/mIzFjwEjF7Q" TargetMode="External"/><Relationship Id="rId5" Type="http://schemas.openxmlformats.org/officeDocument/2006/relationships/image" Target="../media/image8.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85F054-01A1-4E84-AAFE-4E5CB8356581}"/>
              </a:ext>
            </a:extLst>
          </p:cNvPr>
          <p:cNvSpPr>
            <a:spLocks noGrp="1"/>
          </p:cNvSpPr>
          <p:nvPr>
            <p:ph type="title"/>
          </p:nvPr>
        </p:nvSpPr>
        <p:spPr>
          <a:xfrm>
            <a:off x="10059459" y="380999"/>
            <a:ext cx="1522941" cy="771525"/>
          </a:xfrm>
        </p:spPr>
        <p:txBody>
          <a:bodyPr>
            <a:normAutofit/>
          </a:bodyPr>
          <a:lstStyle/>
          <a:p>
            <a:r>
              <a:rPr lang="en-US" sz="2000" b="1" dirty="0">
                <a:solidFill>
                  <a:schemeClr val="tx1"/>
                </a:solidFill>
                <a:latin typeface="Times New Roman" panose="02020603050405020304" pitchFamily="18" charset="0"/>
                <a:cs typeface="Times New Roman" panose="02020603050405020304" pitchFamily="18" charset="0"/>
              </a:rPr>
              <a:t>6-</a:t>
            </a:r>
            <a:r>
              <a:rPr lang="kk-KZ" sz="2000" b="1" dirty="0">
                <a:solidFill>
                  <a:schemeClr val="tx1"/>
                </a:solidFill>
                <a:latin typeface="Times New Roman" panose="02020603050405020304" pitchFamily="18" charset="0"/>
                <a:cs typeface="Times New Roman" panose="02020603050405020304" pitchFamily="18" charset="0"/>
              </a:rPr>
              <a:t> сынып</a:t>
            </a:r>
            <a:br>
              <a:rPr lang="kk-KZ" sz="2000" b="1" dirty="0">
                <a:solidFill>
                  <a:schemeClr val="tx1"/>
                </a:solidFill>
                <a:latin typeface="Times New Roman" panose="02020603050405020304" pitchFamily="18" charset="0"/>
                <a:cs typeface="Times New Roman" panose="02020603050405020304" pitchFamily="18" charset="0"/>
              </a:rPr>
            </a:br>
            <a:r>
              <a:rPr lang="kk-KZ" sz="2000" b="1" dirty="0">
                <a:solidFill>
                  <a:schemeClr val="tx1"/>
                </a:solidFill>
                <a:latin typeface="Times New Roman" panose="02020603050405020304" pitchFamily="18" charset="0"/>
                <a:cs typeface="Times New Roman" panose="02020603050405020304" pitchFamily="18" charset="0"/>
              </a:rPr>
              <a:t>қазақ тілі</a:t>
            </a:r>
            <a:endParaRPr lang="kk-KZ"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7615854-52A7-46B8-989F-2C8D464EE861}"/>
              </a:ext>
            </a:extLst>
          </p:cNvPr>
          <p:cNvSpPr txBox="1"/>
          <p:nvPr/>
        </p:nvSpPr>
        <p:spPr>
          <a:xfrm>
            <a:off x="2659939" y="1336855"/>
            <a:ext cx="7739062" cy="1513235"/>
          </a:xfrm>
          <a:prstGeom prst="rect">
            <a:avLst/>
          </a:prstGeom>
          <a:noFill/>
        </p:spPr>
        <p:txBody>
          <a:bodyPr wrap="square">
            <a:spAutoFit/>
          </a:bodyPr>
          <a:lstStyle/>
          <a:p>
            <a:pPr algn="ctr">
              <a:spcAft>
                <a:spcPts val="1010"/>
              </a:spcAft>
            </a:pPr>
            <a:r>
              <a:rPr lang="kk-KZ" sz="2800" dirty="0">
                <a:solidFill>
                  <a:srgbClr val="000000"/>
                </a:solidFill>
                <a:effectLst/>
                <a:latin typeface="Times New Roman" panose="02020603050405020304" pitchFamily="18" charset="0"/>
                <a:ea typeface="Times New Roman" panose="02020603050405020304" pitchFamily="18" charset="0"/>
              </a:rPr>
              <a:t>Бөлім атауы:</a:t>
            </a:r>
          </a:p>
          <a:p>
            <a:pPr>
              <a:spcAft>
                <a:spcPts val="1010"/>
              </a:spcAft>
            </a:pPr>
            <a:r>
              <a:rPr lang="kk-KZ" sz="2800" b="1" dirty="0">
                <a:solidFill>
                  <a:srgbClr val="000000"/>
                </a:solidFill>
                <a:effectLst/>
                <a:latin typeface="Times New Roman" panose="02020603050405020304" pitchFamily="18" charset="0"/>
                <a:ea typeface="Times New Roman" panose="02020603050405020304" pitchFamily="18" charset="0"/>
              </a:rPr>
              <a:t>«Әлемдегі ірі кітапханалар. Морфология»</a:t>
            </a:r>
            <a:br>
              <a:rPr lang="kk-KZ" sz="2800" b="1" dirty="0">
                <a:solidFill>
                  <a:srgbClr val="000000"/>
                </a:solidFill>
                <a:effectLst/>
                <a:latin typeface="Times New Roman" panose="02020603050405020304" pitchFamily="18" charset="0"/>
                <a:ea typeface="Times New Roman" panose="02020603050405020304" pitchFamily="18" charset="0"/>
              </a:rPr>
            </a:br>
            <a:endParaRPr lang="kk-KZ" sz="2800" b="1"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0DE05EAA-1C9B-4EAB-AC89-F77EFFBE8D12}"/>
              </a:ext>
            </a:extLst>
          </p:cNvPr>
          <p:cNvSpPr txBox="1"/>
          <p:nvPr/>
        </p:nvSpPr>
        <p:spPr>
          <a:xfrm>
            <a:off x="1348608" y="2672363"/>
            <a:ext cx="9448800" cy="1205458"/>
          </a:xfrm>
          <a:prstGeom prst="rect">
            <a:avLst/>
          </a:prstGeom>
          <a:noFill/>
        </p:spPr>
        <p:txBody>
          <a:bodyPr wrap="square">
            <a:spAutoFit/>
          </a:bodyPr>
          <a:lstStyle/>
          <a:p>
            <a:pPr algn="ctr">
              <a:spcAft>
                <a:spcPts val="1010"/>
              </a:spcAft>
            </a:pPr>
            <a:r>
              <a:rPr lang="kk-KZ" sz="3200" dirty="0">
                <a:solidFill>
                  <a:srgbClr val="000000"/>
                </a:solidFill>
                <a:effectLst/>
                <a:latin typeface="Times New Roman" panose="02020603050405020304" pitchFamily="18" charset="0"/>
                <a:ea typeface="Times New Roman" panose="02020603050405020304" pitchFamily="18" charset="0"/>
              </a:rPr>
              <a:t>Сабақтың тақырыбы:</a:t>
            </a:r>
          </a:p>
          <a:p>
            <a:pPr>
              <a:spcAft>
                <a:spcPts val="1010"/>
              </a:spcAft>
            </a:pPr>
            <a:r>
              <a:rPr lang="kk-KZ" sz="3200" b="1" dirty="0">
                <a:solidFill>
                  <a:srgbClr val="000000"/>
                </a:solidFill>
                <a:effectLst/>
                <a:latin typeface="Times New Roman" panose="02020603050405020304" pitchFamily="18" charset="0"/>
                <a:ea typeface="Times New Roman" panose="02020603050405020304" pitchFamily="18" charset="0"/>
              </a:rPr>
              <a:t>Ең үлкен, ең кіші, ең қымбат, ең ауыр кітаптар</a:t>
            </a:r>
            <a:endParaRPr lang="kk-KZ" sz="3200" b="1" dirty="0">
              <a:effectLst/>
              <a:latin typeface="Times New Roman" panose="02020603050405020304" pitchFamily="18" charset="0"/>
              <a:ea typeface="Times New Roman" panose="02020603050405020304" pitchFamily="18" charset="0"/>
            </a:endParaRPr>
          </a:p>
        </p:txBody>
      </p:sp>
      <p:pic>
        <p:nvPicPr>
          <p:cNvPr id="8" name="Рисунок 7">
            <a:extLst>
              <a:ext uri="{FF2B5EF4-FFF2-40B4-BE49-F238E27FC236}">
                <a16:creationId xmlns:a16="http://schemas.microsoft.com/office/drawing/2014/main" id="{451F936E-50FB-4115-947B-575D4778047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5450" y="5276921"/>
            <a:ext cx="1632584" cy="1028629"/>
          </a:xfrm>
          <a:prstGeom prst="rect">
            <a:avLst/>
          </a:prstGeom>
          <a:noFill/>
          <a:ln>
            <a:noFill/>
          </a:ln>
        </p:spPr>
      </p:pic>
      <p:pic>
        <p:nvPicPr>
          <p:cNvPr id="9" name="Рисунок 8">
            <a:extLst>
              <a:ext uri="{FF2B5EF4-FFF2-40B4-BE49-F238E27FC236}">
                <a16:creationId xmlns:a16="http://schemas.microsoft.com/office/drawing/2014/main" id="{DD605B05-1C29-4CF0-81A7-94EE4C460CE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9877" y="5276920"/>
            <a:ext cx="1485900" cy="1028629"/>
          </a:xfrm>
          <a:prstGeom prst="rect">
            <a:avLst/>
          </a:prstGeom>
          <a:noFill/>
          <a:ln>
            <a:noFill/>
          </a:ln>
        </p:spPr>
      </p:pic>
      <p:pic>
        <p:nvPicPr>
          <p:cNvPr id="11" name="Рисунок 10">
            <a:extLst>
              <a:ext uri="{FF2B5EF4-FFF2-40B4-BE49-F238E27FC236}">
                <a16:creationId xmlns:a16="http://schemas.microsoft.com/office/drawing/2014/main" id="{3E5B5611-E74D-4E3C-B983-8ECE4845AC5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92541" y="5183213"/>
            <a:ext cx="1632584" cy="1186423"/>
          </a:xfrm>
          <a:prstGeom prst="rect">
            <a:avLst/>
          </a:prstGeom>
          <a:noFill/>
          <a:ln>
            <a:noFill/>
          </a:ln>
        </p:spPr>
      </p:pic>
      <p:pic>
        <p:nvPicPr>
          <p:cNvPr id="12" name="Рисунок 11" descr="Әлемдегі ең қымбат кітаптың құны 30 миллион доллардан асады">
            <a:extLst>
              <a:ext uri="{FF2B5EF4-FFF2-40B4-BE49-F238E27FC236}">
                <a16:creationId xmlns:a16="http://schemas.microsoft.com/office/drawing/2014/main" id="{0D8CDC57-75DB-41A2-BFA9-BBA10A8A310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33184" y="5276920"/>
            <a:ext cx="1631950" cy="1064260"/>
          </a:xfrm>
          <a:prstGeom prst="rect">
            <a:avLst/>
          </a:prstGeom>
          <a:noFill/>
          <a:ln>
            <a:noFill/>
          </a:ln>
        </p:spPr>
      </p:pic>
      <p:sp>
        <p:nvSpPr>
          <p:cNvPr id="3" name="Прямоугольник 2"/>
          <p:cNvSpPr/>
          <p:nvPr/>
        </p:nvSpPr>
        <p:spPr>
          <a:xfrm>
            <a:off x="2251841" y="3877821"/>
            <a:ext cx="7152290" cy="369332"/>
          </a:xfrm>
          <a:prstGeom prst="rect">
            <a:avLst/>
          </a:prstGeom>
        </p:spPr>
        <p:txBody>
          <a:bodyPr wrap="square">
            <a:spAutoFit/>
          </a:bodyPr>
          <a:lstStyle/>
          <a:p>
            <a:r>
              <a:rPr lang="kk-KZ" dirty="0">
                <a:solidFill>
                  <a:srgbClr val="000000"/>
                </a:solidFill>
                <a:latin typeface="Times New Roman"/>
                <a:ea typeface="Calibri"/>
              </a:rPr>
              <a:t>(Сөздердің </a:t>
            </a:r>
            <a:r>
              <a:rPr lang="kk-KZ" b="1" dirty="0">
                <a:solidFill>
                  <a:srgbClr val="000000"/>
                </a:solidFill>
                <a:latin typeface="Times New Roman"/>
                <a:ea typeface="Calibri"/>
              </a:rPr>
              <a:t>қосарлануы </a:t>
            </a:r>
            <a:r>
              <a:rPr lang="kk-KZ" dirty="0">
                <a:solidFill>
                  <a:srgbClr val="000000"/>
                </a:solidFill>
                <a:latin typeface="Times New Roman"/>
                <a:ea typeface="Calibri"/>
              </a:rPr>
              <a:t> арқылы жасалған </a:t>
            </a:r>
            <a:r>
              <a:rPr lang="kk-KZ" b="1" dirty="0">
                <a:solidFill>
                  <a:srgbClr val="000000"/>
                </a:solidFill>
                <a:latin typeface="Times New Roman"/>
                <a:ea typeface="Calibri"/>
              </a:rPr>
              <a:t>күрделі</a:t>
            </a:r>
            <a:r>
              <a:rPr lang="kk-KZ" dirty="0">
                <a:solidFill>
                  <a:srgbClr val="000000"/>
                </a:solidFill>
                <a:latin typeface="Times New Roman"/>
                <a:ea typeface="Calibri"/>
              </a:rPr>
              <a:t> үстеулер)</a:t>
            </a:r>
            <a:endParaRPr lang="ru-RU" dirty="0"/>
          </a:p>
        </p:txBody>
      </p:sp>
    </p:spTree>
    <p:extLst>
      <p:ext uri="{BB962C8B-B14F-4D97-AF65-F5344CB8AC3E}">
        <p14:creationId xmlns:p14="http://schemas.microsoft.com/office/powerpoint/2010/main" val="4181606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ED3712-4A49-4FBF-B43C-8138C21256FC}"/>
              </a:ext>
            </a:extLst>
          </p:cNvPr>
          <p:cNvSpPr>
            <a:spLocks noGrp="1"/>
          </p:cNvSpPr>
          <p:nvPr>
            <p:ph type="title"/>
          </p:nvPr>
        </p:nvSpPr>
        <p:spPr>
          <a:xfrm>
            <a:off x="842872" y="198062"/>
            <a:ext cx="8596668" cy="1320800"/>
          </a:xfrm>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3-</a:t>
            </a:r>
            <a:r>
              <a:rPr lang="kk-KZ" b="1" dirty="0">
                <a:solidFill>
                  <a:schemeClr val="tx1"/>
                </a:solidFill>
                <a:latin typeface="Times New Roman" panose="02020603050405020304" pitchFamily="18" charset="0"/>
                <a:cs typeface="Times New Roman" panose="02020603050405020304" pitchFamily="18" charset="0"/>
              </a:rPr>
              <a:t>тапсырма</a:t>
            </a:r>
            <a:endParaRPr lang="kk-KZ" dirty="0"/>
          </a:p>
        </p:txBody>
      </p:sp>
      <p:sp>
        <p:nvSpPr>
          <p:cNvPr id="5" name="TextBox 4">
            <a:extLst>
              <a:ext uri="{FF2B5EF4-FFF2-40B4-BE49-F238E27FC236}">
                <a16:creationId xmlns:a16="http://schemas.microsoft.com/office/drawing/2014/main" id="{B8A21CA7-CEC9-406C-85E7-A9CEF75A48A9}"/>
              </a:ext>
            </a:extLst>
          </p:cNvPr>
          <p:cNvSpPr txBox="1"/>
          <p:nvPr/>
        </p:nvSpPr>
        <p:spPr>
          <a:xfrm>
            <a:off x="447674" y="1817974"/>
            <a:ext cx="10410825" cy="487506"/>
          </a:xfrm>
          <a:prstGeom prst="rect">
            <a:avLst/>
          </a:prstGeom>
          <a:noFill/>
        </p:spPr>
        <p:txBody>
          <a:bodyPr wrap="square">
            <a:spAutoFit/>
          </a:bodyPr>
          <a:lstStyle/>
          <a:p>
            <a:pPr>
              <a:lnSpc>
                <a:spcPct val="107000"/>
              </a:lnSpc>
              <a:spcAft>
                <a:spcPts val="800"/>
              </a:spcAft>
            </a:pPr>
            <a:r>
              <a:rPr lang="kk-KZ" sz="2400" b="1" dirty="0">
                <a:solidFill>
                  <a:srgbClr val="000000"/>
                </a:solidFill>
                <a:effectLst/>
                <a:latin typeface="Times New Roman" panose="02020603050405020304" pitchFamily="18" charset="0"/>
                <a:ea typeface="MS Mincho" panose="020B0400000000000000" pitchFamily="49" charset="-128"/>
                <a:cs typeface="Arial" panose="020B0604020202020204" pitchFamily="34" charset="0"/>
              </a:rPr>
              <a:t>Жоғары-төмен, әрең-әрең, бет-бетімен, қолды-қолына </a:t>
            </a:r>
            <a:r>
              <a:rPr lang="kk-KZ" sz="2400" dirty="0">
                <a:solidFill>
                  <a:srgbClr val="000000"/>
                </a:solidFill>
                <a:effectLst/>
                <a:latin typeface="Times New Roman" panose="02020603050405020304" pitchFamily="18" charset="0"/>
                <a:ea typeface="MS Mincho" panose="020B0400000000000000" pitchFamily="49" charset="-128"/>
                <a:cs typeface="Arial" panose="020B0604020202020204" pitchFamily="34" charset="0"/>
              </a:rPr>
              <a:t>  </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id="{6648DA36-01FD-40A2-8202-EBFF23EC1174}"/>
              </a:ext>
            </a:extLst>
          </p:cNvPr>
          <p:cNvSpPr txBox="1"/>
          <p:nvPr/>
        </p:nvSpPr>
        <p:spPr>
          <a:xfrm>
            <a:off x="862669" y="4495875"/>
            <a:ext cx="7481888" cy="954107"/>
          </a:xfrm>
          <a:prstGeom prst="rect">
            <a:avLst/>
          </a:prstGeom>
          <a:noFill/>
        </p:spPr>
        <p:txBody>
          <a:bodyPr wrap="square">
            <a:spAutoFit/>
          </a:bodyPr>
          <a:lstStyle/>
          <a:p>
            <a:pPr lvl="0" defTabSz="914400"/>
            <a:r>
              <a:rPr lang="kk-KZ" b="1" dirty="0">
                <a:solidFill>
                  <a:prstClr val="black"/>
                </a:solidFill>
                <a:latin typeface="Times New Roman" panose="02020603050405020304" pitchFamily="18" charset="0"/>
                <a:cs typeface="Times New Roman" panose="02020603050405020304" pitchFamily="18" charset="0"/>
              </a:rPr>
              <a:t>Дескриптор:</a:t>
            </a:r>
          </a:p>
          <a:p>
            <a:pPr marL="285750" lvl="0" indent="-285750" defTabSz="914400">
              <a:buFontTx/>
              <a:buChar char="-"/>
            </a:pPr>
            <a:r>
              <a:rPr lang="kk-KZ" dirty="0">
                <a:solidFill>
                  <a:prstClr val="black"/>
                </a:solidFill>
                <a:latin typeface="Times New Roman" panose="02020603050405020304" pitchFamily="18" charset="0"/>
                <a:cs typeface="Times New Roman" panose="02020603050405020304" pitchFamily="18" charset="0"/>
              </a:rPr>
              <a:t>Күрделі үстеулерді оқиды.</a:t>
            </a:r>
          </a:p>
          <a:p>
            <a:pPr marL="285750" lvl="0" indent="-285750" defTabSz="914400">
              <a:buFontTx/>
              <a:buChar char="-"/>
            </a:pPr>
            <a:r>
              <a:rPr lang="kk-KZ" dirty="0">
                <a:solidFill>
                  <a:prstClr val="black"/>
                </a:solidFill>
                <a:latin typeface="Times New Roman" panose="02020603050405020304" pitchFamily="18" charset="0"/>
                <a:cs typeface="Times New Roman" panose="02020603050405020304" pitchFamily="18" charset="0"/>
              </a:rPr>
              <a:t>Үстеулерді пайдаланып сөйлем құрайды</a:t>
            </a:r>
            <a:r>
              <a:rPr lang="kk-KZ" sz="2000" dirty="0">
                <a:solidFill>
                  <a:prstClr val="black"/>
                </a:solidFill>
                <a:latin typeface="Times New Roman" panose="02020603050405020304" pitchFamily="18" charset="0"/>
                <a:cs typeface="Times New Roman" panose="02020603050405020304" pitchFamily="18" charset="0"/>
              </a:rPr>
              <a:t>.</a:t>
            </a:r>
            <a:endParaRPr lang="ru-RU" dirty="0">
              <a:solidFill>
                <a:prstClr val="black"/>
              </a:solidFill>
            </a:endParaRPr>
          </a:p>
        </p:txBody>
      </p:sp>
      <p:sp>
        <p:nvSpPr>
          <p:cNvPr id="3" name="Прямоугольник 2"/>
          <p:cNvSpPr/>
          <p:nvPr/>
        </p:nvSpPr>
        <p:spPr>
          <a:xfrm>
            <a:off x="1408385" y="1118752"/>
            <a:ext cx="9383111" cy="40011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2000" b="1"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Берілген </a:t>
            </a:r>
            <a:r>
              <a:rPr lang="kk-KZ" sz="2000" b="1" kern="0" dirty="0">
                <a:solidFill>
                  <a:prstClr val="black"/>
                </a:solidFill>
                <a:latin typeface="Times New Roman" panose="02020603050405020304" pitchFamily="18" charset="0"/>
                <a:cs typeface="Times New Roman" panose="02020603050405020304" pitchFamily="18" charset="0"/>
              </a:rPr>
              <a:t>күрделі</a:t>
            </a:r>
            <a:r>
              <a:rPr kumimoji="0" lang="kk-KZ" sz="2000" b="1"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үстеулерді пайдаланып, сөйлем құраңдар. </a:t>
            </a:r>
            <a:endParaRPr kumimoji="0" lang="ru-RU" sz="2000" b="1"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889772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7DBC82-1F78-4248-A1B0-2C3185DAA6BE}"/>
              </a:ext>
            </a:extLst>
          </p:cNvPr>
          <p:cNvSpPr>
            <a:spLocks noGrp="1"/>
          </p:cNvSpPr>
          <p:nvPr>
            <p:ph type="title"/>
          </p:nvPr>
        </p:nvSpPr>
        <p:spPr>
          <a:xfrm>
            <a:off x="677334" y="609600"/>
            <a:ext cx="8596668" cy="885825"/>
          </a:xfrm>
        </p:spPr>
        <p:txBody>
          <a:bodyPr/>
          <a:lstStyle/>
          <a:p>
            <a:pPr algn="ctr"/>
            <a:r>
              <a:rPr lang="kk-KZ" sz="3600" b="1" dirty="0">
                <a:solidFill>
                  <a:schemeClr val="tx1"/>
                </a:solidFill>
                <a:latin typeface="Times New Roman" panose="02020603050405020304" pitchFamily="18" charset="0"/>
                <a:cs typeface="Times New Roman" panose="02020603050405020304" pitchFamily="18" charset="0"/>
              </a:rPr>
              <a:t>Өзіңді тексер</a:t>
            </a:r>
            <a:endParaRPr lang="kk-KZ" dirty="0"/>
          </a:p>
        </p:txBody>
      </p:sp>
      <p:sp>
        <p:nvSpPr>
          <p:cNvPr id="5" name="TextBox 4">
            <a:extLst>
              <a:ext uri="{FF2B5EF4-FFF2-40B4-BE49-F238E27FC236}">
                <a16:creationId xmlns:a16="http://schemas.microsoft.com/office/drawing/2014/main" id="{8149D73E-6B15-4CE1-B099-5BD12029EDE7}"/>
              </a:ext>
            </a:extLst>
          </p:cNvPr>
          <p:cNvSpPr txBox="1"/>
          <p:nvPr/>
        </p:nvSpPr>
        <p:spPr>
          <a:xfrm>
            <a:off x="842962" y="1734621"/>
            <a:ext cx="8431039" cy="1938992"/>
          </a:xfrm>
          <a:prstGeom prst="rect">
            <a:avLst/>
          </a:prstGeom>
          <a:noFill/>
        </p:spPr>
        <p:txBody>
          <a:bodyPr wrap="square">
            <a:spAutoFit/>
          </a:bodyPr>
          <a:lstStyle/>
          <a:p>
            <a:r>
              <a:rPr lang="kk-KZ" sz="2400" b="1" dirty="0">
                <a:effectLst/>
                <a:latin typeface="Times New Roman" panose="02020603050405020304" pitchFamily="18" charset="0"/>
                <a:ea typeface="MS Mincho" panose="020B0400000000000000" pitchFamily="49" charset="-128"/>
                <a:cs typeface="Times New Roman" panose="02020603050405020304" pitchFamily="18" charset="0"/>
              </a:rPr>
              <a:t>Жоғары-төмен </a:t>
            </a:r>
            <a:r>
              <a:rPr lang="kk-KZ" sz="2400" b="0" i="1" dirty="0">
                <a:effectLst/>
                <a:latin typeface="Times New Roman" panose="02020603050405020304" pitchFamily="18" charset="0"/>
                <a:cs typeface="Times New Roman" panose="02020603050405020304" pitchFamily="18" charset="0"/>
              </a:rPr>
              <a:t> үйрек-қаз ұшып тұрса сымпылдап.</a:t>
            </a:r>
          </a:p>
          <a:p>
            <a:r>
              <a:rPr lang="kk-KZ" sz="2400" dirty="0">
                <a:effectLst/>
                <a:latin typeface="Times New Roman" panose="02020603050405020304" pitchFamily="18" charset="0"/>
                <a:ea typeface="MS Mincho" panose="020B0400000000000000" pitchFamily="49" charset="-128"/>
                <a:cs typeface="Times New Roman" panose="02020603050405020304" pitchFamily="18" charset="0"/>
              </a:rPr>
              <a:t>Қалың  кітаптарды </a:t>
            </a:r>
            <a:r>
              <a:rPr lang="kk-KZ" sz="2400" b="1" dirty="0">
                <a:effectLst/>
                <a:latin typeface="Times New Roman" panose="02020603050405020304" pitchFamily="18" charset="0"/>
                <a:ea typeface="MS Mincho" panose="020B0400000000000000" pitchFamily="49" charset="-128"/>
                <a:cs typeface="Times New Roman" panose="02020603050405020304" pitchFamily="18" charset="0"/>
              </a:rPr>
              <a:t>әрең-әрең </a:t>
            </a:r>
            <a:r>
              <a:rPr lang="kk-KZ" sz="2400" dirty="0">
                <a:effectLst/>
                <a:latin typeface="Times New Roman" panose="02020603050405020304" pitchFamily="18" charset="0"/>
                <a:ea typeface="MS Mincho" panose="020B0400000000000000" pitchFamily="49" charset="-128"/>
                <a:cs typeface="Times New Roman" panose="02020603050405020304" pitchFamily="18" charset="0"/>
              </a:rPr>
              <a:t>көтеріп мектепке </a:t>
            </a:r>
            <a:r>
              <a:rPr lang="kk-KZ" sz="2400" dirty="0" err="1">
                <a:effectLst/>
                <a:latin typeface="Times New Roman" panose="02020603050405020304" pitchFamily="18" charset="0"/>
                <a:ea typeface="MS Mincho" panose="020B0400000000000000" pitchFamily="49" charset="-128"/>
                <a:cs typeface="Times New Roman" panose="02020603050405020304" pitchFamily="18" charset="0"/>
              </a:rPr>
              <a:t>еңгіздік</a:t>
            </a:r>
            <a:r>
              <a:rPr lang="kk-KZ" sz="2400" dirty="0">
                <a:effectLst/>
                <a:latin typeface="Times New Roman" panose="02020603050405020304" pitchFamily="18" charset="0"/>
                <a:ea typeface="MS Mincho" panose="020B0400000000000000" pitchFamily="49" charset="-128"/>
                <a:cs typeface="Times New Roman" panose="02020603050405020304" pitchFamily="18" charset="0"/>
              </a:rPr>
              <a:t>.</a:t>
            </a:r>
          </a:p>
          <a:p>
            <a:r>
              <a:rPr lang="kk-KZ" sz="2400" dirty="0">
                <a:latin typeface="Times New Roman" panose="02020603050405020304" pitchFamily="18" charset="0"/>
                <a:ea typeface="MS Mincho" panose="020B0400000000000000" pitchFamily="49" charset="-128"/>
                <a:cs typeface="Times New Roman" panose="02020603050405020304" pitchFamily="18" charset="0"/>
              </a:rPr>
              <a:t>Аюды көрген кезде адамдар </a:t>
            </a:r>
            <a:r>
              <a:rPr lang="kk-KZ" sz="2400" b="1" dirty="0">
                <a:latin typeface="Times New Roman" panose="02020603050405020304" pitchFamily="18" charset="0"/>
                <a:ea typeface="MS Mincho" panose="020B0400000000000000" pitchFamily="49" charset="-128"/>
                <a:cs typeface="Times New Roman" panose="02020603050405020304" pitchFamily="18" charset="0"/>
              </a:rPr>
              <a:t>б</a:t>
            </a:r>
            <a:r>
              <a:rPr lang="kk-KZ" sz="2400" b="1" dirty="0">
                <a:effectLst/>
                <a:latin typeface="Times New Roman" panose="02020603050405020304" pitchFamily="18" charset="0"/>
                <a:ea typeface="MS Mincho" panose="020B0400000000000000" pitchFamily="49" charset="-128"/>
                <a:cs typeface="Times New Roman" panose="02020603050405020304" pitchFamily="18" charset="0"/>
              </a:rPr>
              <a:t>ет-бетімен </a:t>
            </a:r>
            <a:r>
              <a:rPr lang="kk-KZ" sz="2400" dirty="0">
                <a:effectLst/>
                <a:latin typeface="Times New Roman" panose="02020603050405020304" pitchFamily="18" charset="0"/>
                <a:ea typeface="MS Mincho" panose="020B0400000000000000" pitchFamily="49" charset="-128"/>
                <a:cs typeface="Times New Roman" panose="02020603050405020304" pitchFamily="18" charset="0"/>
              </a:rPr>
              <a:t>қаша жөнелді</a:t>
            </a:r>
            <a:r>
              <a:rPr lang="kk-KZ" sz="2400" b="1" dirty="0">
                <a:effectLst/>
                <a:latin typeface="Times New Roman" panose="02020603050405020304" pitchFamily="18" charset="0"/>
                <a:ea typeface="MS Mincho" panose="020B0400000000000000" pitchFamily="49" charset="-128"/>
                <a:cs typeface="Times New Roman" panose="02020603050405020304" pitchFamily="18" charset="0"/>
              </a:rPr>
              <a:t>.  Қолды-қолына </a:t>
            </a:r>
            <a:r>
              <a:rPr lang="kk-KZ" sz="2400" dirty="0">
                <a:effectLst/>
                <a:latin typeface="Times New Roman" panose="02020603050405020304" pitchFamily="18" charset="0"/>
                <a:ea typeface="MS Mincho" panose="020B0400000000000000" pitchFamily="49" charset="-128"/>
                <a:cs typeface="Times New Roman" panose="02020603050405020304" pitchFamily="18" charset="0"/>
              </a:rPr>
              <a:t>тигізбей, мектеп оқушылары әкелген кітаптарды бір мезетте кітапханаға кіргізіп берді.</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3422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E1124-72F7-4131-BF3C-EC49EFA4BE08}"/>
              </a:ext>
            </a:extLst>
          </p:cNvPr>
          <p:cNvSpPr>
            <a:spLocks noGrp="1"/>
          </p:cNvSpPr>
          <p:nvPr>
            <p:ph type="title"/>
          </p:nvPr>
        </p:nvSpPr>
        <p:spPr>
          <a:xfrm>
            <a:off x="1138059" y="120869"/>
            <a:ext cx="8596668" cy="1320800"/>
          </a:xfrm>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4-</a:t>
            </a:r>
            <a:r>
              <a:rPr lang="kk-KZ" b="1" dirty="0">
                <a:solidFill>
                  <a:schemeClr val="tx1"/>
                </a:solidFill>
                <a:latin typeface="Times New Roman" panose="02020603050405020304" pitchFamily="18" charset="0"/>
                <a:cs typeface="Times New Roman" panose="02020603050405020304" pitchFamily="18" charset="0"/>
              </a:rPr>
              <a:t>тапсырма</a:t>
            </a:r>
            <a:endParaRPr lang="kk-KZ" dirty="0"/>
          </a:p>
        </p:txBody>
      </p:sp>
      <p:sp>
        <p:nvSpPr>
          <p:cNvPr id="8" name="TextBox 7">
            <a:extLst>
              <a:ext uri="{FF2B5EF4-FFF2-40B4-BE49-F238E27FC236}">
                <a16:creationId xmlns:a16="http://schemas.microsoft.com/office/drawing/2014/main" id="{3CDDB5FE-2243-4689-9A04-7A7B0823B1DF}"/>
              </a:ext>
            </a:extLst>
          </p:cNvPr>
          <p:cNvSpPr txBox="1"/>
          <p:nvPr/>
        </p:nvSpPr>
        <p:spPr>
          <a:xfrm>
            <a:off x="730140" y="591139"/>
            <a:ext cx="9480495" cy="3416320"/>
          </a:xfrm>
          <a:prstGeom prst="rect">
            <a:avLst/>
          </a:prstGeom>
          <a:noFill/>
        </p:spPr>
        <p:txBody>
          <a:bodyPr wrap="square">
            <a:spAutoFit/>
          </a:bodyPr>
          <a:lstStyle/>
          <a:p>
            <a:pPr lvl="0"/>
            <a:r>
              <a:rPr lang="en-US"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1.</a:t>
            </a:r>
            <a:r>
              <a:rPr lang="kk-KZ"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Қосарлану арқылы жасалып тұрған үстеуді белгілеп, синонимдерін табыңдар.</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А. </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Келіп</a:t>
            </a:r>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-кету</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В. Бала-</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шаға</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С. Он-он бес</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 </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Жол-жөнекей</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Е. </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Келсе-келер</a:t>
            </a:r>
            <a:endParaRPr lang="en-US"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en-US"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2.</a:t>
            </a:r>
            <a:r>
              <a:rPr lang="kk-KZ"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Бірігу арқылы жасалған күрделі үстеуді белгілеп, синонимдерін табыңдар.</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А. Әрдайым дайынқылы </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В. Аса биік үй</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С. Алдыңгүні айтты</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 Ала жаздай ән салды</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Е. Кейін қалды</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8BF6B97-437C-4FAF-BE12-E135C21EED3B}"/>
              </a:ext>
            </a:extLst>
          </p:cNvPr>
          <p:cNvSpPr txBox="1"/>
          <p:nvPr/>
        </p:nvSpPr>
        <p:spPr>
          <a:xfrm>
            <a:off x="401856" y="3935357"/>
            <a:ext cx="9191461" cy="1741823"/>
          </a:xfrm>
          <a:prstGeom prst="rect">
            <a:avLst/>
          </a:prstGeom>
          <a:noFill/>
        </p:spPr>
        <p:txBody>
          <a:bodyPr wrap="square">
            <a:spAutoFit/>
          </a:bodyPr>
          <a:lstStyle/>
          <a:p>
            <a:pPr lvl="0" algn="ctr">
              <a:lnSpc>
                <a:spcPct val="115000"/>
              </a:lnSpc>
            </a:pPr>
            <a:r>
              <a:rPr lang="kk-KZ"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ІІ.Мына үстеулердің түрлерін ажыратып жазыңдар.</a:t>
            </a:r>
            <a:endParaRPr lang="kk-KZ"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lnSpc>
                <a:spcPct val="115000"/>
              </a:lnSpc>
            </a:pPr>
            <a:r>
              <a:rPr lang="kk-KZ"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Кеше, күні кешке, лек-легімен, алдын ала , алдыңгүні, қыстай, бүгін, қазақша.</a:t>
            </a: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endParaRPr lang="kk-KZ"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Тіркес арқылы:</a:t>
            </a:r>
          </a:p>
          <a:p>
            <a:pPr lvl="0">
              <a:lnSpc>
                <a:spcPts val="1300"/>
              </a:lnSpc>
            </a:pP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Бірігу арқылы:</a:t>
            </a:r>
          </a:p>
          <a:p>
            <a:pPr lvl="0">
              <a:lnSpc>
                <a:spcPts val="1300"/>
              </a:lnSpc>
            </a:pP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Қосарлану арқылы:</a:t>
            </a:r>
            <a:endParaRPr lang="kk-KZ"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Прямоугольник 2"/>
          <p:cNvSpPr/>
          <p:nvPr/>
        </p:nvSpPr>
        <p:spPr>
          <a:xfrm>
            <a:off x="4632434" y="5529231"/>
            <a:ext cx="6096000" cy="923330"/>
          </a:xfrm>
          <a:prstGeom prst="rect">
            <a:avLst/>
          </a:prstGeom>
        </p:spPr>
        <p:txBody>
          <a:bodyPr>
            <a:spAutoFit/>
          </a:bodyPr>
          <a:lstStyle/>
          <a:p>
            <a:pPr marL="457200" lvl="0"/>
            <a:r>
              <a:rPr lang="kk-KZ" b="1" dirty="0">
                <a:solidFill>
                  <a:srgbClr val="000000"/>
                </a:solidFill>
                <a:latin typeface="Times New Roman" panose="02020603050405020304" pitchFamily="18" charset="0"/>
                <a:ea typeface="Times New Roman" panose="02020603050405020304" pitchFamily="18" charset="0"/>
              </a:rPr>
              <a:t>Дескриптор:</a:t>
            </a:r>
          </a:p>
          <a:p>
            <a:pPr marL="457200" lvl="0"/>
            <a:r>
              <a:rPr lang="kk-KZ" dirty="0">
                <a:solidFill>
                  <a:srgbClr val="000000"/>
                </a:solidFill>
                <a:latin typeface="Times New Roman" panose="02020603050405020304" pitchFamily="18" charset="0"/>
                <a:ea typeface="Times New Roman" panose="02020603050405020304" pitchFamily="18" charset="0"/>
              </a:rPr>
              <a:t>Тест сұрақтарынан үстеудің түрлерін табады.</a:t>
            </a:r>
            <a:endParaRPr lang="kk-KZ" dirty="0">
              <a:solidFill>
                <a:prstClr val="black"/>
              </a:solidFill>
              <a:latin typeface="Times New Roman" panose="02020603050405020304" pitchFamily="18" charset="0"/>
              <a:ea typeface="Times New Roman" panose="02020603050405020304" pitchFamily="18" charset="0"/>
            </a:endParaRPr>
          </a:p>
          <a:p>
            <a:pPr marL="342900" lvl="0" indent="-342900">
              <a:tabLst>
                <a:tab pos="457200" algn="l"/>
              </a:tabLst>
            </a:pPr>
            <a:r>
              <a:rPr lang="kk-KZ" dirty="0">
                <a:solidFill>
                  <a:srgbClr val="000000"/>
                </a:solidFill>
                <a:latin typeface="Times New Roman" panose="02020603050405020304" pitchFamily="18" charset="0"/>
              </a:rPr>
              <a:t>         Үстеудің  түрлерін ажыратады.</a:t>
            </a:r>
            <a:endParaRPr lang="kk-KZ" dirty="0">
              <a:solidFill>
                <a:prstClr val="black"/>
              </a:solidFill>
            </a:endParaRPr>
          </a:p>
        </p:txBody>
      </p:sp>
      <p:pic>
        <p:nvPicPr>
          <p:cNvPr id="6" name="Рисунок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26869" y="4611689"/>
            <a:ext cx="1680944" cy="168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6607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40623F-037E-4021-B8AC-0C37B56451D4}"/>
              </a:ext>
            </a:extLst>
          </p:cNvPr>
          <p:cNvSpPr>
            <a:spLocks noGrp="1"/>
          </p:cNvSpPr>
          <p:nvPr>
            <p:ph type="title"/>
          </p:nvPr>
        </p:nvSpPr>
        <p:spPr>
          <a:xfrm>
            <a:off x="677334" y="609600"/>
            <a:ext cx="8596668" cy="790575"/>
          </a:xfrm>
        </p:spPr>
        <p:txBody>
          <a:bodyPr/>
          <a:lstStyle/>
          <a:p>
            <a:pPr algn="ctr"/>
            <a:r>
              <a:rPr lang="kk-KZ" sz="3600" b="1" dirty="0">
                <a:solidFill>
                  <a:schemeClr val="tx1"/>
                </a:solidFill>
                <a:latin typeface="Times New Roman" panose="02020603050405020304" pitchFamily="18" charset="0"/>
                <a:cs typeface="Times New Roman" panose="02020603050405020304" pitchFamily="18" charset="0"/>
              </a:rPr>
              <a:t>Өзіңді тексер</a:t>
            </a:r>
            <a:endParaRPr lang="kk-KZ" dirty="0"/>
          </a:p>
        </p:txBody>
      </p:sp>
      <p:sp>
        <p:nvSpPr>
          <p:cNvPr id="5" name="TextBox 4">
            <a:extLst>
              <a:ext uri="{FF2B5EF4-FFF2-40B4-BE49-F238E27FC236}">
                <a16:creationId xmlns:a16="http://schemas.microsoft.com/office/drawing/2014/main" id="{1132AEAF-A018-4770-8327-C0319D8E96A8}"/>
              </a:ext>
            </a:extLst>
          </p:cNvPr>
          <p:cNvSpPr txBox="1"/>
          <p:nvPr/>
        </p:nvSpPr>
        <p:spPr>
          <a:xfrm>
            <a:off x="581025" y="1119085"/>
            <a:ext cx="11610975" cy="3416320"/>
          </a:xfrm>
          <a:prstGeom prst="rect">
            <a:avLst/>
          </a:prstGeom>
          <a:noFill/>
        </p:spPr>
        <p:txBody>
          <a:bodyPr wrap="square">
            <a:spAutoFit/>
          </a:bodyPr>
          <a:lstStyle/>
          <a:p>
            <a:pPr lvl="0"/>
            <a:r>
              <a:rPr lang="kk-KZ"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І. Қосарлану арқылы жасалып тұрған үстеуді белгілеп, синонимдерін табыңдар.</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А. </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Келіп</a:t>
            </a:r>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-кету</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В. Бала-</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шаға</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С. Он-он бес</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 </a:t>
            </a:r>
            <a:r>
              <a:rPr lang="ru-RU" b="1"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Жол-жөнекей</a:t>
            </a:r>
            <a:r>
              <a:rPr lang="ru-RU"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a:t>
            </a:r>
            <a:r>
              <a:rPr lang="ru-RU" b="1"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жол</a:t>
            </a:r>
            <a:r>
              <a:rPr lang="ru-RU"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үстінде</a:t>
            </a:r>
            <a:r>
              <a:rPr lang="ru-RU"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жол</a:t>
            </a:r>
            <a:r>
              <a:rPr lang="ru-RU"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ru-RU" b="1"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бойы</a:t>
            </a:r>
            <a:r>
              <a:rPr lang="ru-RU"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ru-RU"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Е. </a:t>
            </a:r>
            <a:r>
              <a:rPr lang="ru-RU"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Келсе-келер</a:t>
            </a:r>
            <a:endParaRPr lang="en-US"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kk-KZ"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Бірігу арқылы жасалған күрделі үстеуді белгілеп, синонимдерін табыңдар.</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А. Әрдайым дайынқылы </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В. Аса биік үй</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С. </a:t>
            </a:r>
            <a:r>
              <a:rPr lang="kk-KZ"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Алдыңгүні айтты – (бұрнағы күні)</a:t>
            </a:r>
            <a:endParaRPr lang="kk-KZ"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Д. Ала жаздай ән салды</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kk-K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Е. Кейін қалды</a:t>
            </a:r>
            <a:endParaRPr lang="kk-KZ"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81024" y="4561305"/>
            <a:ext cx="8712747" cy="1411156"/>
          </a:xfrm>
          <a:prstGeom prst="rect">
            <a:avLst/>
          </a:prstGeom>
        </p:spPr>
        <p:txBody>
          <a:bodyPr wrap="square">
            <a:spAutoFit/>
          </a:bodyPr>
          <a:lstStyle/>
          <a:p>
            <a:pPr lvl="0">
              <a:lnSpc>
                <a:spcPct val="115000"/>
              </a:lnSpc>
            </a:pPr>
            <a:r>
              <a:rPr lang="kk-KZ"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ІІ. Кеше, күні кешке, лек-легімен, алдын ала , алдыңгүні, қыстай, бүгін, қазақша.</a:t>
            </a: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endParaRPr lang="kk-KZ"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Тіркес арқылы: күні кеше, алдын ала </a:t>
            </a:r>
          </a:p>
          <a:p>
            <a:pPr lvl="0">
              <a:lnSpc>
                <a:spcPts val="1300"/>
              </a:lnSpc>
            </a:pP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Бірігу арқылы: бүгін (бұл күн), алдыңгүні (алдың күні)</a:t>
            </a:r>
          </a:p>
          <a:p>
            <a:pPr lvl="0">
              <a:lnSpc>
                <a:spcPts val="1300"/>
              </a:lnSpc>
            </a:pPr>
            <a:endPar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ts val="1300"/>
              </a:lnSpc>
            </a:pP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Қосарлану арқылы: лек</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kk-KZ"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легімен</a:t>
            </a:r>
            <a:endParaRPr lang="kk-KZ"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710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BF1FB95A-7C24-435A-BFE0-FE6A46967F8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268199" cy="6858000"/>
          </a:xfrm>
          <a:prstGeom prst="rect">
            <a:avLst/>
          </a:prstGeom>
          <a:noFill/>
          <a:ln>
            <a:noFill/>
          </a:ln>
        </p:spPr>
      </p:pic>
    </p:spTree>
    <p:extLst>
      <p:ext uri="{BB962C8B-B14F-4D97-AF65-F5344CB8AC3E}">
        <p14:creationId xmlns:p14="http://schemas.microsoft.com/office/powerpoint/2010/main" val="2015887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AE09266-8F77-4AC6-ACE5-C3F4001A5084}"/>
              </a:ext>
            </a:extLst>
          </p:cNvPr>
          <p:cNvSpPr txBox="1"/>
          <p:nvPr/>
        </p:nvSpPr>
        <p:spPr>
          <a:xfrm>
            <a:off x="3424238" y="636874"/>
            <a:ext cx="6105524" cy="468077"/>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kk-KZ" sz="24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Шығармашылық жұмыс </a:t>
            </a:r>
            <a:endParaRPr kumimoji="0" lang="kk-KZ"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E6BA7D36-D7FD-495A-A418-AE92E4B4651E}"/>
              </a:ext>
            </a:extLst>
          </p:cNvPr>
          <p:cNvSpPr txBox="1"/>
          <p:nvPr/>
        </p:nvSpPr>
        <p:spPr>
          <a:xfrm>
            <a:off x="523875" y="1901676"/>
            <a:ext cx="10791825" cy="3886577"/>
          </a:xfrm>
          <a:prstGeom prst="rect">
            <a:avLst/>
          </a:prstGeom>
          <a:noFill/>
        </p:spPr>
        <p:txBody>
          <a:bodyPr wrap="square">
            <a:spAutoFit/>
          </a:bodyPr>
          <a:lstStyle/>
          <a:p>
            <a:pPr algn="just">
              <a:lnSpc>
                <a:spcPct val="107000"/>
              </a:lnSpc>
              <a:spcAft>
                <a:spcPts val="800"/>
              </a:spcAft>
            </a:pPr>
            <a:r>
              <a:rPr lang="kk-KZ" sz="2000" b="1" i="1" dirty="0">
                <a:effectLst/>
                <a:latin typeface="Times New Roman" panose="02020603050405020304" pitchFamily="18" charset="0"/>
                <a:ea typeface="DengXian" panose="02010600030101010101" pitchFamily="2" charset="-122"/>
                <a:cs typeface="Times New Roman" panose="02020603050405020304" pitchFamily="18" charset="0"/>
              </a:rPr>
              <a:t>Кітап туралы ойларыңызды «Бес саусаққа» жазыңыздар. Үстеулерді қолданыңыздар</a:t>
            </a:r>
            <a:r>
              <a:rPr lang="kk-KZ" sz="2000" dirty="0">
                <a:effectLst/>
                <a:latin typeface="Times New Roman" panose="02020603050405020304" pitchFamily="18" charset="0"/>
                <a:ea typeface="DengXian" panose="02010600030101010101" pitchFamily="2" charset="-122"/>
                <a:cs typeface="Times New Roman" panose="02020603050405020304" pitchFamily="18" charset="0"/>
              </a:rPr>
              <a:t>.</a:t>
            </a:r>
          </a:p>
          <a:p>
            <a:pPr algn="ctr">
              <a:lnSpc>
                <a:spcPct val="107000"/>
              </a:lnSpc>
              <a:spcAft>
                <a:spcPts val="800"/>
              </a:spcAft>
            </a:pP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Бас бармаққа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 ең жақсы нәрсе;</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Балаң үйрекке </a:t>
            </a:r>
            <a:r>
              <a:rPr lang="ru-RU" sz="2400" dirty="0">
                <a:effectLst/>
                <a:latin typeface="Times New Roman" panose="02020603050405020304" pitchFamily="18" charset="0"/>
                <a:ea typeface="DengXian" panose="02010600030101010101" pitchFamily="2" charset="-122"/>
                <a:cs typeface="Times New Roman" panose="02020603050405020304" pitchFamily="18" charset="0"/>
              </a:rPr>
              <a:t>–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баса назар аударатын мәселе;</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Ортаң терекке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 ең көп сандық дерек және оның маңызы;</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Шылдыр шүмекке </a:t>
            </a:r>
            <a:r>
              <a:rPr lang="en-US" sz="2400" dirty="0">
                <a:effectLst/>
                <a:latin typeface="Times New Roman" panose="02020603050405020304" pitchFamily="18" charset="0"/>
                <a:ea typeface="DengXian" panose="02010600030101010101" pitchFamily="2" charset="-122"/>
                <a:cs typeface="Times New Roman" panose="02020603050405020304" pitchFamily="18" charset="0"/>
              </a:rPr>
              <a:t>–</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 қосымша ақпарат;</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Кішкентай бөбекке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 ең аз сандық дерек, оның маңызы;</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Алақанға</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2400" dirty="0">
                <a:effectLst/>
                <a:latin typeface="Times New Roman" panose="02020603050405020304" pitchFamily="18" charset="0"/>
                <a:ea typeface="DengXian" panose="02010600030101010101" pitchFamily="2" charset="-122"/>
                <a:cs typeface="Times New Roman" panose="02020603050405020304" pitchFamily="18" charset="0"/>
              </a:rPr>
              <a:t>–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қорытынды.</a:t>
            </a:r>
            <a:endParaRPr lang="kk-KZ" sz="24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12" name="Рисунок 11">
            <a:extLst>
              <a:ext uri="{FF2B5EF4-FFF2-40B4-BE49-F238E27FC236}">
                <a16:creationId xmlns:a16="http://schemas.microsoft.com/office/drawing/2014/main" id="{5220349A-8BD6-420B-B9B7-777BC1E2C0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991601" y="3587750"/>
            <a:ext cx="3200400" cy="3270250"/>
          </a:xfrm>
          <a:prstGeom prst="rect">
            <a:avLst/>
          </a:prstGeom>
          <a:noFill/>
          <a:ln>
            <a:noFill/>
          </a:ln>
        </p:spPr>
      </p:pic>
    </p:spTree>
    <p:extLst>
      <p:ext uri="{BB962C8B-B14F-4D97-AF65-F5344CB8AC3E}">
        <p14:creationId xmlns:p14="http://schemas.microsoft.com/office/powerpoint/2010/main" val="19550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A9433B-51CA-4131-A446-C506FE25738F}"/>
              </a:ext>
            </a:extLst>
          </p:cNvPr>
          <p:cNvSpPr txBox="1"/>
          <p:nvPr/>
        </p:nvSpPr>
        <p:spPr>
          <a:xfrm>
            <a:off x="1909763" y="848637"/>
            <a:ext cx="9263062" cy="2044278"/>
          </a:xfrm>
          <a:prstGeom prst="rect">
            <a:avLst/>
          </a:prstGeom>
          <a:noFill/>
        </p:spPr>
        <p:txBody>
          <a:bodyPr wrap="square">
            <a:spAutoFit/>
          </a:bodyPr>
          <a:lstStyle/>
          <a:p>
            <a:pPr algn="ctr">
              <a:lnSpc>
                <a:spcPct val="115000"/>
              </a:lnSpc>
              <a:spcAft>
                <a:spcPts val="1000"/>
              </a:spcAft>
            </a:pP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Оқу мақсаты:</a:t>
            </a:r>
          </a:p>
          <a:p>
            <a:pPr>
              <a:lnSpc>
                <a:spcPct val="115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6</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.1. мәтіндегі орфографиялық және </a:t>
            </a:r>
            <a:r>
              <a:rPr lang="kk-KZ" sz="1800" dirty="0" err="1">
                <a:effectLst/>
                <a:latin typeface="Times New Roman" panose="02020603050405020304" pitchFamily="18" charset="0"/>
                <a:ea typeface="Calibri" panose="020F0502020204030204" pitchFamily="34" charset="0"/>
                <a:cs typeface="Times New Roman" panose="02020603050405020304" pitchFamily="18" charset="0"/>
              </a:rPr>
              <a:t>пунктуациялық</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қателерді сөздіктерге, емле ережелеріне сүйеніп, түзету, редакциялау;</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6.4.4.3</a:t>
            </a:r>
            <a:r>
              <a:rPr lang="kk-KZ" dirty="0">
                <a:latin typeface="Times New Roman" panose="02020603050405020304" pitchFamily="18" charset="0"/>
                <a:ea typeface="Calibri" panose="020F0502020204030204" pitchFamily="34" charset="0"/>
                <a:cs typeface="Times New Roman" panose="02020603050405020304" pitchFamily="18" charset="0"/>
              </a:rPr>
              <a:t>. үстеудің мағыналық түрлерін ажырату, синонимдік қатарларын түрлендіріп қолдану.</a:t>
            </a:r>
            <a:endParaRPr lang="kk-KZ"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kk-KZ"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8E0B5C0-30E8-4057-A8A7-CE04CAEBEB10}"/>
              </a:ext>
            </a:extLst>
          </p:cNvPr>
          <p:cNvSpPr txBox="1"/>
          <p:nvPr/>
        </p:nvSpPr>
        <p:spPr>
          <a:xfrm>
            <a:off x="1695450" y="2789145"/>
            <a:ext cx="9477375" cy="1200329"/>
          </a:xfrm>
          <a:prstGeom prst="rect">
            <a:avLst/>
          </a:prstGeom>
          <a:noFill/>
        </p:spPr>
        <p:txBody>
          <a:bodyPr wrap="square">
            <a:spAutoFit/>
          </a:bodyPr>
          <a:lstStyle/>
          <a:p>
            <a:pPr algn="ctr"/>
            <a:r>
              <a:rPr lang="kk-KZ" sz="1800" b="1" dirty="0">
                <a:latin typeface="Times New Roman" panose="02020603050405020304" pitchFamily="18" charset="0"/>
                <a:ea typeface="Tahoma" panose="020B0604030504040204" pitchFamily="34" charset="0"/>
              </a:rPr>
              <a:t>Сабақ мақсаты:</a:t>
            </a:r>
            <a:endParaRPr lang="en-US" sz="1800" b="1" dirty="0">
              <a:effectLst/>
              <a:latin typeface="Times New Roman" panose="02020603050405020304" pitchFamily="18" charset="0"/>
              <a:ea typeface="Tahoma" panose="020B0604030504040204" pitchFamily="34" charset="0"/>
            </a:endParaRPr>
          </a:p>
          <a:p>
            <a:r>
              <a:rPr lang="kk-KZ" sz="1800" dirty="0">
                <a:effectLst/>
                <a:latin typeface="Times New Roman" panose="02020603050405020304" pitchFamily="18" charset="0"/>
                <a:ea typeface="Tahoma" panose="020B0604030504040204" pitchFamily="34" charset="0"/>
              </a:rPr>
              <a:t>Мәтін мазмұнын түсініп,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орфографиялық және пунктуациялық қателерді сөздіктерге, емле ережелеріне сүйенеді, түзетіп, редакциялайды;</a:t>
            </a:r>
          </a:p>
          <a:p>
            <a:r>
              <a:rPr lang="kk-KZ" dirty="0">
                <a:latin typeface="Times New Roman" panose="02020603050405020304" pitchFamily="18" charset="0"/>
                <a:cs typeface="Times New Roman" panose="02020603050405020304" pitchFamily="18" charset="0"/>
              </a:rPr>
              <a:t>Үстеудің мағыналық түрлерін ажыратып, синонимдік қатарларын </a:t>
            </a:r>
            <a:r>
              <a:rPr lang="kk-KZ">
                <a:latin typeface="Times New Roman" panose="02020603050405020304" pitchFamily="18" charset="0"/>
                <a:cs typeface="Times New Roman" panose="02020603050405020304" pitchFamily="18" charset="0"/>
              </a:rPr>
              <a:t>түрлендіріп қолданады.</a:t>
            </a:r>
            <a:endParaRPr lang="kk-KZ" sz="1800" dirty="0"/>
          </a:p>
        </p:txBody>
      </p:sp>
      <p:sp>
        <p:nvSpPr>
          <p:cNvPr id="10" name="TextBox 9">
            <a:extLst>
              <a:ext uri="{FF2B5EF4-FFF2-40B4-BE49-F238E27FC236}">
                <a16:creationId xmlns:a16="http://schemas.microsoft.com/office/drawing/2014/main" id="{CAEA9FF4-311E-4389-870E-34676E7D1748}"/>
              </a:ext>
            </a:extLst>
          </p:cNvPr>
          <p:cNvSpPr txBox="1"/>
          <p:nvPr/>
        </p:nvSpPr>
        <p:spPr>
          <a:xfrm>
            <a:off x="1609725" y="4532035"/>
            <a:ext cx="8867775" cy="2031325"/>
          </a:xfrm>
          <a:prstGeom prst="rect">
            <a:avLst/>
          </a:prstGeom>
          <a:noFill/>
        </p:spPr>
        <p:txBody>
          <a:bodyPr wrap="square">
            <a:spAutoFit/>
          </a:bodyPr>
          <a:lstStyle/>
          <a:p>
            <a:pPr algn="ctr" eaLnBrk="1" hangingPunct="1">
              <a:spcBef>
                <a:spcPct val="0"/>
              </a:spcBef>
              <a:buClrTx/>
              <a:buSzTx/>
              <a:buFontTx/>
              <a:buNone/>
            </a:pPr>
            <a:r>
              <a:rPr lang="kk-KZ" altLang="ru-RU" sz="1800" b="1" dirty="0">
                <a:solidFill>
                  <a:schemeClr val="tx1"/>
                </a:solidFill>
                <a:latin typeface="Times New Roman" panose="02020603050405020304" pitchFamily="18" charset="0"/>
                <a:cs typeface="Times New Roman" panose="02020603050405020304" pitchFamily="18" charset="0"/>
              </a:rPr>
              <a:t>Бағалау критерийлері:</a:t>
            </a:r>
          </a:p>
          <a:p>
            <a:pPr eaLnBrk="1" hangingPunct="1">
              <a:spcBef>
                <a:spcPct val="0"/>
              </a:spcBef>
              <a:buClrTx/>
              <a:buSzTx/>
              <a:buFontTx/>
              <a:buNone/>
            </a:pPr>
            <a:endParaRPr lang="kk-KZ" altLang="ru-RU" sz="1800" b="1" dirty="0">
              <a:solidFill>
                <a:schemeClr val="tx1"/>
              </a:solidFill>
              <a:latin typeface="Times New Roman" panose="02020603050405020304" pitchFamily="18" charset="0"/>
              <a:cs typeface="Times New Roman" panose="02020603050405020304" pitchFamily="18" charset="0"/>
            </a:endParaRPr>
          </a:p>
          <a:p>
            <a:pPr eaLnBrk="1" hangingPunct="1">
              <a:spcBef>
                <a:spcPct val="0"/>
              </a:spcBef>
              <a:buClrTx/>
              <a:buSzTx/>
              <a:buFontTx/>
              <a:buNone/>
            </a:pPr>
            <a:r>
              <a:rPr lang="en-US" altLang="ru-RU" sz="1800" dirty="0">
                <a:solidFill>
                  <a:schemeClr val="tx1"/>
                </a:solidFill>
                <a:latin typeface="Times New Roman" panose="02020603050405020304" pitchFamily="18" charset="0"/>
                <a:cs typeface="Times New Roman" panose="02020603050405020304" pitchFamily="18" charset="0"/>
              </a:rPr>
              <a:t>- </a:t>
            </a:r>
            <a:r>
              <a:rPr lang="kk-KZ" altLang="ru-RU" sz="1800" dirty="0">
                <a:solidFill>
                  <a:schemeClr val="tx1"/>
                </a:solidFill>
                <a:latin typeface="Times New Roman" panose="02020603050405020304" pitchFamily="18" charset="0"/>
                <a:cs typeface="Times New Roman" panose="02020603050405020304" pitchFamily="18" charset="0"/>
              </a:rPr>
              <a:t>Мәтінді </a:t>
            </a:r>
            <a:r>
              <a:rPr lang="kk-KZ" altLang="ru-RU" dirty="0">
                <a:latin typeface="Times New Roman" panose="02020603050405020304" pitchFamily="18" charset="0"/>
                <a:cs typeface="Times New Roman" panose="02020603050405020304" pitchFamily="18" charset="0"/>
              </a:rPr>
              <a:t>оқиды, мазмұнын түсінеді</a:t>
            </a:r>
            <a:r>
              <a:rPr lang="kk-KZ" altLang="ru-RU" sz="1800" dirty="0">
                <a:solidFill>
                  <a:schemeClr val="tx1"/>
                </a:solidFill>
                <a:latin typeface="Times New Roman" panose="02020603050405020304" pitchFamily="18" charset="0"/>
                <a:cs typeface="Times New Roman" panose="02020603050405020304" pitchFamily="18" charset="0"/>
              </a:rPr>
              <a:t>.</a:t>
            </a:r>
          </a:p>
          <a:p>
            <a:pPr eaLnBrk="1" hangingPunct="1">
              <a:spcBef>
                <a:spcPct val="0"/>
              </a:spcBef>
              <a:buClrTx/>
              <a:buSzTx/>
              <a:buFontTx/>
              <a:buNone/>
            </a:pPr>
            <a:r>
              <a:rPr lang="en-US" altLang="ru-RU" sz="1800" dirty="0">
                <a:solidFill>
                  <a:schemeClr val="tx1"/>
                </a:solidFill>
                <a:latin typeface="Times New Roman" panose="02020603050405020304" pitchFamily="18" charset="0"/>
                <a:cs typeface="Times New Roman" panose="02020603050405020304" pitchFamily="18" charset="0"/>
              </a:rPr>
              <a:t>- </a:t>
            </a:r>
            <a:r>
              <a:rPr lang="kk-KZ" altLang="ru-RU" sz="1800" dirty="0">
                <a:solidFill>
                  <a:schemeClr val="tx1"/>
                </a:solidFill>
                <a:latin typeface="Times New Roman" panose="02020603050405020304" pitchFamily="18" charset="0"/>
                <a:cs typeface="Times New Roman" panose="02020603050405020304" pitchFamily="18" charset="0"/>
              </a:rPr>
              <a:t>Мәтіндегі орфографиялық және </a:t>
            </a:r>
            <a:r>
              <a:rPr lang="kk-KZ" altLang="ru-RU" sz="1800" dirty="0" err="1">
                <a:solidFill>
                  <a:schemeClr val="tx1"/>
                </a:solidFill>
                <a:latin typeface="Times New Roman" panose="02020603050405020304" pitchFamily="18" charset="0"/>
                <a:cs typeface="Times New Roman" panose="02020603050405020304" pitchFamily="18" charset="0"/>
              </a:rPr>
              <a:t>пунктуациялық</a:t>
            </a:r>
            <a:r>
              <a:rPr lang="kk-KZ" altLang="ru-RU" sz="1800" dirty="0">
                <a:solidFill>
                  <a:schemeClr val="tx1"/>
                </a:solidFill>
                <a:latin typeface="Times New Roman" panose="02020603050405020304" pitchFamily="18" charset="0"/>
                <a:cs typeface="Times New Roman" panose="02020603050405020304" pitchFamily="18" charset="0"/>
              </a:rPr>
              <a:t> қателерді сөздіктерге , емле ережелеріне сүйеніп түзетеді.</a:t>
            </a:r>
          </a:p>
          <a:p>
            <a:pPr marL="285750" indent="-285750" eaLnBrk="1" hangingPunct="1">
              <a:spcBef>
                <a:spcPct val="0"/>
              </a:spcBef>
              <a:buClrTx/>
              <a:buSzTx/>
              <a:buFontTx/>
              <a:buChar char="-"/>
            </a:pPr>
            <a:r>
              <a:rPr lang="kk-KZ" altLang="ru-RU" dirty="0">
                <a:solidFill>
                  <a:schemeClr val="tx1"/>
                </a:solidFill>
                <a:latin typeface="Times New Roman" panose="02020603050405020304" pitchFamily="18" charset="0"/>
                <a:cs typeface="Times New Roman" panose="02020603050405020304" pitchFamily="18" charset="0"/>
              </a:rPr>
              <a:t>Орфографиялық, </a:t>
            </a:r>
            <a:r>
              <a:rPr lang="kk-KZ" altLang="ru-RU" dirty="0" err="1">
                <a:solidFill>
                  <a:schemeClr val="tx1"/>
                </a:solidFill>
                <a:latin typeface="Times New Roman" panose="02020603050405020304" pitchFamily="18" charset="0"/>
                <a:cs typeface="Times New Roman" panose="02020603050405020304" pitchFamily="18" charset="0"/>
              </a:rPr>
              <a:t>пунктуациялық</a:t>
            </a:r>
            <a:r>
              <a:rPr lang="kk-KZ" altLang="ru-RU" dirty="0">
                <a:solidFill>
                  <a:schemeClr val="tx1"/>
                </a:solidFill>
                <a:latin typeface="Times New Roman" panose="02020603050405020304" pitchFamily="18" charset="0"/>
                <a:cs typeface="Times New Roman" panose="02020603050405020304" pitchFamily="18" charset="0"/>
              </a:rPr>
              <a:t> қателерді табады, түзетеді, редакциялайды.</a:t>
            </a:r>
          </a:p>
          <a:p>
            <a:pPr marL="285750" indent="-285750" eaLnBrk="1" hangingPunct="1">
              <a:spcBef>
                <a:spcPct val="0"/>
              </a:spcBef>
              <a:buClrTx/>
              <a:buSzTx/>
              <a:buFontTx/>
              <a:buChar char="-"/>
            </a:pPr>
            <a:r>
              <a:rPr lang="kk-KZ" altLang="ru-RU" sz="1800" dirty="0">
                <a:latin typeface="Times New Roman" panose="02020603050405020304" pitchFamily="18" charset="0"/>
                <a:cs typeface="Times New Roman" panose="02020603050405020304" pitchFamily="18" charset="0"/>
              </a:rPr>
              <a:t>Үстеудің мағыналық түрлерін ажыратып, синонимдік қатарларын түрлендіреді.</a:t>
            </a:r>
            <a:endParaRPr lang="kk-KZ" altLang="ru-RU"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71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a:extLst>
              <a:ext uri="{FF2B5EF4-FFF2-40B4-BE49-F238E27FC236}">
                <a16:creationId xmlns:a16="http://schemas.microsoft.com/office/drawing/2014/main" id="{743A6F20-4A30-41E3-A629-330C12FEE2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30204" y="4737843"/>
            <a:ext cx="3090863" cy="205799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C537311-F1C3-44FD-BBB8-81F40D5B0268}"/>
              </a:ext>
            </a:extLst>
          </p:cNvPr>
          <p:cNvSpPr txBox="1"/>
          <p:nvPr/>
        </p:nvSpPr>
        <p:spPr>
          <a:xfrm>
            <a:off x="3719513" y="276979"/>
            <a:ext cx="6105524" cy="461665"/>
          </a:xfrm>
          <a:prstGeom prst="rect">
            <a:avLst/>
          </a:prstGeom>
          <a:noFill/>
        </p:spPr>
        <p:txBody>
          <a:bodyPr wrap="square">
            <a:spAutoFit/>
          </a:bodyPr>
          <a:lstStyle/>
          <a:p>
            <a:pPr>
              <a:spcAft>
                <a:spcPts val="1010"/>
              </a:spcAft>
            </a:pPr>
            <a:r>
              <a:rPr lang="kk-KZ" sz="2400" b="1" i="1" dirty="0">
                <a:solidFill>
                  <a:srgbClr val="000000"/>
                </a:solidFill>
                <a:effectLst/>
                <a:latin typeface="Times New Roman" panose="02020603050405020304" pitchFamily="18" charset="0"/>
                <a:ea typeface="Times New Roman" panose="02020603050405020304" pitchFamily="18" charset="0"/>
              </a:rPr>
              <a:t>Ой түрткі</a:t>
            </a:r>
            <a:endParaRPr lang="kk-KZ" sz="2400" dirty="0">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9E7B4F96-131E-4A10-8574-5D38BF4F8A4F}"/>
              </a:ext>
            </a:extLst>
          </p:cNvPr>
          <p:cNvSpPr txBox="1"/>
          <p:nvPr/>
        </p:nvSpPr>
        <p:spPr>
          <a:xfrm>
            <a:off x="757237" y="833418"/>
            <a:ext cx="11006137" cy="2398092"/>
          </a:xfrm>
          <a:prstGeom prst="rect">
            <a:avLst/>
          </a:prstGeom>
          <a:no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kk-KZ"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Кітап және кітапхана туралы қандай ой , пікір айтар едіңдер?</a:t>
            </a:r>
            <a:endParaRPr lang="kk-KZ" sz="2400" dirty="0">
              <a:solidFill>
                <a:srgbClr val="000000"/>
              </a:solidFill>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Сендер </a:t>
            </a:r>
            <a:r>
              <a:rPr lang="kk-KZ"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қандай кітапханаға барасыңдар?</a:t>
            </a:r>
            <a:endParaRPr lang="kk-KZ" sz="2400" dirty="0">
              <a:solidFill>
                <a:srgbClr val="000000"/>
              </a:solidFill>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kk-KZ"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Мұрағат сөзіне анықтама беріңдер.</a:t>
            </a:r>
            <a:endParaRPr lang="kk-KZ" sz="2400" dirty="0">
              <a:solidFill>
                <a:srgbClr val="000000"/>
              </a:solidFill>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kk-KZ"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Кітап мұрағаттары дегенде сендердің ойларыңа қандай ұғымдар пайда болады?</a:t>
            </a:r>
            <a:endParaRPr lang="kk-KZ" sz="2400" dirty="0">
              <a:solidFill>
                <a:srgbClr val="000000"/>
              </a:solidFill>
              <a:effectLst/>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kk-KZ" sz="2000" b="1" i="1" dirty="0">
                <a:solidFill>
                  <a:srgbClr val="000000"/>
                </a:solidFill>
                <a:effectLst/>
                <a:latin typeface="Calibri" panose="020F0502020204030204" pitchFamily="34" charset="0"/>
                <a:ea typeface="DengXian" panose="02010600030101010101" pitchFamily="2" charset="-122"/>
                <a:cs typeface="Times New Roman" panose="02020603050405020304" pitchFamily="18" charset="0"/>
              </a:rPr>
              <a:t> </a:t>
            </a:r>
            <a:endParaRPr lang="kk-KZ" sz="16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12" name="TextBox 11">
            <a:extLst>
              <a:ext uri="{FF2B5EF4-FFF2-40B4-BE49-F238E27FC236}">
                <a16:creationId xmlns:a16="http://schemas.microsoft.com/office/drawing/2014/main" id="{912971AB-6BD3-4A3A-881B-C39941ABEA38}"/>
              </a:ext>
            </a:extLst>
          </p:cNvPr>
          <p:cNvSpPr txBox="1"/>
          <p:nvPr/>
        </p:nvSpPr>
        <p:spPr>
          <a:xfrm>
            <a:off x="757238" y="4889678"/>
            <a:ext cx="7939087" cy="1631216"/>
          </a:xfrm>
          <a:prstGeom prst="rect">
            <a:avLst/>
          </a:prstGeom>
          <a:noFill/>
        </p:spPr>
        <p:txBody>
          <a:bodyPr wrap="square">
            <a:spAutoFit/>
          </a:bodyPr>
          <a:lstStyle/>
          <a:p>
            <a:r>
              <a:rPr lang="kk-KZ" sz="2000" b="1" i="1"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Кітап -</a:t>
            </a:r>
            <a:r>
              <a:rPr lang="kk-KZ" sz="2000"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 </a:t>
            </a:r>
            <a:r>
              <a:rPr lang="kk-KZ" sz="2000" i="1"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ең сабырлы ұстаз. Тек кітап қана қайырымдылық пен айуандықтың, ақиқат пен жалғанның </a:t>
            </a:r>
            <a:r>
              <a:rPr lang="kk-KZ" sz="2000" i="1" dirty="0" err="1">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аражігін</a:t>
            </a:r>
            <a:r>
              <a:rPr lang="kk-KZ" sz="2000" i="1"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 айнытпай танытып білуге үйретеді. Кітапты аялайық, құрметтейік, кітапқа адал болайық!</a:t>
            </a:r>
            <a:r>
              <a:rPr lang="kk-KZ" sz="2000"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                                     </a:t>
            </a:r>
            <a:r>
              <a:rPr lang="kk-KZ" sz="2000" b="1" i="1"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a:t>
            </a:r>
            <a:r>
              <a:rPr lang="kk-KZ" sz="2000" b="1" i="1" dirty="0" err="1">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Н.Ә.Назарбаев</a:t>
            </a:r>
            <a:r>
              <a:rPr lang="kk-KZ" sz="2000" b="1" i="1"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rPr>
              <a:t>)</a:t>
            </a:r>
            <a:br>
              <a:rPr lang="kk-KZ" sz="2000" dirty="0">
                <a:effectLst/>
                <a:latin typeface="Times New Roman" panose="02020603050405020304" pitchFamily="18" charset="0"/>
                <a:ea typeface="DengXian" panose="02010600030101010101" pitchFamily="2" charset="-122"/>
                <a:cs typeface="Times New Roman" panose="02020603050405020304" pitchFamily="18" charset="0"/>
              </a:rPr>
            </a:br>
            <a:endParaRPr lang="kk-KZ" sz="2000" dirty="0"/>
          </a:p>
        </p:txBody>
      </p:sp>
    </p:spTree>
    <p:extLst>
      <p:ext uri="{BB962C8B-B14F-4D97-AF65-F5344CB8AC3E}">
        <p14:creationId xmlns:p14="http://schemas.microsoft.com/office/powerpoint/2010/main" val="125954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3FCB8B-7C3E-489A-A29B-2EBB3C21D7A3}"/>
              </a:ext>
            </a:extLst>
          </p:cNvPr>
          <p:cNvSpPr txBox="1"/>
          <p:nvPr/>
        </p:nvSpPr>
        <p:spPr>
          <a:xfrm>
            <a:off x="2833688" y="239196"/>
            <a:ext cx="6105524" cy="584775"/>
          </a:xfrm>
          <a:prstGeom prst="rect">
            <a:avLst/>
          </a:prstGeom>
          <a:noFill/>
        </p:spPr>
        <p:txBody>
          <a:bodyPr wrap="square">
            <a:spAutoFit/>
          </a:bodyPr>
          <a:lstStyle/>
          <a:p>
            <a:pPr algn="ctr">
              <a:spcAft>
                <a:spcPts val="1010"/>
              </a:spcAft>
            </a:pPr>
            <a:r>
              <a:rPr lang="kk-KZ" sz="3200" b="1" dirty="0">
                <a:solidFill>
                  <a:srgbClr val="000000"/>
                </a:solidFill>
                <a:effectLst/>
                <a:latin typeface="Times New Roman" panose="02020603050405020304" pitchFamily="18" charset="0"/>
                <a:ea typeface="Times New Roman" panose="02020603050405020304" pitchFamily="18" charset="0"/>
              </a:rPr>
              <a:t>Қызықты деректер</a:t>
            </a:r>
            <a:endParaRPr lang="kk-KZ" sz="3200" b="1"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F2BE5A75-5F94-44A6-9D41-FF8A74BE78D5}"/>
              </a:ext>
            </a:extLst>
          </p:cNvPr>
          <p:cNvSpPr txBox="1"/>
          <p:nvPr/>
        </p:nvSpPr>
        <p:spPr>
          <a:xfrm>
            <a:off x="2724149" y="934261"/>
            <a:ext cx="8406305" cy="1569660"/>
          </a:xfrm>
          <a:prstGeom prst="rect">
            <a:avLst/>
          </a:prstGeom>
          <a:noFill/>
        </p:spPr>
        <p:txBody>
          <a:bodyPr wrap="square">
            <a:spAutoFit/>
          </a:bodyPr>
          <a:lstStyle/>
          <a:p>
            <a:r>
              <a:rPr lang="kk-KZ"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Әлемдегі ең ауыр кітап - </a:t>
            </a:r>
            <a:r>
              <a:rPr lang="kk-KZ"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Лондондағы Британ мұражайында сақтаулы тұрған географиялық атлас.Атластың ұзындығы бір метрден асып түседі, ал салмағы 320 кг.</a:t>
            </a:r>
            <a:endParaRPr lang="kk-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kk-KZ" sz="2400" dirty="0">
              <a:solidFill>
                <a:srgbClr val="000000"/>
              </a:solidFill>
              <a:effectLst/>
              <a:latin typeface="Times New Roman" panose="02020603050405020304" pitchFamily="18" charset="0"/>
              <a:ea typeface="DengXian" panose="02010600030101010101" pitchFamily="2" charset="-122"/>
              <a:cs typeface="Times New Roman" panose="02020603050405020304" pitchFamily="18" charset="0"/>
            </a:endParaRPr>
          </a:p>
        </p:txBody>
      </p:sp>
      <p:pic>
        <p:nvPicPr>
          <p:cNvPr id="8" name="Рисунок 7">
            <a:extLst>
              <a:ext uri="{FF2B5EF4-FFF2-40B4-BE49-F238E27FC236}">
                <a16:creationId xmlns:a16="http://schemas.microsoft.com/office/drawing/2014/main" id="{DB0D359F-00BB-4C81-83B8-638E6590B41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 y="1023154"/>
            <a:ext cx="1758950" cy="1205121"/>
          </a:xfrm>
          <a:prstGeom prst="rect">
            <a:avLst/>
          </a:prstGeom>
          <a:noFill/>
          <a:ln>
            <a:noFill/>
          </a:ln>
        </p:spPr>
      </p:pic>
      <p:pic>
        <p:nvPicPr>
          <p:cNvPr id="9" name="Рисунок 8">
            <a:extLst>
              <a:ext uri="{FF2B5EF4-FFF2-40B4-BE49-F238E27FC236}">
                <a16:creationId xmlns:a16="http://schemas.microsoft.com/office/drawing/2014/main" id="{0C716AB3-B3DC-49F2-A154-B4BEE00B27B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5798" y="2503921"/>
            <a:ext cx="1592580" cy="996950"/>
          </a:xfrm>
          <a:prstGeom prst="rect">
            <a:avLst/>
          </a:prstGeom>
          <a:noFill/>
          <a:ln>
            <a:noFill/>
          </a:ln>
        </p:spPr>
      </p:pic>
      <p:sp>
        <p:nvSpPr>
          <p:cNvPr id="11" name="TextBox 10">
            <a:extLst>
              <a:ext uri="{FF2B5EF4-FFF2-40B4-BE49-F238E27FC236}">
                <a16:creationId xmlns:a16="http://schemas.microsoft.com/office/drawing/2014/main" id="{29BF1AD4-9E1A-4D46-8EDE-0131D04E335F}"/>
              </a:ext>
            </a:extLst>
          </p:cNvPr>
          <p:cNvSpPr txBox="1"/>
          <p:nvPr/>
        </p:nvSpPr>
        <p:spPr>
          <a:xfrm>
            <a:off x="2724150" y="2375491"/>
            <a:ext cx="7786687" cy="856068"/>
          </a:xfrm>
          <a:prstGeom prst="rect">
            <a:avLst/>
          </a:prstGeom>
          <a:noFill/>
        </p:spPr>
        <p:txBody>
          <a:bodyPr wrap="square">
            <a:spAutoFit/>
          </a:bodyPr>
          <a:lstStyle/>
          <a:p>
            <a:pPr>
              <a:lnSpc>
                <a:spcPct val="107000"/>
              </a:lnSpc>
              <a:spcAft>
                <a:spcPts val="800"/>
              </a:spcAft>
            </a:pPr>
            <a:r>
              <a:rPr lang="kk-KZ" sz="2400" b="1" dirty="0">
                <a:effectLst/>
                <a:latin typeface="Times New Roman" panose="02020603050405020304" pitchFamily="18" charset="0"/>
                <a:ea typeface="DengXian" panose="02010600030101010101" pitchFamily="2" charset="-122"/>
                <a:cs typeface="Times New Roman" panose="02020603050405020304" pitchFamily="18" charset="0"/>
              </a:rPr>
              <a:t>Әлемде ең кіші </a:t>
            </a:r>
            <a:r>
              <a:rPr lang="kk-KZ" sz="2400" dirty="0">
                <a:effectLst/>
                <a:latin typeface="Times New Roman" panose="02020603050405020304" pitchFamily="18" charset="0"/>
                <a:ea typeface="DengXian" panose="02010600030101010101" pitchFamily="2" charset="-122"/>
                <a:cs typeface="Times New Roman" panose="02020603050405020304" pitchFamily="18" charset="0"/>
              </a:rPr>
              <a:t>он екі кітап бар. Олардың көлемі бір ас қасыққа сияды</a:t>
            </a:r>
            <a:r>
              <a:rPr lang="kk-KZ" sz="2400" dirty="0">
                <a:effectLst/>
                <a:latin typeface="Calibri" panose="020F0502020204030204" pitchFamily="34" charset="0"/>
                <a:ea typeface="DengXian" panose="02010600030101010101" pitchFamily="2" charset="-122"/>
                <a:cs typeface="Times New Roman" panose="02020603050405020304" pitchFamily="18" charset="0"/>
              </a:rPr>
              <a:t>. </a:t>
            </a:r>
          </a:p>
        </p:txBody>
      </p:sp>
      <p:pic>
        <p:nvPicPr>
          <p:cNvPr id="12" name="Рисунок 11" descr="Әлемдегі ең қымбат кітаптың құны 30 миллион доллардан асады">
            <a:extLst>
              <a:ext uri="{FF2B5EF4-FFF2-40B4-BE49-F238E27FC236}">
                <a16:creationId xmlns:a16="http://schemas.microsoft.com/office/drawing/2014/main" id="{5E745829-5BD8-4D10-9E0A-9C6FDFE6D3A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5798" y="3773214"/>
            <a:ext cx="1631950" cy="1064260"/>
          </a:xfrm>
          <a:prstGeom prst="rect">
            <a:avLst/>
          </a:prstGeom>
          <a:noFill/>
          <a:ln>
            <a:noFill/>
          </a:ln>
        </p:spPr>
      </p:pic>
      <p:sp>
        <p:nvSpPr>
          <p:cNvPr id="14" name="TextBox 13">
            <a:extLst>
              <a:ext uri="{FF2B5EF4-FFF2-40B4-BE49-F238E27FC236}">
                <a16:creationId xmlns:a16="http://schemas.microsoft.com/office/drawing/2014/main" id="{7A53ACC4-98F0-4735-9B80-E98A1B00AD7F}"/>
              </a:ext>
            </a:extLst>
          </p:cNvPr>
          <p:cNvSpPr txBox="1"/>
          <p:nvPr/>
        </p:nvSpPr>
        <p:spPr>
          <a:xfrm>
            <a:off x="2576512" y="3729408"/>
            <a:ext cx="9167813" cy="1568891"/>
          </a:xfrm>
          <a:prstGeom prst="rect">
            <a:avLst/>
          </a:prstGeom>
          <a:noFill/>
        </p:spPr>
        <p:txBody>
          <a:bodyPr wrap="square">
            <a:spAutoFit/>
          </a:bodyPr>
          <a:lstStyle/>
          <a:p>
            <a:r>
              <a:rPr lang="kk-KZ" sz="2400" dirty="0">
                <a:solidFill>
                  <a:srgbClr val="28010F"/>
                </a:solidFill>
                <a:effectLst/>
                <a:latin typeface="Times New Roman" panose="02020603050405020304" pitchFamily="18" charset="0"/>
                <a:ea typeface="Times New Roman" panose="02020603050405020304" pitchFamily="18" charset="0"/>
                <a:cs typeface="Times New Roman" panose="02020603050405020304" pitchFamily="18" charset="0"/>
              </a:rPr>
              <a:t>Әлемдегі ең қымбат кітап - «</a:t>
            </a:r>
            <a:r>
              <a:rPr lang="kk-KZ" sz="2400" dirty="0" err="1">
                <a:solidFill>
                  <a:srgbClr val="28010F"/>
                </a:solidFill>
                <a:effectLst/>
                <a:latin typeface="Times New Roman" panose="02020603050405020304" pitchFamily="18" charset="0"/>
                <a:ea typeface="Times New Roman" panose="02020603050405020304" pitchFamily="18" charset="0"/>
                <a:cs typeface="Times New Roman" panose="02020603050405020304" pitchFamily="18" charset="0"/>
              </a:rPr>
              <a:t>Лестерлік</a:t>
            </a:r>
            <a:r>
              <a:rPr lang="kk-KZ" sz="2400" dirty="0">
                <a:solidFill>
                  <a:srgbClr val="28010F"/>
                </a:solidFill>
                <a:effectLst/>
                <a:latin typeface="Times New Roman" panose="02020603050405020304" pitchFamily="18" charset="0"/>
                <a:ea typeface="Times New Roman" panose="02020603050405020304" pitchFamily="18" charset="0"/>
                <a:cs typeface="Times New Roman" panose="02020603050405020304" pitchFamily="18" charset="0"/>
              </a:rPr>
              <a:t> кодекс». Авторы Леонардо да </a:t>
            </a:r>
            <a:r>
              <a:rPr lang="kk-KZ" sz="2400" dirty="0" err="1">
                <a:solidFill>
                  <a:srgbClr val="28010F"/>
                </a:solidFill>
                <a:effectLst/>
                <a:latin typeface="Times New Roman" panose="02020603050405020304" pitchFamily="18" charset="0"/>
                <a:ea typeface="Times New Roman" panose="02020603050405020304" pitchFamily="18" charset="0"/>
                <a:cs typeface="Times New Roman" panose="02020603050405020304" pitchFamily="18" charset="0"/>
              </a:rPr>
              <a:t>Винчидікі</a:t>
            </a:r>
            <a:r>
              <a:rPr lang="kk-KZ" sz="2400" dirty="0">
                <a:solidFill>
                  <a:srgbClr val="28010F"/>
                </a:solidFill>
                <a:effectLst/>
                <a:latin typeface="Times New Roman" panose="02020603050405020304" pitchFamily="18" charset="0"/>
                <a:ea typeface="Times New Roman" panose="02020603050405020304" pitchFamily="18" charset="0"/>
                <a:cs typeface="Times New Roman" panose="02020603050405020304" pitchFamily="18" charset="0"/>
              </a:rPr>
              <a:t>. 1994 жылы Билл Гейтс оны 30,8 миллион долларға сатып алды.</a:t>
            </a:r>
            <a:endParaRPr lang="kk-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kk-KZ" sz="2400" dirty="0" err="1">
                <a:solidFill>
                  <a:srgbClr val="FFFFFF"/>
                </a:solidFill>
                <a:effectLst/>
                <a:latin typeface="Times New Roman" panose="02020603050405020304" pitchFamily="18" charset="0"/>
                <a:ea typeface="DengXian" panose="02010600030101010101" pitchFamily="2" charset="-122"/>
                <a:cs typeface="Times New Roman" panose="02020603050405020304" pitchFamily="18" charset="0"/>
              </a:rPr>
              <a:t>Включить</a:t>
            </a:r>
            <a:r>
              <a:rPr lang="kk-KZ" sz="2400" dirty="0">
                <a:solidFill>
                  <a:srgbClr val="FFFFFF"/>
                </a:solidFill>
                <a:effectLst/>
                <a:latin typeface="Times New Roman" panose="02020603050405020304" pitchFamily="18" charset="0"/>
                <a:ea typeface="DengXian" panose="02010600030101010101" pitchFamily="2" charset="-122"/>
                <a:cs typeface="Times New Roman" panose="02020603050405020304" pitchFamily="18" charset="0"/>
              </a:rPr>
              <a:t> </a:t>
            </a:r>
            <a:r>
              <a:rPr lang="kk-KZ" sz="2400" dirty="0" err="1">
                <a:solidFill>
                  <a:srgbClr val="FFFFFF"/>
                </a:solidFill>
                <a:effectLst/>
                <a:latin typeface="Times New Roman" panose="02020603050405020304" pitchFamily="18" charset="0"/>
                <a:ea typeface="DengXian" panose="02010600030101010101" pitchFamily="2" charset="-122"/>
                <a:cs typeface="Times New Roman" panose="02020603050405020304" pitchFamily="18" charset="0"/>
              </a:rPr>
              <a:t>звук</a:t>
            </a:r>
            <a:endParaRPr lang="kk-KZ" sz="2400" dirty="0">
              <a:effectLst/>
              <a:latin typeface="Times New Roman" panose="02020603050405020304" pitchFamily="18" charset="0"/>
              <a:ea typeface="DengXian" panose="02010600030101010101" pitchFamily="2" charset="-122"/>
              <a:cs typeface="Times New Roman" panose="02020603050405020304" pitchFamily="18" charset="0"/>
            </a:endParaRPr>
          </a:p>
        </p:txBody>
      </p:sp>
      <p:pic>
        <p:nvPicPr>
          <p:cNvPr id="15" name="Рисунок 14">
            <a:extLst>
              <a:ext uri="{FF2B5EF4-FFF2-40B4-BE49-F238E27FC236}">
                <a16:creationId xmlns:a16="http://schemas.microsoft.com/office/drawing/2014/main" id="{B873ED0E-C37A-4503-B4AB-8AB61C6BF3A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576511" y="5049914"/>
            <a:ext cx="3224213" cy="1646161"/>
          </a:xfrm>
          <a:prstGeom prst="rect">
            <a:avLst/>
          </a:prstGeom>
          <a:noFill/>
          <a:ln>
            <a:noFill/>
          </a:ln>
        </p:spPr>
      </p:pic>
      <p:sp>
        <p:nvSpPr>
          <p:cNvPr id="2" name="Прямоугольник 1"/>
          <p:cNvSpPr/>
          <p:nvPr/>
        </p:nvSpPr>
        <p:spPr>
          <a:xfrm>
            <a:off x="6457667" y="5577631"/>
            <a:ext cx="3438762" cy="369332"/>
          </a:xfrm>
          <a:prstGeom prst="rect">
            <a:avLst/>
          </a:prstGeom>
        </p:spPr>
        <p:txBody>
          <a:bodyPr wrap="none">
            <a:spAutoFit/>
          </a:bodyPr>
          <a:lstStyle/>
          <a:p>
            <a:pPr lvl="0"/>
            <a:r>
              <a:rPr lang="en-US" dirty="0">
                <a:solidFill>
                  <a:prstClr val="black"/>
                </a:solidFill>
                <a:hlinkClick r:id="rId6"/>
              </a:rPr>
              <a:t>https://youtu.be/mIzFjwEjF7Q</a:t>
            </a:r>
            <a:endParaRPr lang="kk-KZ" dirty="0">
              <a:solidFill>
                <a:prstClr val="black"/>
              </a:solidFill>
            </a:endParaRPr>
          </a:p>
        </p:txBody>
      </p:sp>
    </p:spTree>
    <p:extLst>
      <p:ext uri="{BB962C8B-B14F-4D97-AF65-F5344CB8AC3E}">
        <p14:creationId xmlns:p14="http://schemas.microsoft.com/office/powerpoint/2010/main" val="1637681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37775" y="469603"/>
            <a:ext cx="6492868" cy="461665"/>
          </a:xfrm>
          <a:prstGeom prst="rect">
            <a:avLst/>
          </a:prstGeom>
        </p:spPr>
        <p:txBody>
          <a:bodyPr wrap="none">
            <a:spAutoFit/>
          </a:bodyPr>
          <a:lstStyle/>
          <a:p>
            <a:r>
              <a:rPr lang="kk-KZ" sz="2400" b="1" i="1" dirty="0">
                <a:latin typeface="Times New Roman" panose="02020603050405020304" pitchFamily="18" charset="0"/>
                <a:cs typeface="Times New Roman" panose="02020603050405020304" pitchFamily="18" charset="0"/>
              </a:rPr>
              <a:t>Қосарлану арқылы жасалған күрделі үстеулер</a:t>
            </a:r>
            <a:endParaRPr lang="ru-RU" sz="2400" dirty="0"/>
          </a:p>
        </p:txBody>
      </p:sp>
      <p:sp>
        <p:nvSpPr>
          <p:cNvPr id="5" name="Прямоугольник 4"/>
          <p:cNvSpPr/>
          <p:nvPr/>
        </p:nvSpPr>
        <p:spPr>
          <a:xfrm>
            <a:off x="1518743" y="1358150"/>
            <a:ext cx="9312167" cy="2554545"/>
          </a:xfrm>
          <a:prstGeom prst="rect">
            <a:avLst/>
          </a:prstGeom>
        </p:spPr>
        <p:txBody>
          <a:bodyPr wrap="square">
            <a:spAutoFit/>
          </a:bodyPr>
          <a:lstStyle/>
          <a:p>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Сөздердің</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қосарлануынан</a:t>
            </a:r>
            <a:r>
              <a:rPr lang="ru-RU" sz="3200" b="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қайталануынан</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жасалған</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күрделі</a:t>
            </a:r>
            <a:r>
              <a:rPr lang="ru-RU" sz="3200" b="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үстеулер</a:t>
            </a:r>
            <a:r>
              <a:rPr lang="ru-RU" sz="3200" b="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дефис (-) </a:t>
            </a:r>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арқылы</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жазылады</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Мысалы</a:t>
            </a:r>
            <a:r>
              <a:rPr lang="ru-RU" sz="3200"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3200" b="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анда-санда</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бетпе</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-бет,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арлы-берлі</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жиі-жиі</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ертелі-кеш</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күні-түні</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жоғары-төмен</a:t>
            </a:r>
            <a:r>
              <a:rPr lang="ru-RU" sz="3200" b="1" i="1" dirty="0">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3200" b="1" i="1" dirty="0" err="1">
                <a:solidFill>
                  <a:srgbClr val="2F4F4F"/>
                </a:solidFill>
                <a:latin typeface="Times New Roman" panose="02020603050405020304" pitchFamily="18" charset="0"/>
                <a:ea typeface="Times New Roman" panose="02020603050405020304" pitchFamily="18" charset="0"/>
                <a:cs typeface="Times New Roman" panose="02020603050405020304" pitchFamily="18" charset="0"/>
              </a:rPr>
              <a:t>т.б</a:t>
            </a:r>
            <a:endParaRPr lang="ru-RU" sz="3200" dirty="0"/>
          </a:p>
        </p:txBody>
      </p:sp>
    </p:spTree>
    <p:extLst>
      <p:ext uri="{BB962C8B-B14F-4D97-AF65-F5344CB8AC3E}">
        <p14:creationId xmlns:p14="http://schemas.microsoft.com/office/powerpoint/2010/main" val="3280234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0E32E8-A455-420E-BF3E-221DB12271EE}"/>
              </a:ext>
            </a:extLst>
          </p:cNvPr>
          <p:cNvSpPr>
            <a:spLocks noGrp="1"/>
          </p:cNvSpPr>
          <p:nvPr>
            <p:ph type="title"/>
          </p:nvPr>
        </p:nvSpPr>
        <p:spPr>
          <a:xfrm>
            <a:off x="2876549" y="304800"/>
            <a:ext cx="5035377" cy="428625"/>
          </a:xfrm>
        </p:spPr>
        <p:txBody>
          <a:bodyPr>
            <a:normAutofit fontScale="90000"/>
          </a:bodyPr>
          <a:lstStyle/>
          <a:p>
            <a:pPr algn="ctr"/>
            <a:r>
              <a:rPr lang="en-US" b="1" dirty="0">
                <a:solidFill>
                  <a:schemeClr val="tx1"/>
                </a:solidFill>
                <a:latin typeface="Times New Roman" panose="02020603050405020304" pitchFamily="18" charset="0"/>
                <a:cs typeface="Times New Roman" panose="02020603050405020304" pitchFamily="18" charset="0"/>
              </a:rPr>
              <a:t>1-</a:t>
            </a:r>
            <a:r>
              <a:rPr lang="kk-KZ" b="1" dirty="0">
                <a:solidFill>
                  <a:schemeClr val="tx1"/>
                </a:solidFill>
                <a:latin typeface="Times New Roman" panose="02020603050405020304" pitchFamily="18" charset="0"/>
                <a:cs typeface="Times New Roman" panose="02020603050405020304" pitchFamily="18" charset="0"/>
              </a:rPr>
              <a:t>тапсырма</a:t>
            </a:r>
          </a:p>
        </p:txBody>
      </p:sp>
      <p:sp>
        <p:nvSpPr>
          <p:cNvPr id="5" name="TextBox 4">
            <a:extLst>
              <a:ext uri="{FF2B5EF4-FFF2-40B4-BE49-F238E27FC236}">
                <a16:creationId xmlns:a16="http://schemas.microsoft.com/office/drawing/2014/main" id="{C78B1D04-02CC-47EC-B6BB-BA736AA0520D}"/>
              </a:ext>
            </a:extLst>
          </p:cNvPr>
          <p:cNvSpPr txBox="1"/>
          <p:nvPr/>
        </p:nvSpPr>
        <p:spPr>
          <a:xfrm>
            <a:off x="581024" y="915967"/>
            <a:ext cx="10791825" cy="4985980"/>
          </a:xfrm>
          <a:prstGeom prst="rect">
            <a:avLst/>
          </a:prstGeom>
          <a:noFill/>
        </p:spPr>
        <p:txBody>
          <a:bodyPr wrap="square">
            <a:spAutoFit/>
          </a:bodyPr>
          <a:lstStyle/>
          <a:p>
            <a:pPr marL="457200"/>
            <a:r>
              <a:rPr lang="kk-KZ" sz="2400" b="1" i="1" dirty="0">
                <a:solidFill>
                  <a:srgbClr val="000000"/>
                </a:solidFill>
                <a:effectLst/>
                <a:latin typeface="Times New Roman" panose="02020603050405020304" pitchFamily="18" charset="0"/>
                <a:ea typeface="Times New Roman" panose="02020603050405020304" pitchFamily="18" charset="0"/>
              </a:rPr>
              <a:t>Оқылым мәтіндегі</a:t>
            </a:r>
            <a:r>
              <a:rPr lang="kk-KZ" sz="2400" b="1" i="1" dirty="0">
                <a:effectLst/>
                <a:latin typeface="Times New Roman" panose="02020603050405020304" pitchFamily="18" charset="0"/>
                <a:ea typeface="Times New Roman" panose="02020603050405020304" pitchFamily="18" charset="0"/>
              </a:rPr>
              <a:t> </a:t>
            </a:r>
            <a:r>
              <a:rPr lang="kk-KZ" sz="2400" b="1" i="1" dirty="0">
                <a:solidFill>
                  <a:srgbClr val="000000"/>
                </a:solidFill>
                <a:effectLst/>
                <a:latin typeface="Times New Roman" panose="02020603050405020304" pitchFamily="18" charset="0"/>
                <a:ea typeface="Times New Roman" panose="02020603050405020304" pitchFamily="18" charset="0"/>
              </a:rPr>
              <a:t>тыныс белгілеріне назар аударыңдар.</a:t>
            </a:r>
            <a:endParaRPr lang="kk-KZ" sz="2400" b="1" i="1" dirty="0">
              <a:effectLst/>
              <a:latin typeface="Times New Roman" panose="02020603050405020304" pitchFamily="18" charset="0"/>
              <a:ea typeface="Times New Roman" panose="02020603050405020304" pitchFamily="18" charset="0"/>
            </a:endParaRPr>
          </a:p>
          <a:p>
            <a:pPr marL="457200"/>
            <a:r>
              <a:rPr lang="kk-KZ" sz="2400" b="1" i="1" dirty="0">
                <a:solidFill>
                  <a:srgbClr val="000000"/>
                </a:solidFill>
                <a:effectLst/>
                <a:latin typeface="Times New Roman" panose="02020603050405020304" pitchFamily="18" charset="0"/>
                <a:ea typeface="Times New Roman" panose="02020603050405020304" pitchFamily="18" charset="0"/>
              </a:rPr>
              <a:t>Өлең шумағынан орфографиялық қателерді тауып, түзетіп жазыңдар</a:t>
            </a:r>
            <a:r>
              <a:rPr lang="kk-KZ" sz="2400" b="1" dirty="0">
                <a:solidFill>
                  <a:srgbClr val="000000"/>
                </a:solidFill>
                <a:effectLst/>
                <a:latin typeface="Times New Roman" panose="02020603050405020304" pitchFamily="18" charset="0"/>
                <a:ea typeface="Times New Roman" panose="02020603050405020304" pitchFamily="18" charset="0"/>
              </a:rPr>
              <a:t>.</a:t>
            </a:r>
          </a:p>
          <a:p>
            <a:pPr marL="457200"/>
            <a:endParaRPr lang="kk-KZ" sz="2400" b="1"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Білесің бе, кітап білім </a:t>
            </a:r>
            <a:r>
              <a:rPr lang="kk-KZ" sz="2400" dirty="0" err="1">
                <a:solidFill>
                  <a:srgbClr val="000000"/>
                </a:solidFill>
                <a:effectLst/>
                <a:latin typeface="Times New Roman" panose="02020603050405020304" pitchFamily="18" charset="0"/>
                <a:ea typeface="Times New Roman" panose="02020603050405020304" pitchFamily="18" charset="0"/>
              </a:rPr>
              <a:t>ұйасын</a:t>
            </a:r>
            <a:r>
              <a:rPr lang="kk-KZ" sz="2400" dirty="0">
                <a:solidFill>
                  <a:srgbClr val="000000"/>
                </a:solidFill>
                <a:effectLst/>
                <a:latin typeface="Times New Roman" panose="02020603050405020304" pitchFamily="18" charset="0"/>
                <a:ea typeface="Times New Roman" panose="02020603050405020304" pitchFamily="18" charset="0"/>
              </a:rPr>
              <a:t>,</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Келесің мұнда, өмірге азық </a:t>
            </a:r>
            <a:r>
              <a:rPr lang="kk-KZ" sz="2400" dirty="0" err="1">
                <a:solidFill>
                  <a:srgbClr val="000000"/>
                </a:solidFill>
                <a:effectLst/>
                <a:latin typeface="Times New Roman" panose="02020603050405020304" pitchFamily="18" charset="0"/>
                <a:ea typeface="Times New Roman" panose="02020603050405020304" pitchFamily="18" charset="0"/>
              </a:rPr>
              <a:t>жыйасың</a:t>
            </a:r>
            <a:r>
              <a:rPr lang="kk-KZ" sz="2400" dirty="0">
                <a:solidFill>
                  <a:srgbClr val="000000"/>
                </a:solidFill>
                <a:effectLst/>
                <a:latin typeface="Times New Roman" panose="02020603050405020304" pitchFamily="18" charset="0"/>
                <a:ea typeface="Times New Roman" panose="02020603050405020304" pitchFamily="18" charset="0"/>
              </a:rPr>
              <a:t>.</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Оқып біліп, зерттеп көріп санаңа,</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Терең білім, ой-маржанын құйасың.</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Дейді ойшылдар «Кітап-білім бұлағы»,</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Кітапхана – сол кітаптар тұрағы.</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Көп үйреніп, көп оқыған баланың .</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Анық-тағы білімпаз боп шығары</a:t>
            </a:r>
            <a:r>
              <a:rPr lang="kk-KZ" sz="2400" dirty="0">
                <a:solidFill>
                  <a:srgbClr val="000000"/>
                </a:solidFill>
                <a:latin typeface="Times New Roman" panose="02020603050405020304" pitchFamily="18" charset="0"/>
                <a:ea typeface="Times New Roman" panose="02020603050405020304" pitchFamily="18" charset="0"/>
              </a:rPr>
              <a:t>.</a:t>
            </a:r>
            <a:endParaRPr lang="kk-KZ" sz="2400" dirty="0">
              <a:effectLst/>
              <a:latin typeface="Times New Roman" panose="02020603050405020304" pitchFamily="18" charset="0"/>
              <a:ea typeface="Times New Roman" panose="02020603050405020304" pitchFamily="18" charset="0"/>
            </a:endParaRPr>
          </a:p>
          <a:p>
            <a:pPr marL="457200"/>
            <a:r>
              <a:rPr lang="kk-KZ" b="1" dirty="0">
                <a:solidFill>
                  <a:srgbClr val="000000"/>
                </a:solidFill>
                <a:effectLst/>
                <a:latin typeface="Times New Roman" panose="02020603050405020304" pitchFamily="18" charset="0"/>
                <a:ea typeface="Times New Roman" panose="02020603050405020304" pitchFamily="18" charset="0"/>
              </a:rPr>
              <a:t>Дескриптор:</a:t>
            </a:r>
            <a:endParaRPr lang="kk-KZ" dirty="0">
              <a:effectLst/>
              <a:latin typeface="Times New Roman" panose="02020603050405020304" pitchFamily="18" charset="0"/>
              <a:ea typeface="Times New Roman" panose="02020603050405020304" pitchFamily="18" charset="0"/>
            </a:endParaRPr>
          </a:p>
          <a:p>
            <a:pPr marL="342900" lvl="0" indent="-342900">
              <a:tabLst>
                <a:tab pos="457200" algn="l"/>
              </a:tabLst>
            </a:pPr>
            <a:r>
              <a:rPr lang="kk-KZ" dirty="0">
                <a:solidFill>
                  <a:srgbClr val="000000"/>
                </a:solidFill>
                <a:effectLst/>
                <a:latin typeface="Times New Roman" panose="02020603050405020304" pitchFamily="18" charset="0"/>
                <a:ea typeface="Times New Roman" panose="02020603050405020304" pitchFamily="18" charset="0"/>
              </a:rPr>
              <a:t>Орфографиялық қателерді табады;</a:t>
            </a:r>
          </a:p>
          <a:p>
            <a:pPr marL="342900" lvl="0" indent="-342900">
              <a:tabLst>
                <a:tab pos="457200" algn="l"/>
              </a:tabLst>
            </a:pPr>
            <a:r>
              <a:rPr lang="kk-KZ" dirty="0">
                <a:solidFill>
                  <a:srgbClr val="000000"/>
                </a:solidFill>
                <a:latin typeface="Times New Roman" panose="02020603050405020304" pitchFamily="18" charset="0"/>
                <a:ea typeface="Times New Roman" panose="02020603050405020304" pitchFamily="18" charset="0"/>
              </a:rPr>
              <a:t>Қателерге </a:t>
            </a:r>
            <a:r>
              <a:rPr lang="kk-KZ" dirty="0">
                <a:solidFill>
                  <a:srgbClr val="000000"/>
                </a:solidFill>
                <a:effectLst/>
                <a:latin typeface="Times New Roman" panose="02020603050405020304" pitchFamily="18" charset="0"/>
                <a:ea typeface="Times New Roman" panose="02020603050405020304" pitchFamily="18" charset="0"/>
              </a:rPr>
              <a:t>түзету жасап, редакциялайды.</a:t>
            </a:r>
            <a:endParaRPr lang="kk-KZ"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59504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4B86C8-6FF1-4928-83DC-4E56578FAAF0}"/>
              </a:ext>
            </a:extLst>
          </p:cNvPr>
          <p:cNvSpPr>
            <a:spLocks noGrp="1"/>
          </p:cNvSpPr>
          <p:nvPr>
            <p:ph type="title"/>
          </p:nvPr>
        </p:nvSpPr>
        <p:spPr>
          <a:xfrm>
            <a:off x="677334" y="609600"/>
            <a:ext cx="8596668" cy="561975"/>
          </a:xfrm>
        </p:spPr>
        <p:txBody>
          <a:bodyPr>
            <a:normAutofit/>
          </a:bodyPr>
          <a:lstStyle/>
          <a:p>
            <a:pPr algn="ctr"/>
            <a:r>
              <a:rPr lang="kk-KZ" sz="2800" b="1" dirty="0">
                <a:solidFill>
                  <a:schemeClr val="tx1"/>
                </a:solidFill>
                <a:latin typeface="Times New Roman" panose="02020603050405020304" pitchFamily="18" charset="0"/>
                <a:cs typeface="Times New Roman" panose="02020603050405020304" pitchFamily="18" charset="0"/>
              </a:rPr>
              <a:t>Өзіңді тексер</a:t>
            </a:r>
          </a:p>
        </p:txBody>
      </p:sp>
      <p:sp>
        <p:nvSpPr>
          <p:cNvPr id="5" name="TextBox 4">
            <a:extLst>
              <a:ext uri="{FF2B5EF4-FFF2-40B4-BE49-F238E27FC236}">
                <a16:creationId xmlns:a16="http://schemas.microsoft.com/office/drawing/2014/main" id="{E6366E27-D6B9-45F3-A74B-396475163173}"/>
              </a:ext>
            </a:extLst>
          </p:cNvPr>
          <p:cNvSpPr txBox="1"/>
          <p:nvPr/>
        </p:nvSpPr>
        <p:spPr>
          <a:xfrm>
            <a:off x="819150" y="1310104"/>
            <a:ext cx="9448800" cy="3970318"/>
          </a:xfrm>
          <a:prstGeom prst="rect">
            <a:avLst/>
          </a:prstGeom>
          <a:noFill/>
        </p:spPr>
        <p:txBody>
          <a:bodyPr wrap="square">
            <a:spAutoFit/>
          </a:bodyPr>
          <a:lstStyle/>
          <a:p>
            <a:pPr marL="457200"/>
            <a:endParaRPr lang="kk-KZ" sz="1800" dirty="0">
              <a:effectLst/>
              <a:latin typeface="Times New Roman" panose="02020603050405020304" pitchFamily="18" charset="0"/>
              <a:ea typeface="Times New Roman" panose="02020603050405020304" pitchFamily="18" charset="0"/>
            </a:endParaRPr>
          </a:p>
          <a:p>
            <a:pPr marL="457200"/>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Білесің бе, кітап білім </a:t>
            </a:r>
            <a:r>
              <a:rPr lang="kk-KZ" sz="2400" b="1" dirty="0">
                <a:solidFill>
                  <a:srgbClr val="000000"/>
                </a:solidFill>
                <a:effectLst/>
                <a:latin typeface="Times New Roman" panose="02020603050405020304" pitchFamily="18" charset="0"/>
                <a:ea typeface="Times New Roman" panose="02020603050405020304" pitchFamily="18" charset="0"/>
              </a:rPr>
              <a:t>ұ</a:t>
            </a:r>
            <a:r>
              <a:rPr lang="kk-KZ" sz="2400" b="1" dirty="0">
                <a:solidFill>
                  <a:srgbClr val="000000"/>
                </a:solidFill>
                <a:latin typeface="Times New Roman" panose="02020603050405020304" pitchFamily="18" charset="0"/>
                <a:ea typeface="Times New Roman" panose="02020603050405020304" pitchFamily="18" charset="0"/>
              </a:rPr>
              <a:t>я</a:t>
            </a:r>
            <a:r>
              <a:rPr lang="kk-KZ" sz="2400" b="1" dirty="0">
                <a:solidFill>
                  <a:srgbClr val="000000"/>
                </a:solidFill>
                <a:effectLst/>
                <a:latin typeface="Times New Roman" panose="02020603050405020304" pitchFamily="18" charset="0"/>
                <a:ea typeface="Times New Roman" panose="02020603050405020304" pitchFamily="18" charset="0"/>
              </a:rPr>
              <a:t>сын,</a:t>
            </a:r>
            <a:endParaRPr lang="kk-KZ" sz="2400" b="1"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Келесің мұнда, өмірге азық </a:t>
            </a:r>
            <a:r>
              <a:rPr lang="kk-KZ" sz="2400" b="1" dirty="0" err="1">
                <a:solidFill>
                  <a:srgbClr val="000000"/>
                </a:solidFill>
                <a:effectLst/>
                <a:latin typeface="Times New Roman" panose="02020603050405020304" pitchFamily="18" charset="0"/>
                <a:ea typeface="Times New Roman" panose="02020603050405020304" pitchFamily="18" charset="0"/>
              </a:rPr>
              <a:t>жиясың</a:t>
            </a:r>
            <a:r>
              <a:rPr lang="kk-KZ" sz="2400" b="1" dirty="0">
                <a:solidFill>
                  <a:srgbClr val="000000"/>
                </a:solidFill>
                <a:effectLst/>
                <a:latin typeface="Times New Roman" panose="02020603050405020304" pitchFamily="18" charset="0"/>
                <a:ea typeface="Times New Roman" panose="02020603050405020304" pitchFamily="18" charset="0"/>
              </a:rPr>
              <a:t>.</a:t>
            </a:r>
            <a:endParaRPr lang="kk-KZ" sz="2400" b="1"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Оқып біліп, зерттеп көріп санаңа,</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Терең білім, ой-маржанын </a:t>
            </a:r>
            <a:r>
              <a:rPr lang="kk-KZ" sz="2400" b="1" dirty="0">
                <a:solidFill>
                  <a:srgbClr val="000000"/>
                </a:solidFill>
                <a:effectLst/>
                <a:latin typeface="Times New Roman" panose="02020603050405020304" pitchFamily="18" charset="0"/>
                <a:ea typeface="Times New Roman" panose="02020603050405020304" pitchFamily="18" charset="0"/>
              </a:rPr>
              <a:t>құясың.</a:t>
            </a:r>
            <a:endParaRPr lang="kk-KZ" sz="2400" b="1"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Дейді ойшылдар «Кітап-білім бұлағы»,</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Кітапхана – сол кітаптар тұрағы.</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Көп үйреніп, көп оқыған баланың .</a:t>
            </a:r>
            <a:endParaRPr lang="kk-KZ" sz="2400" dirty="0">
              <a:effectLst/>
              <a:latin typeface="Times New Roman" panose="02020603050405020304" pitchFamily="18" charset="0"/>
              <a:ea typeface="Times New Roman" panose="02020603050405020304" pitchFamily="18" charset="0"/>
            </a:endParaRPr>
          </a:p>
          <a:p>
            <a:pPr marL="457200"/>
            <a:r>
              <a:rPr lang="kk-KZ" sz="2400" dirty="0">
                <a:solidFill>
                  <a:srgbClr val="000000"/>
                </a:solidFill>
                <a:effectLst/>
                <a:latin typeface="Times New Roman" panose="02020603050405020304" pitchFamily="18" charset="0"/>
                <a:ea typeface="Times New Roman" panose="02020603050405020304" pitchFamily="18" charset="0"/>
              </a:rPr>
              <a:t>Анық-тағы білімпаз боп шығары. </a:t>
            </a:r>
            <a:endParaRPr lang="kk-KZ" sz="2400" dirty="0">
              <a:effectLst/>
              <a:latin typeface="Times New Roman" panose="02020603050405020304" pitchFamily="18" charset="0"/>
              <a:ea typeface="Times New Roman" panose="02020603050405020304" pitchFamily="18" charset="0"/>
            </a:endParaRPr>
          </a:p>
          <a:p>
            <a:pPr marL="457200"/>
            <a:r>
              <a:rPr lang="kk-KZ"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714155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429EA6-BB6B-4768-88B2-DD99F477E3E8}"/>
              </a:ext>
            </a:extLst>
          </p:cNvPr>
          <p:cNvSpPr>
            <a:spLocks noGrp="1"/>
          </p:cNvSpPr>
          <p:nvPr>
            <p:ph type="title"/>
          </p:nvPr>
        </p:nvSpPr>
        <p:spPr>
          <a:xfrm>
            <a:off x="961114" y="333703"/>
            <a:ext cx="8596668" cy="723900"/>
          </a:xfrm>
        </p:spPr>
        <p:txBody>
          <a:bodyPr/>
          <a:lstStyle/>
          <a:p>
            <a:pPr algn="ctr"/>
            <a:r>
              <a:rPr lang="en-US" b="1" dirty="0">
                <a:solidFill>
                  <a:schemeClr val="tx1"/>
                </a:solidFill>
                <a:latin typeface="Times New Roman" panose="02020603050405020304" pitchFamily="18" charset="0"/>
                <a:cs typeface="Times New Roman" panose="02020603050405020304" pitchFamily="18" charset="0"/>
              </a:rPr>
              <a:t>2 - </a:t>
            </a:r>
            <a:r>
              <a:rPr lang="kk-KZ" b="1" dirty="0">
                <a:solidFill>
                  <a:schemeClr val="tx1"/>
                </a:solidFill>
                <a:latin typeface="Times New Roman" panose="02020603050405020304" pitchFamily="18" charset="0"/>
                <a:cs typeface="Times New Roman" panose="02020603050405020304" pitchFamily="18" charset="0"/>
              </a:rPr>
              <a:t>тапсырма</a:t>
            </a:r>
            <a:endParaRPr lang="kk-KZ" dirty="0"/>
          </a:p>
        </p:txBody>
      </p:sp>
      <p:sp>
        <p:nvSpPr>
          <p:cNvPr id="5" name="TextBox 4">
            <a:extLst>
              <a:ext uri="{FF2B5EF4-FFF2-40B4-BE49-F238E27FC236}">
                <a16:creationId xmlns:a16="http://schemas.microsoft.com/office/drawing/2014/main" id="{9E2AE9A0-42F7-4847-B29D-D99519BE22A3}"/>
              </a:ext>
            </a:extLst>
          </p:cNvPr>
          <p:cNvSpPr txBox="1"/>
          <p:nvPr/>
        </p:nvSpPr>
        <p:spPr>
          <a:xfrm>
            <a:off x="161925" y="1166842"/>
            <a:ext cx="11525250" cy="4770537"/>
          </a:xfrm>
          <a:prstGeom prst="rect">
            <a:avLst/>
          </a:prstGeom>
          <a:noFill/>
        </p:spPr>
        <p:txBody>
          <a:bodyPr wrap="square">
            <a:spAutoFit/>
          </a:bodyPr>
          <a:lstStyle/>
          <a:p>
            <a:pPr indent="449580" algn="just"/>
            <a:r>
              <a:rPr lang="kk-KZ" b="1" i="1" dirty="0">
                <a:effectLst/>
                <a:latin typeface="Times New Roman" panose="02020603050405020304" pitchFamily="18" charset="0"/>
                <a:ea typeface="Calibri" panose="020F0502020204030204" pitchFamily="34" charset="0"/>
                <a:cs typeface="Times New Roman" panose="02020603050405020304" pitchFamily="18" charset="0"/>
              </a:rPr>
              <a:t>Мәтінді мұқият оқып, жіберілген қателерді анықтаңдар.</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Әлемде шығарылған ең кішкентай 12 кітаптың басын қосқанда, барлығы бір ас қасыққа сийып кетеді екен. Олардың ішінде «Құранның» кішкентай басылымы, ағылшын тілінің сөздігі, Францияның Конституциясы бар.</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Тағы бір қызық кітап – «</a:t>
            </a:r>
            <a:r>
              <a:rPr lang="kk-KZ" dirty="0" err="1">
                <a:effectLst/>
                <a:latin typeface="Times New Roman" panose="02020603050405020304" pitchFamily="18" charset="0"/>
                <a:ea typeface="Calibri" panose="020F0502020204030204" pitchFamily="34" charset="0"/>
                <a:cs typeface="Times New Roman" panose="02020603050405020304" pitchFamily="18" charset="0"/>
              </a:rPr>
              <a:t>Мидицина</a:t>
            </a:r>
            <a:r>
              <a:rPr lang="kk-KZ" dirty="0">
                <a:effectLst/>
                <a:latin typeface="Times New Roman" panose="02020603050405020304" pitchFamily="18" charset="0"/>
                <a:ea typeface="Calibri" panose="020F0502020204030204" pitchFamily="34" charset="0"/>
                <a:cs typeface="Times New Roman" panose="02020603050405020304" pitchFamily="18" charset="0"/>
              </a:rPr>
              <a:t> өнерінің жалғыз және өте терең құпиялары» деп аталады. Ол голландиялық атақты дәрігер Герман </a:t>
            </a:r>
            <a:r>
              <a:rPr lang="kk-KZ" dirty="0" err="1">
                <a:effectLst/>
                <a:latin typeface="Times New Roman" panose="02020603050405020304" pitchFamily="18" charset="0"/>
                <a:ea typeface="Calibri" panose="020F0502020204030204" pitchFamily="34" charset="0"/>
                <a:cs typeface="Times New Roman" panose="02020603050405020304" pitchFamily="18" charset="0"/>
              </a:rPr>
              <a:t>Бургавенің</a:t>
            </a:r>
            <a:r>
              <a:rPr lang="kk-KZ" dirty="0">
                <a:effectLst/>
                <a:latin typeface="Times New Roman" panose="02020603050405020304" pitchFamily="18" charset="0"/>
                <a:ea typeface="Calibri" panose="020F0502020204030204" pitchFamily="34" charset="0"/>
                <a:cs typeface="Times New Roman" panose="02020603050405020304" pitchFamily="18" charset="0"/>
              </a:rPr>
              <a:t> заттарының ішінен, ол өмірден өткеннен кейін табылған. Бұл 100 беттік кітап аукционда 10 мың долларға сатылған. Кітапты ашып қараса, бүкіл беттері тап-таза, тек титулдық бетінде «Басыңды суықта, аяғыңды жылыда ұста, сонда ең жақсы дәрігерді кедейге айналдырасың» деген жазу болған.</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Кітап ұрлайтын ең белгілі </a:t>
            </a:r>
            <a:r>
              <a:rPr lang="kk-KZ" dirty="0" err="1">
                <a:effectLst/>
                <a:latin typeface="Times New Roman" panose="02020603050405020304" pitchFamily="18" charset="0"/>
                <a:ea typeface="Calibri" panose="020F0502020204030204" pitchFamily="34" charset="0"/>
                <a:cs typeface="Times New Roman" panose="02020603050405020304" pitchFamily="18" charset="0"/>
              </a:rPr>
              <a:t>библиоклептоман</a:t>
            </a:r>
            <a:r>
              <a:rPr lang="kk-KZ" dirty="0">
                <a:effectLst/>
                <a:latin typeface="Times New Roman" panose="02020603050405020304" pitchFamily="18" charset="0"/>
                <a:ea typeface="Calibri" panose="020F0502020204030204" pitchFamily="34" charset="0"/>
                <a:cs typeface="Times New Roman" panose="02020603050405020304" pitchFamily="18" charset="0"/>
              </a:rPr>
              <a:t> Стивен Блумберг болған көрінеді. Ол өз өмірінде 268 кітапханаға ұрлыққа түсіп, 23 мыңнан аса сирек кездесетін кітап ұрлаған. Құны 20 миллион доллардан асатын кітапханасын толықтыру үшін Блумберг кітап ұрлауда түрлі қитұрқы әдістерді қолданған.</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Есінеу жайында кітап оқысаңыз, сіз де есіней бастайсыз.</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Кітап оқуға баулуға тек 4-6 жаста бастаған жөн. Себебі кейін  баланың ынтасы жоғалады.</a:t>
            </a:r>
          </a:p>
          <a:p>
            <a:pPr indent="449580"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Адамдар кітап оқуға, </a:t>
            </a:r>
            <a:r>
              <a:rPr lang="kk-KZ" dirty="0" err="1">
                <a:effectLst/>
                <a:latin typeface="Times New Roman" panose="02020603050405020304" pitchFamily="18" charset="0"/>
                <a:ea typeface="Calibri" panose="020F0502020204030204" pitchFamily="34" charset="0"/>
                <a:cs typeface="Times New Roman" panose="02020603050405020304" pitchFamily="18" charset="0"/>
              </a:rPr>
              <a:t>шамамамен</a:t>
            </a:r>
            <a:r>
              <a:rPr lang="kk-KZ" dirty="0">
                <a:effectLst/>
                <a:latin typeface="Times New Roman" panose="02020603050405020304" pitchFamily="18" charset="0"/>
                <a:ea typeface="Calibri" panose="020F0502020204030204" pitchFamily="34" charset="0"/>
                <a:cs typeface="Times New Roman" panose="02020603050405020304" pitchFamily="18" charset="0"/>
              </a:rPr>
              <a:t> аптасына 6,5 сағаттай бөледі екен.</a:t>
            </a:r>
          </a:p>
          <a:p>
            <a:pPr algn="just"/>
            <a:r>
              <a:rPr lang="kk-KZ" dirty="0">
                <a:effectLst/>
                <a:latin typeface="Times New Roman" panose="02020603050405020304" pitchFamily="18" charset="0"/>
                <a:ea typeface="Calibri" panose="020F0502020204030204" pitchFamily="34" charset="0"/>
                <a:cs typeface="Times New Roman" panose="02020603050405020304" pitchFamily="18" charset="0"/>
              </a:rPr>
              <a:t>Үшінші сыныпқа дейін кітап оқи алмаған бала өмір бойы кітап оқуды әдетке айналдыра алмайды.</a:t>
            </a:r>
          </a:p>
          <a:p>
            <a:pPr indent="449580" algn="just"/>
            <a:r>
              <a:rPr lang="kk-KZ" dirty="0" err="1">
                <a:latin typeface="Times New Roman" panose="02020603050405020304" pitchFamily="18" charset="0"/>
                <a:ea typeface="Calibri" panose="020F0502020204030204" pitchFamily="34" charset="0"/>
                <a:cs typeface="Times New Roman" panose="02020603050405020304" pitchFamily="18" charset="0"/>
              </a:rPr>
              <a:t>Ыр</a:t>
            </a:r>
            <a:r>
              <a:rPr lang="kk-KZ" dirty="0" err="1">
                <a:effectLst/>
                <a:latin typeface="Times New Roman" panose="02020603050405020304" pitchFamily="18" charset="0"/>
                <a:ea typeface="Calibri" panose="020F0502020204030204" pitchFamily="34" charset="0"/>
                <a:cs typeface="Times New Roman" panose="02020603050405020304" pitchFamily="18" charset="0"/>
              </a:rPr>
              <a:t>оман</a:t>
            </a:r>
            <a:r>
              <a:rPr lang="kk-KZ" dirty="0">
                <a:effectLst/>
                <a:latin typeface="Times New Roman" panose="02020603050405020304" pitchFamily="18" charset="0"/>
                <a:ea typeface="Calibri" panose="020F0502020204030204" pitchFamily="34" charset="0"/>
                <a:cs typeface="Times New Roman" panose="02020603050405020304" pitchFamily="18" charset="0"/>
              </a:rPr>
              <a:t> жазу үшін жазушының орташа есеппен 475 сағат уақыты кетеді.</a:t>
            </a:r>
          </a:p>
          <a:p>
            <a:pPr indent="449580" algn="just"/>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AF73BC0-0ED0-4674-8243-3A19852D7DF6}"/>
              </a:ext>
            </a:extLst>
          </p:cNvPr>
          <p:cNvSpPr txBox="1"/>
          <p:nvPr/>
        </p:nvSpPr>
        <p:spPr>
          <a:xfrm>
            <a:off x="328613" y="5648235"/>
            <a:ext cx="6105524" cy="1077218"/>
          </a:xfrm>
          <a:prstGeom prst="rect">
            <a:avLst/>
          </a:prstGeom>
          <a:noFill/>
        </p:spPr>
        <p:txBody>
          <a:bodyPr wrap="square">
            <a:spAutoFit/>
          </a:bodyPr>
          <a:lstStyle/>
          <a:p>
            <a:pPr marL="457200"/>
            <a:r>
              <a:rPr lang="kk-KZ" sz="1600" b="1" dirty="0">
                <a:solidFill>
                  <a:srgbClr val="000000"/>
                </a:solidFill>
                <a:effectLst/>
                <a:latin typeface="Times New Roman" panose="02020603050405020304" pitchFamily="18" charset="0"/>
                <a:ea typeface="Times New Roman" panose="02020603050405020304" pitchFamily="18" charset="0"/>
              </a:rPr>
              <a:t>Дескриптор:</a:t>
            </a:r>
            <a:endParaRPr lang="kk-KZ" sz="1600" dirty="0">
              <a:effectLst/>
              <a:latin typeface="Times New Roman" panose="02020603050405020304" pitchFamily="18" charset="0"/>
              <a:ea typeface="Times New Roman" panose="02020603050405020304" pitchFamily="18" charset="0"/>
            </a:endParaRPr>
          </a:p>
          <a:p>
            <a:pPr marL="342900" lvl="0" indent="-342900">
              <a:tabLst>
                <a:tab pos="457200" algn="l"/>
              </a:tabLst>
            </a:pPr>
            <a:r>
              <a:rPr lang="kk-KZ" sz="1600" dirty="0">
                <a:solidFill>
                  <a:srgbClr val="000000"/>
                </a:solidFill>
                <a:effectLst/>
                <a:latin typeface="Times New Roman" panose="02020603050405020304" pitchFamily="18" charset="0"/>
                <a:ea typeface="Times New Roman" panose="02020603050405020304" pitchFamily="18" charset="0"/>
              </a:rPr>
              <a:t>Мәтінді мұқият оқиды.</a:t>
            </a:r>
          </a:p>
          <a:p>
            <a:pPr marL="342900" lvl="0" indent="-342900">
              <a:tabLst>
                <a:tab pos="457200" algn="l"/>
              </a:tabLst>
            </a:pPr>
            <a:r>
              <a:rPr lang="kk-KZ" sz="1600" dirty="0">
                <a:solidFill>
                  <a:srgbClr val="000000"/>
                </a:solidFill>
                <a:latin typeface="Times New Roman" panose="02020603050405020304" pitchFamily="18" charset="0"/>
                <a:ea typeface="Times New Roman" panose="02020603050405020304" pitchFamily="18" charset="0"/>
              </a:rPr>
              <a:t>С</a:t>
            </a:r>
            <a:r>
              <a:rPr lang="kk-KZ" sz="1600" dirty="0">
                <a:solidFill>
                  <a:srgbClr val="000000"/>
                </a:solidFill>
                <a:effectLst/>
                <a:latin typeface="Times New Roman" panose="02020603050405020304" pitchFamily="18" charset="0"/>
                <a:ea typeface="Times New Roman" panose="02020603050405020304" pitchFamily="18" charset="0"/>
              </a:rPr>
              <a:t>өздерді  орфогрфиялық нормаға сай жазады.</a:t>
            </a:r>
            <a:endParaRPr lang="kk-KZ" sz="1600" dirty="0">
              <a:effectLst/>
              <a:latin typeface="Times New Roman" panose="02020603050405020304" pitchFamily="18" charset="0"/>
              <a:ea typeface="Times New Roman" panose="02020603050405020304" pitchFamily="18" charset="0"/>
            </a:endParaRPr>
          </a:p>
          <a:p>
            <a:pPr marL="342900" lvl="0" indent="-342900">
              <a:tabLst>
                <a:tab pos="457200" algn="l"/>
              </a:tabLst>
            </a:pPr>
            <a:endParaRPr lang="kk-KZ"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018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AF7659-B96F-4B53-9BB7-93FBA8152A1E}"/>
              </a:ext>
            </a:extLst>
          </p:cNvPr>
          <p:cNvSpPr>
            <a:spLocks noGrp="1"/>
          </p:cNvSpPr>
          <p:nvPr>
            <p:ph type="title"/>
          </p:nvPr>
        </p:nvSpPr>
        <p:spPr>
          <a:xfrm>
            <a:off x="934509" y="104775"/>
            <a:ext cx="8596668" cy="704850"/>
          </a:xfrm>
        </p:spPr>
        <p:txBody>
          <a:bodyPr/>
          <a:lstStyle/>
          <a:p>
            <a:pPr algn="ctr"/>
            <a:r>
              <a:rPr lang="kk-KZ" sz="3600" b="1" dirty="0">
                <a:solidFill>
                  <a:schemeClr val="tx1"/>
                </a:solidFill>
                <a:latin typeface="Times New Roman" panose="02020603050405020304" pitchFamily="18" charset="0"/>
                <a:cs typeface="Times New Roman" panose="02020603050405020304" pitchFamily="18" charset="0"/>
              </a:rPr>
              <a:t>Өзіңді тексер</a:t>
            </a:r>
            <a:endParaRPr lang="kk-KZ" dirty="0"/>
          </a:p>
        </p:txBody>
      </p:sp>
      <p:sp>
        <p:nvSpPr>
          <p:cNvPr id="5" name="TextBox 4">
            <a:extLst>
              <a:ext uri="{FF2B5EF4-FFF2-40B4-BE49-F238E27FC236}">
                <a16:creationId xmlns:a16="http://schemas.microsoft.com/office/drawing/2014/main" id="{A4148DED-BECE-4777-9048-6965DBB20F20}"/>
              </a:ext>
            </a:extLst>
          </p:cNvPr>
          <p:cNvSpPr txBox="1"/>
          <p:nvPr/>
        </p:nvSpPr>
        <p:spPr>
          <a:xfrm>
            <a:off x="266700" y="809625"/>
            <a:ext cx="10991850" cy="6045245"/>
          </a:xfrm>
          <a:prstGeom prst="rect">
            <a:avLst/>
          </a:prstGeom>
          <a:noFill/>
        </p:spPr>
        <p:txBody>
          <a:bodyPr wrap="square">
            <a:spAutoFit/>
          </a:bodyPr>
          <a:lstStyle/>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Әлемде шығарылған ең кішкентай 12 кітаптың басын қосқанда, барлығы бір ас қасыққа </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сыйып</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кетеді екен. Олардың ішінде «Құранның» кішкентай басылымы, ағылшын тілінің сөздігі, Францияның Конституциясы бар.</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Тағы бір қызық кітап – «</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Медицина</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өнерінің жалғыз және өте терең құпиялары» деп аталады. Ол голландиялық атақты дәрігер Герман </a:t>
            </a:r>
            <a:r>
              <a:rPr lang="kk-KZ" sz="1800" dirty="0" err="1">
                <a:effectLst/>
                <a:latin typeface="Times New Roman" panose="02020603050405020304" pitchFamily="18" charset="0"/>
                <a:ea typeface="Calibri" panose="020F0502020204030204" pitchFamily="34" charset="0"/>
                <a:cs typeface="Times New Roman" panose="02020603050405020304" pitchFamily="18" charset="0"/>
              </a:rPr>
              <a:t>Бургавенің</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заттарының ішінен, ол өмірден өткеннен кейін табылған. Бұл 100 беттік кітап аукционда 10 мың долларға сатылған. Кітапты ашып қараса, бүкіл беттері тап-таза, тек титулдық бетінде «Басыңды суықта, аяғыңды жылыда ұста, сонда ең жақсы дәрігерді кедейге</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айналдырасың» деген жазу болған.</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Кітап ұрлайтын ең белгілі </a:t>
            </a:r>
            <a:r>
              <a:rPr lang="kk-KZ" sz="1800" dirty="0" err="1">
                <a:effectLst/>
                <a:latin typeface="Times New Roman" panose="02020603050405020304" pitchFamily="18" charset="0"/>
                <a:ea typeface="Calibri" panose="020F0502020204030204" pitchFamily="34" charset="0"/>
                <a:cs typeface="Times New Roman" panose="02020603050405020304" pitchFamily="18" charset="0"/>
              </a:rPr>
              <a:t>библиоклептоман</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Стивен Блумберг болған көрінеді. Ол өз өмірінде 268 кітапханаға ұрлыққа түсіп, 23 мыңнан аса сирек кездесетін кітап ұрлаған. Құны 20 миллион доллардан асатын кітапханасын толықтыру үшін Блумберг кітап ұрлауда түрлі қитұрқы әдістерді қолданған.</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Есінеу жайында кітап оқысаңыз, сіз де есіней бастайсыз.</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Кітап оқуға баулуға тек 4-6 жаста бастаған жөн. Себебі кейін  баланың ынтасы жоғалады.</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Адамдар кітап оқуға, </a:t>
            </a:r>
            <a:r>
              <a:rPr lang="kk-KZ" sz="1800" dirty="0" err="1">
                <a:effectLst/>
                <a:latin typeface="Times New Roman" panose="02020603050405020304" pitchFamily="18" charset="0"/>
                <a:ea typeface="Calibri" panose="020F0502020204030204" pitchFamily="34" charset="0"/>
                <a:cs typeface="Times New Roman" panose="02020603050405020304" pitchFamily="18" charset="0"/>
              </a:rPr>
              <a:t>шамамамен</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аптасына 6,5 сағаттай бөледі екен</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Үшінші сыныпқа дейін кітап оқи алмаған бала өмір бойы кітап оқуды әдетке айналдыра алмайды.</a:t>
            </a:r>
            <a:endParaRPr lang="kk-KZ" sz="1600" dirty="0">
              <a:effectLst/>
              <a:latin typeface="Calibri" panose="020F0502020204030204" pitchFamily="34" charset="0"/>
              <a:ea typeface="Calibri" panose="020F0502020204030204" pitchFamily="34" charset="0"/>
              <a:cs typeface="Times New Roman" panose="02020603050405020304" pitchFamily="18" charset="0"/>
            </a:endParaRPr>
          </a:p>
          <a:p>
            <a:r>
              <a:rPr lang="kk-KZ" sz="1800" dirty="0">
                <a:effectLst/>
                <a:latin typeface="Times New Roman" panose="02020603050405020304" pitchFamily="18" charset="0"/>
                <a:ea typeface="Calibri" panose="020F0502020204030204" pitchFamily="34" charset="0"/>
              </a:rPr>
              <a:t>    </a:t>
            </a:r>
            <a:r>
              <a:rPr lang="kk-KZ" sz="1800" b="1" dirty="0">
                <a:effectLst/>
                <a:latin typeface="Times New Roman" panose="02020603050405020304" pitchFamily="18" charset="0"/>
                <a:ea typeface="Calibri" panose="020F0502020204030204" pitchFamily="34" charset="0"/>
              </a:rPr>
              <a:t>Роман</a:t>
            </a:r>
            <a:r>
              <a:rPr lang="kk-KZ" sz="1800" dirty="0">
                <a:effectLst/>
                <a:latin typeface="Times New Roman" panose="02020603050405020304" pitchFamily="18" charset="0"/>
                <a:ea typeface="Calibri" panose="020F0502020204030204" pitchFamily="34" charset="0"/>
              </a:rPr>
              <a:t> жазу үшін жазушының орташа есеппен 475 сағат уақыты кетеді.</a:t>
            </a:r>
            <a:endParaRPr lang="kk-KZ" dirty="0"/>
          </a:p>
        </p:txBody>
      </p:sp>
    </p:spTree>
    <p:extLst>
      <p:ext uri="{BB962C8B-B14F-4D97-AF65-F5344CB8AC3E}">
        <p14:creationId xmlns:p14="http://schemas.microsoft.com/office/powerpoint/2010/main" val="189983487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823</TotalTime>
  <Words>1277</Words>
  <Application>Microsoft Office PowerPoint</Application>
  <PresentationFormat>Широкоэкранный</PresentationFormat>
  <Paragraphs>145</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Calibri</vt:lpstr>
      <vt:lpstr>Symbol</vt:lpstr>
      <vt:lpstr>Times New Roman</vt:lpstr>
      <vt:lpstr>Trebuchet MS</vt:lpstr>
      <vt:lpstr>Wingdings 3</vt:lpstr>
      <vt:lpstr>Аспект</vt:lpstr>
      <vt:lpstr>6- сынып қазақ тілі</vt:lpstr>
      <vt:lpstr>Презентация PowerPoint</vt:lpstr>
      <vt:lpstr>Презентация PowerPoint</vt:lpstr>
      <vt:lpstr>Презентация PowerPoint</vt:lpstr>
      <vt:lpstr>Презентация PowerPoint</vt:lpstr>
      <vt:lpstr>1-тапсырма</vt:lpstr>
      <vt:lpstr>Өзіңді тексер</vt:lpstr>
      <vt:lpstr>2 - тапсырма</vt:lpstr>
      <vt:lpstr>Өзіңді тексер</vt:lpstr>
      <vt:lpstr>3-тапсырма</vt:lpstr>
      <vt:lpstr>Өзіңді тексер</vt:lpstr>
      <vt:lpstr>4-тапсырма</vt:lpstr>
      <vt:lpstr>Өзіңді тексер</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8ml</dc:creator>
  <cp:lastModifiedBy>8ml</cp:lastModifiedBy>
  <cp:revision>35</cp:revision>
  <dcterms:created xsi:type="dcterms:W3CDTF">2021-03-23T07:39:08Z</dcterms:created>
  <dcterms:modified xsi:type="dcterms:W3CDTF">2021-04-04T06:53:18Z</dcterms:modified>
</cp:coreProperties>
</file>