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_rels/presentation.xml.rels" ContentType="application/vnd.openxmlformats-package.relationships+xml"/>
  <Override PartName="/ppt/media/image1.png" ContentType="image/png"/>
  <Override PartName="/ppt/media/image2.png" ContentType="image/png"/>
  <Override PartName="/ppt/media/image13.jpeg" ContentType="image/jpeg"/>
  <Override PartName="/ppt/media/image3.png" ContentType="image/png"/>
  <Override PartName="/ppt/media/image18.jpeg" ContentType="image/jpeg"/>
  <Override PartName="/ppt/media/image5.jpeg" ContentType="image/jpeg"/>
  <Override PartName="/ppt/media/image8.jpeg" ContentType="image/jpeg"/>
  <Override PartName="/ppt/media/image17.png" ContentType="image/png"/>
  <Override PartName="/ppt/media/image15.jpeg" ContentType="image/jpeg"/>
  <Override PartName="/ppt/media/image7.png" ContentType="image/png"/>
  <Override PartName="/ppt/media/image10.jpeg" ContentType="image/jpeg"/>
  <Override PartName="/ppt/media/image9.jpeg" ContentType="image/jpeg"/>
  <Override PartName="/ppt/media/image11.jpeg" ContentType="image/jpeg"/>
  <Override PartName="/ppt/media/image6.jpeg" ContentType="image/jpeg"/>
  <Override PartName="/ppt/media/image4.png" ContentType="image/png"/>
  <Override PartName="/ppt/media/image12.jpeg" ContentType="image/jpeg"/>
  <Override PartName="/ppt/media/image19.png" ContentType="image/png"/>
  <Override PartName="/ppt/media/image14.jpeg" ContentType="image/jpeg"/>
  <Override PartName="/ppt/media/image20.png" ContentType="image/png"/>
  <Override PartName="/ppt/media/image16.png" ContentType="image/png"/>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 id="2147483655" r:id="rId7"/>
    <p:sldMasterId id="2147483656" r:id="rId8"/>
    <p:sldMasterId id="2147483657"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7D67D55-AE78-46C4-9FD4-6F930548C3C9}"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6E1B7035-9BF8-4543-AC26-343A64AFC4BC}"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jpeg"/>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6.jpeg"/>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1"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2" name="Прямоугольный треугольник 13"/>
          <p:cNvGrpSpPr/>
          <p:nvPr/>
        </p:nvGrpSpPr>
        <p:grpSpPr>
          <a:xfrm>
            <a:off x="-12600" y="5784840"/>
            <a:ext cx="4548240" cy="1092240"/>
            <a:chOff x="-12600" y="5784840"/>
            <a:chExt cx="4548240" cy="1092240"/>
          </a:xfrm>
        </p:grpSpPr>
        <p:pic>
          <p:nvPicPr>
            <p:cNvPr id="3" name="Прямоугольный треугольник 13" descr=""/>
            <p:cNvPicPr/>
            <p:nvPr/>
          </p:nvPicPr>
          <p:blipFill>
            <a:blip r:embed="rId2"/>
            <a:stretch/>
          </p:blipFill>
          <p:spPr>
            <a:xfrm>
              <a:off x="-12600" y="5784840"/>
              <a:ext cx="4548240" cy="1092240"/>
            </a:xfrm>
            <a:prstGeom prst="rect">
              <a:avLst/>
            </a:prstGeom>
            <a:ln w="0">
              <a:noFill/>
            </a:ln>
          </p:spPr>
        </p:pic>
        <p:sp>
          <p:nvSpPr>
            <p:cNvPr id="4"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5" name="Прямая соединительная линия 14" descr=""/>
          <p:cNvPicPr/>
          <p:nvPr/>
        </p:nvPicPr>
        <p:blipFill>
          <a:blip r:embed="rId3"/>
          <a:stretch/>
        </p:blipFill>
        <p:spPr>
          <a:xfrm>
            <a:off x="-19080" y="5772240"/>
            <a:ext cx="4554720" cy="1109520"/>
          </a:xfrm>
          <a:prstGeom prst="rect">
            <a:avLst/>
          </a:prstGeom>
          <a:ln w="0">
            <a:noFill/>
          </a:ln>
        </p:spPr>
      </p:pic>
      <p:sp>
        <p:nvSpPr>
          <p:cNvPr id="6"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7"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8" name="PlaceHolder 3"/>
          <p:cNvSpPr>
            <a:spLocks noGrp="1"/>
          </p:cNvSpPr>
          <p:nvPr>
            <p:ph type="dt" idx="1"/>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000000"/>
                </a:solidFill>
                <a:uFillTx/>
                <a:latin typeface="Times New Roman"/>
              </a:rPr>
              <a:t>&lt;date/time&gt;</a:t>
            </a:r>
            <a:endParaRPr b="0" lang="ru-RU" sz="1000" strike="noStrike" u="none">
              <a:solidFill>
                <a:srgbClr val="000000"/>
              </a:solidFill>
              <a:uFillTx/>
              <a:latin typeface="Times New Roman"/>
            </a:endParaRPr>
          </a:p>
        </p:txBody>
      </p:sp>
      <p:sp>
        <p:nvSpPr>
          <p:cNvPr id="9" name="PlaceHolder 4"/>
          <p:cNvSpPr>
            <a:spLocks noGrp="1"/>
          </p:cNvSpPr>
          <p:nvPr>
            <p:ph type="ftr" idx="2"/>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 name="PlaceHolder 5"/>
          <p:cNvSpPr>
            <a:spLocks noGrp="1"/>
          </p:cNvSpPr>
          <p:nvPr>
            <p:ph type="sldNum" idx="3"/>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9DDBABE-51D6-4B21-9C4D-DF4ECA2AE502}" type="slidenum">
              <a:rPr b="0" lang="ru-RU" sz="1000" strike="noStrike" u="none">
                <a:solidFill>
                  <a:srgbClr val="000000"/>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 name="Прямоугольный треугольник 10"/>
          <p:cNvSpPr/>
          <p:nvPr/>
        </p:nvSpPr>
        <p:spPr>
          <a:xfrm>
            <a:off x="0" y="4664160"/>
            <a:ext cx="12201480" cy="360"/>
          </a:xfrm>
          <a:prstGeom prst="rtTriangle">
            <a:avLst/>
          </a:prstGeom>
          <a:gradFill rotWithShape="0">
            <a:gsLst>
              <a:gs pos="0">
                <a:srgbClr val="007897"/>
              </a:gs>
              <a:gs pos="50000">
                <a:srgbClr val="4abbe0"/>
              </a:gs>
              <a:gs pos="100000">
                <a:srgbClr val="007897"/>
              </a:gs>
            </a:gsLst>
            <a:lin ang="3000000"/>
          </a:gradFill>
          <a:ln w="0">
            <a:noFill/>
          </a:ln>
        </p:spPr>
        <p:style>
          <a:lnRef idx="0"/>
          <a:fillRef idx="0"/>
          <a:effectRef idx="0"/>
          <a:fontRef idx="minor"/>
        </p:style>
        <p:txBody>
          <a:bodyPr lIns="90000" rIns="90000" tIns="-46440" bIns="-464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12" name="Группа 15"/>
          <p:cNvGrpSpPr/>
          <p:nvPr/>
        </p:nvGrpSpPr>
        <p:grpSpPr>
          <a:xfrm>
            <a:off x="-4680" y="4952880"/>
            <a:ext cx="12196800" cy="1911600"/>
            <a:chOff x="-4680" y="4952880"/>
            <a:chExt cx="12196800" cy="1911600"/>
          </a:xfrm>
        </p:grpSpPr>
        <p:sp>
          <p:nvSpPr>
            <p:cNvPr id="13" name="Полилиния 16"/>
            <p:cNvSpPr/>
            <p:nvPr/>
          </p:nvSpPr>
          <p:spPr>
            <a:xfrm>
              <a:off x="2254320" y="4952880"/>
              <a:ext cx="9931680" cy="486000"/>
            </a:xfrm>
            <a:custGeom>
              <a:avLst/>
              <a:gdLst>
                <a:gd name="textAreaLeft" fmla="*/ 0 w 9931680"/>
                <a:gd name="textAreaRight" fmla="*/ 9932040 w 9931680"/>
                <a:gd name="textAreaTop" fmla="*/ 0 h 486000"/>
                <a:gd name="textAreaBottom" fmla="*/ 486360 h 486000"/>
              </a:gdLst>
              <a:ahLst/>
              <a:rect l="textAreaLeft" t="textAreaTop" r="textAreaRight" b="textAreaBottom"/>
              <a:pathLst>
                <a:path w="4697" h="367">
                  <a:moveTo>
                    <a:pt x="4697" y="0"/>
                  </a:moveTo>
                  <a:lnTo>
                    <a:pt x="4697" y="367"/>
                  </a:lnTo>
                  <a:lnTo>
                    <a:pt x="0" y="218"/>
                  </a:lnTo>
                  <a:lnTo>
                    <a:pt x="4697" y="0"/>
                  </a:lnTo>
                  <a:close/>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14" name="Полилиния 18"/>
            <p:cNvSpPr/>
            <p:nvPr/>
          </p:nvSpPr>
          <p:spPr>
            <a:xfrm>
              <a:off x="54720" y="5236200"/>
              <a:ext cx="12131280" cy="786600"/>
            </a:xfrm>
            <a:custGeom>
              <a:avLst/>
              <a:gdLst>
                <a:gd name="textAreaLeft" fmla="*/ 0 w 12131280"/>
                <a:gd name="textAreaRight" fmla="*/ 12131640 w 12131280"/>
                <a:gd name="textAreaTop" fmla="*/ 0 h 786600"/>
                <a:gd name="textAreaBottom" fmla="*/ 786960 h 786600"/>
              </a:gdLst>
              <a:ahLst/>
              <a:rect l="textAreaLeft" t="textAreaTop" r="textAreaRight" b="textAreaBottom"/>
              <a:pathLst>
                <a:path w="5760" h="528">
                  <a:moveTo>
                    <a:pt x="0" y="0"/>
                  </a:moveTo>
                  <a:lnTo>
                    <a:pt x="5760" y="0"/>
                  </a:lnTo>
                  <a:lnTo>
                    <a:pt x="5760" y="528"/>
                  </a:lnTo>
                  <a:lnTo>
                    <a:pt x="48" y="0"/>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15" name="Полилиния 19"/>
            <p:cNvGrpSpPr/>
            <p:nvPr/>
          </p:nvGrpSpPr>
          <p:grpSpPr>
            <a:xfrm>
              <a:off x="1080" y="4992120"/>
              <a:ext cx="12191040" cy="1872360"/>
              <a:chOff x="1080" y="4992120"/>
              <a:chExt cx="12191040" cy="1872360"/>
            </a:xfrm>
          </p:grpSpPr>
          <p:pic>
            <p:nvPicPr>
              <p:cNvPr id="16" name="Полилиния 19" descr=""/>
              <p:cNvPicPr/>
              <p:nvPr/>
            </p:nvPicPr>
            <p:blipFill>
              <a:blip r:embed="rId2"/>
              <a:stretch/>
            </p:blipFill>
            <p:spPr>
              <a:xfrm>
                <a:off x="1080" y="4992120"/>
                <a:ext cx="12191040" cy="1872360"/>
              </a:xfrm>
              <a:prstGeom prst="rect">
                <a:avLst/>
              </a:prstGeom>
              <a:ln w="0">
                <a:noFill/>
              </a:ln>
            </p:spPr>
          </p:pic>
          <p:sp>
            <p:nvSpPr>
              <p:cNvPr id="17" name=""/>
              <p:cNvSpPr/>
              <p:nvPr/>
            </p:nvSpPr>
            <p:spPr>
              <a:xfrm>
                <a:off x="7200" y="5000400"/>
                <a:ext cx="360" cy="360"/>
              </a:xfrm>
              <a:prstGeom prst="rect">
                <a:avLst/>
              </a:prstGeom>
              <a:noFill/>
              <a:ln w="0">
                <a:noFill/>
              </a:ln>
            </p:spPr>
            <p:style>
              <a:lnRef idx="0"/>
              <a:fillRef idx="0"/>
              <a:effectRef idx="0"/>
              <a:fontRef idx="minor"/>
            </p:style>
            <p:txBody>
              <a:bodyPr lIns="90000" rIns="90000" tIns="-46440" bIns="-464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18" name="Прямая соединительная линия 20" descr=""/>
            <p:cNvPicPr/>
            <p:nvPr/>
          </p:nvPicPr>
          <p:blipFill>
            <a:blip r:embed="rId3"/>
            <a:stretch/>
          </p:blipFill>
          <p:spPr>
            <a:xfrm>
              <a:off x="-4680" y="4986000"/>
              <a:ext cx="12196800" cy="814320"/>
            </a:xfrm>
            <a:prstGeom prst="rect">
              <a:avLst/>
            </a:prstGeom>
            <a:ln w="0">
              <a:noFill/>
            </a:ln>
          </p:spPr>
        </p:pic>
      </p:grpSp>
      <p:sp>
        <p:nvSpPr>
          <p:cNvPr id="19"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20"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21" name="PlaceHolder 3"/>
          <p:cNvSpPr>
            <a:spLocks noGrp="1"/>
          </p:cNvSpPr>
          <p:nvPr>
            <p:ph type="dt" idx="4"/>
          </p:nvPr>
        </p:nvSpPr>
        <p:spPr>
          <a:xfrm>
            <a:off x="8969040" y="6408720"/>
            <a:ext cx="2560680" cy="365040"/>
          </a:xfrm>
          <a:prstGeom prst="rect">
            <a:avLst/>
          </a:prstGeom>
          <a:noFill/>
          <a:ln w="0">
            <a:noFill/>
          </a:ln>
        </p:spPr>
        <p:txBody>
          <a:bodyPr lIns="90000" rIns="90000" tIns="46800" bIns="46800" anchor="b">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000000"/>
              </a:solidFill>
              <a:uFillTx/>
              <a:latin typeface="Times New Roman"/>
            </a:endParaRPr>
          </a:p>
        </p:txBody>
      </p:sp>
      <p:sp>
        <p:nvSpPr>
          <p:cNvPr id="22" name="PlaceHolder 4"/>
          <p:cNvSpPr>
            <a:spLocks noGrp="1"/>
          </p:cNvSpPr>
          <p:nvPr>
            <p:ph type="ftr" idx="5"/>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3" name="PlaceHolder 5"/>
          <p:cNvSpPr>
            <a:spLocks noGrp="1"/>
          </p:cNvSpPr>
          <p:nvPr>
            <p:ph type="sldNum" idx="6"/>
          </p:nvPr>
        </p:nvSpPr>
        <p:spPr>
          <a:xfrm>
            <a:off x="11530080" y="6408720"/>
            <a:ext cx="487440" cy="36504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28F5A92-1A09-4FD7-97C8-73D423F0F7D5}" type="slidenum">
              <a:rPr b="0" lang="ru-RU" sz="1000" strike="noStrike" u="none">
                <a:solidFill>
                  <a:srgbClr val="ffffff"/>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4"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25"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26" name="Прямоугольный треугольник 13"/>
          <p:cNvGrpSpPr/>
          <p:nvPr/>
        </p:nvGrpSpPr>
        <p:grpSpPr>
          <a:xfrm>
            <a:off x="-12600" y="5784840"/>
            <a:ext cx="4548240" cy="1092240"/>
            <a:chOff x="-12600" y="5784840"/>
            <a:chExt cx="4548240" cy="1092240"/>
          </a:xfrm>
        </p:grpSpPr>
        <p:pic>
          <p:nvPicPr>
            <p:cNvPr id="27" name="Прямоугольный треугольник 13" descr=""/>
            <p:cNvPicPr/>
            <p:nvPr/>
          </p:nvPicPr>
          <p:blipFill>
            <a:blip r:embed="rId3"/>
            <a:stretch/>
          </p:blipFill>
          <p:spPr>
            <a:xfrm>
              <a:off x="-12600" y="5784840"/>
              <a:ext cx="4548240" cy="1092240"/>
            </a:xfrm>
            <a:prstGeom prst="rect">
              <a:avLst/>
            </a:prstGeom>
            <a:ln w="0">
              <a:noFill/>
            </a:ln>
          </p:spPr>
        </p:pic>
        <p:sp>
          <p:nvSpPr>
            <p:cNvPr id="28"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29" name="Прямая соединительная линия 14" descr=""/>
          <p:cNvPicPr/>
          <p:nvPr/>
        </p:nvPicPr>
        <p:blipFill>
          <a:blip r:embed="rId4"/>
          <a:stretch/>
        </p:blipFill>
        <p:spPr>
          <a:xfrm>
            <a:off x="-19080" y="5772240"/>
            <a:ext cx="4554720" cy="1109520"/>
          </a:xfrm>
          <a:prstGeom prst="rect">
            <a:avLst/>
          </a:prstGeom>
          <a:ln w="0">
            <a:noFill/>
          </a:ln>
        </p:spPr>
      </p:pic>
      <p:sp>
        <p:nvSpPr>
          <p:cNvPr id="30" name="Нашивка 10"/>
          <p:cNvSpPr/>
          <p:nvPr/>
        </p:nvSpPr>
        <p:spPr>
          <a:xfrm>
            <a:off x="4848120" y="3005280"/>
            <a:ext cx="244440" cy="228600"/>
          </a:xfrm>
          <a:custGeom>
            <a:avLst/>
            <a:gdLst>
              <a:gd name="textAreaLeft" fmla="*/ 0 w 244440"/>
              <a:gd name="textAreaRight" fmla="*/ 244440 w 244440"/>
              <a:gd name="textAreaTop" fmla="*/ 0 h 228600"/>
              <a:gd name="textAreaBottom" fmla="*/ 228960 h 228600"/>
            </a:gdLst>
            <a:ahLst/>
            <a:rect l="textAreaLeft" t="textAreaTop" r="textAreaRight" b="textAreaBottom"/>
            <a:pathLst>
              <a:path w="21600" h="21600">
                <a:moveTo>
                  <a:pt x="0" y="0"/>
                </a:moveTo>
                <a:lnTo>
                  <a:pt x="11501" y="0"/>
                </a:lnTo>
                <a:lnTo>
                  <a:pt x="21600" y="10800"/>
                </a:lnTo>
                <a:lnTo>
                  <a:pt x="11501" y="21600"/>
                </a:lnTo>
                <a:lnTo>
                  <a:pt x="0" y="21600"/>
                </a:lnTo>
                <a:lnTo>
                  <a:pt x="10099"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1" name="Нашивка 15"/>
          <p:cNvSpPr/>
          <p:nvPr/>
        </p:nvSpPr>
        <p:spPr>
          <a:xfrm>
            <a:off x="4600440" y="3005280"/>
            <a:ext cx="243000" cy="228600"/>
          </a:xfrm>
          <a:custGeom>
            <a:avLst/>
            <a:gdLst>
              <a:gd name="textAreaLeft" fmla="*/ 0 w 243000"/>
              <a:gd name="textAreaRight" fmla="*/ 243360 w 243000"/>
              <a:gd name="textAreaTop" fmla="*/ 0 h 228600"/>
              <a:gd name="textAreaBottom" fmla="*/ 228960 h 228600"/>
            </a:gdLst>
            <a:ahLst/>
            <a:rect l="textAreaLeft" t="textAreaTop" r="textAreaRight" b="textAreaBottom"/>
            <a:pathLst>
              <a:path w="21600" h="21600">
                <a:moveTo>
                  <a:pt x="0" y="0"/>
                </a:moveTo>
                <a:lnTo>
                  <a:pt x="11435" y="0"/>
                </a:lnTo>
                <a:lnTo>
                  <a:pt x="21600" y="10800"/>
                </a:lnTo>
                <a:lnTo>
                  <a:pt x="11435" y="21600"/>
                </a:lnTo>
                <a:lnTo>
                  <a:pt x="0" y="21600"/>
                </a:lnTo>
                <a:lnTo>
                  <a:pt x="10165"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2"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33"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34" name="PlaceHolder 3"/>
          <p:cNvSpPr>
            <a:spLocks noGrp="1"/>
          </p:cNvSpPr>
          <p:nvPr>
            <p:ph type="dt" idx="7"/>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35" name="PlaceHolder 4"/>
          <p:cNvSpPr>
            <a:spLocks noGrp="1"/>
          </p:cNvSpPr>
          <p:nvPr>
            <p:ph type="ftr" idx="8"/>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6" name="PlaceHolder 5"/>
          <p:cNvSpPr>
            <a:spLocks noGrp="1"/>
          </p:cNvSpPr>
          <p:nvPr>
            <p:ph type="sldNum" idx="9"/>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E6C9220-C095-45E9-B1B2-A6D348F958BA}"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7"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38"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39" name="Прямоугольный треугольник 13"/>
          <p:cNvGrpSpPr/>
          <p:nvPr/>
        </p:nvGrpSpPr>
        <p:grpSpPr>
          <a:xfrm>
            <a:off x="-12600" y="5784840"/>
            <a:ext cx="4548240" cy="1092240"/>
            <a:chOff x="-12600" y="5784840"/>
            <a:chExt cx="4548240" cy="1092240"/>
          </a:xfrm>
        </p:grpSpPr>
        <p:pic>
          <p:nvPicPr>
            <p:cNvPr id="40" name="Прямоугольный треугольник 13" descr=""/>
            <p:cNvPicPr/>
            <p:nvPr/>
          </p:nvPicPr>
          <p:blipFill>
            <a:blip r:embed="rId3"/>
            <a:stretch/>
          </p:blipFill>
          <p:spPr>
            <a:xfrm>
              <a:off x="-12600" y="5784840"/>
              <a:ext cx="4548240" cy="1092240"/>
            </a:xfrm>
            <a:prstGeom prst="rect">
              <a:avLst/>
            </a:prstGeom>
            <a:ln w="0">
              <a:noFill/>
            </a:ln>
          </p:spPr>
        </p:pic>
        <p:sp>
          <p:nvSpPr>
            <p:cNvPr id="41"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42" name="Прямая соединительная линия 14" descr=""/>
          <p:cNvPicPr/>
          <p:nvPr/>
        </p:nvPicPr>
        <p:blipFill>
          <a:blip r:embed="rId4"/>
          <a:stretch/>
        </p:blipFill>
        <p:spPr>
          <a:xfrm>
            <a:off x="-19080" y="5772240"/>
            <a:ext cx="4554720" cy="1109520"/>
          </a:xfrm>
          <a:prstGeom prst="rect">
            <a:avLst/>
          </a:prstGeom>
          <a:ln w="0">
            <a:noFill/>
          </a:ln>
        </p:spPr>
      </p:pic>
      <p:sp>
        <p:nvSpPr>
          <p:cNvPr id="43"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44"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45" name="PlaceHolder 3"/>
          <p:cNvSpPr>
            <a:spLocks noGrp="1"/>
          </p:cNvSpPr>
          <p:nvPr>
            <p:ph type="dt" idx="10"/>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46" name="PlaceHolder 4"/>
          <p:cNvSpPr>
            <a:spLocks noGrp="1"/>
          </p:cNvSpPr>
          <p:nvPr>
            <p:ph type="ftr" idx="11"/>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7" name="PlaceHolder 5"/>
          <p:cNvSpPr>
            <a:spLocks noGrp="1"/>
          </p:cNvSpPr>
          <p:nvPr>
            <p:ph type="sldNum" idx="12"/>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8A912AA-DDA8-401B-AF2F-072D94508D37}"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49"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50" name="PlaceHolder 3"/>
          <p:cNvSpPr>
            <a:spLocks noGrp="1"/>
          </p:cNvSpPr>
          <p:nvPr>
            <p:ph type="dt" idx="13"/>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000000"/>
                </a:solidFill>
                <a:uFillTx/>
                <a:latin typeface="Times New Roman"/>
              </a:rPr>
              <a:t>&lt;date/time&gt;</a:t>
            </a:r>
            <a:endParaRPr b="0" lang="ru-RU" sz="1000" strike="noStrike" u="none">
              <a:solidFill>
                <a:srgbClr val="000000"/>
              </a:solidFill>
              <a:uFillTx/>
              <a:latin typeface="Times New Roman"/>
            </a:endParaRPr>
          </a:p>
        </p:txBody>
      </p:sp>
      <p:sp>
        <p:nvSpPr>
          <p:cNvPr id="51" name="PlaceHolder 4"/>
          <p:cNvSpPr>
            <a:spLocks noGrp="1"/>
          </p:cNvSpPr>
          <p:nvPr>
            <p:ph type="ftr" idx="14"/>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2" name="PlaceHolder 5"/>
          <p:cNvSpPr>
            <a:spLocks noGrp="1"/>
          </p:cNvSpPr>
          <p:nvPr>
            <p:ph type="sldNum" idx="15"/>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16563FE-7FAE-4D4B-A33F-4131834CC94D}" type="slidenum">
              <a:rPr b="0" lang="ru-RU" sz="1000" strike="noStrike" u="none">
                <a:solidFill>
                  <a:srgbClr val="000000"/>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3"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54"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55" name="Прямоугольный треугольник 13"/>
          <p:cNvGrpSpPr/>
          <p:nvPr/>
        </p:nvGrpSpPr>
        <p:grpSpPr>
          <a:xfrm>
            <a:off x="-12600" y="5784840"/>
            <a:ext cx="4548240" cy="1092240"/>
            <a:chOff x="-12600" y="5784840"/>
            <a:chExt cx="4548240" cy="1092240"/>
          </a:xfrm>
        </p:grpSpPr>
        <p:pic>
          <p:nvPicPr>
            <p:cNvPr id="56" name="Прямоугольный треугольник 13" descr=""/>
            <p:cNvPicPr/>
            <p:nvPr/>
          </p:nvPicPr>
          <p:blipFill>
            <a:blip r:embed="rId3"/>
            <a:stretch/>
          </p:blipFill>
          <p:spPr>
            <a:xfrm>
              <a:off x="-12600" y="5784840"/>
              <a:ext cx="4548240" cy="1092240"/>
            </a:xfrm>
            <a:prstGeom prst="rect">
              <a:avLst/>
            </a:prstGeom>
            <a:ln w="0">
              <a:noFill/>
            </a:ln>
          </p:spPr>
        </p:pic>
        <p:sp>
          <p:nvSpPr>
            <p:cNvPr id="57"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58" name="Прямая соединительная линия 14" descr=""/>
          <p:cNvPicPr/>
          <p:nvPr/>
        </p:nvPicPr>
        <p:blipFill>
          <a:blip r:embed="rId4"/>
          <a:stretch/>
        </p:blipFill>
        <p:spPr>
          <a:xfrm>
            <a:off x="-19080" y="5772240"/>
            <a:ext cx="4554720" cy="1109520"/>
          </a:xfrm>
          <a:prstGeom prst="rect">
            <a:avLst/>
          </a:prstGeom>
          <a:ln w="0">
            <a:noFill/>
          </a:ln>
        </p:spPr>
      </p:pic>
      <p:sp>
        <p:nvSpPr>
          <p:cNvPr id="59"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60"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61" name="PlaceHolder 3"/>
          <p:cNvSpPr>
            <a:spLocks noGrp="1"/>
          </p:cNvSpPr>
          <p:nvPr>
            <p:ph type="dt" idx="16"/>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62" name="PlaceHolder 4"/>
          <p:cNvSpPr>
            <a:spLocks noGrp="1"/>
          </p:cNvSpPr>
          <p:nvPr>
            <p:ph type="ftr" idx="17"/>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3" name="PlaceHolder 5"/>
          <p:cNvSpPr>
            <a:spLocks noGrp="1"/>
          </p:cNvSpPr>
          <p:nvPr>
            <p:ph type="sldNum" idx="18"/>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AB8ECB6-4735-4AD1-B38B-05BFFE8DCC24}"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65"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66" name="PlaceHolder 3"/>
          <p:cNvSpPr>
            <a:spLocks noGrp="1"/>
          </p:cNvSpPr>
          <p:nvPr>
            <p:ph type="dt" idx="19"/>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000000"/>
                </a:solidFill>
                <a:uFillTx/>
                <a:latin typeface="Times New Roman"/>
              </a:rPr>
              <a:t>&lt;date/time&gt;</a:t>
            </a:r>
            <a:endParaRPr b="0" lang="ru-RU" sz="1000" strike="noStrike" u="none">
              <a:solidFill>
                <a:srgbClr val="000000"/>
              </a:solidFill>
              <a:uFillTx/>
              <a:latin typeface="Times New Roman"/>
            </a:endParaRPr>
          </a:p>
        </p:txBody>
      </p:sp>
      <p:sp>
        <p:nvSpPr>
          <p:cNvPr id="67" name="PlaceHolder 4"/>
          <p:cNvSpPr>
            <a:spLocks noGrp="1"/>
          </p:cNvSpPr>
          <p:nvPr>
            <p:ph type="ftr" idx="20"/>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8" name="PlaceHolder 5"/>
          <p:cNvSpPr>
            <a:spLocks noGrp="1"/>
          </p:cNvSpPr>
          <p:nvPr>
            <p:ph type="sldNum" idx="21"/>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FC25C3F-B5BD-4FE8-B703-34E57840640C}" type="slidenum">
              <a:rPr b="0" lang="ru-RU" sz="1000" strike="noStrike" u="none">
                <a:solidFill>
                  <a:srgbClr val="000000"/>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9" name="Полилиния 10"/>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70" name="Полилиния 15"/>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71" name="Прямоугольный треугольник 16"/>
          <p:cNvGrpSpPr/>
          <p:nvPr/>
        </p:nvGrpSpPr>
        <p:grpSpPr>
          <a:xfrm>
            <a:off x="-12600" y="5784840"/>
            <a:ext cx="4548240" cy="1092240"/>
            <a:chOff x="-12600" y="5784840"/>
            <a:chExt cx="4548240" cy="1092240"/>
          </a:xfrm>
        </p:grpSpPr>
        <p:pic>
          <p:nvPicPr>
            <p:cNvPr id="72" name="Прямоугольный треугольник 16" descr=""/>
            <p:cNvPicPr/>
            <p:nvPr/>
          </p:nvPicPr>
          <p:blipFill>
            <a:blip r:embed="rId3"/>
            <a:stretch/>
          </p:blipFill>
          <p:spPr>
            <a:xfrm>
              <a:off x="-12600" y="5784840"/>
              <a:ext cx="4548240" cy="1092240"/>
            </a:xfrm>
            <a:prstGeom prst="rect">
              <a:avLst/>
            </a:prstGeom>
            <a:ln w="0">
              <a:noFill/>
            </a:ln>
          </p:spPr>
        </p:pic>
        <p:sp>
          <p:nvSpPr>
            <p:cNvPr id="73"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74" name="Прямая соединительная линия 18" descr=""/>
          <p:cNvPicPr/>
          <p:nvPr/>
        </p:nvPicPr>
        <p:blipFill>
          <a:blip r:embed="rId4"/>
          <a:stretch/>
        </p:blipFill>
        <p:spPr>
          <a:xfrm>
            <a:off x="-19080" y="5772240"/>
            <a:ext cx="4554720" cy="1109520"/>
          </a:xfrm>
          <a:prstGeom prst="rect">
            <a:avLst/>
          </a:prstGeom>
          <a:ln w="0">
            <a:noFill/>
          </a:ln>
        </p:spPr>
      </p:pic>
      <p:sp>
        <p:nvSpPr>
          <p:cNvPr id="75" name="Нашивка 19"/>
          <p:cNvSpPr/>
          <p:nvPr/>
        </p:nvSpPr>
        <p:spPr>
          <a:xfrm>
            <a:off x="11552400" y="4987800"/>
            <a:ext cx="244440" cy="228600"/>
          </a:xfrm>
          <a:custGeom>
            <a:avLst/>
            <a:gdLst>
              <a:gd name="textAreaLeft" fmla="*/ 0 w 244440"/>
              <a:gd name="textAreaRight" fmla="*/ 244440 w 244440"/>
              <a:gd name="textAreaTop" fmla="*/ 0 h 228600"/>
              <a:gd name="textAreaBottom" fmla="*/ 228960 h 228600"/>
            </a:gdLst>
            <a:ahLst/>
            <a:rect l="textAreaLeft" t="textAreaTop" r="textAreaRight" b="textAreaBottom"/>
            <a:pathLst>
              <a:path w="21600" h="21600">
                <a:moveTo>
                  <a:pt x="0" y="0"/>
                </a:moveTo>
                <a:lnTo>
                  <a:pt x="11501" y="0"/>
                </a:lnTo>
                <a:lnTo>
                  <a:pt x="21600" y="10800"/>
                </a:lnTo>
                <a:lnTo>
                  <a:pt x="11501" y="21600"/>
                </a:lnTo>
                <a:lnTo>
                  <a:pt x="0" y="21600"/>
                </a:lnTo>
                <a:lnTo>
                  <a:pt x="10099"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6" name="Нашивка 20"/>
          <p:cNvSpPr/>
          <p:nvPr/>
        </p:nvSpPr>
        <p:spPr>
          <a:xfrm>
            <a:off x="11302920" y="4987800"/>
            <a:ext cx="244440" cy="228600"/>
          </a:xfrm>
          <a:custGeom>
            <a:avLst/>
            <a:gdLst>
              <a:gd name="textAreaLeft" fmla="*/ 0 w 244440"/>
              <a:gd name="textAreaRight" fmla="*/ 244440 w 244440"/>
              <a:gd name="textAreaTop" fmla="*/ 0 h 228600"/>
              <a:gd name="textAreaBottom" fmla="*/ 228960 h 228600"/>
            </a:gdLst>
            <a:ahLst/>
            <a:rect l="textAreaLeft" t="textAreaTop" r="textAreaRight" b="textAreaBottom"/>
            <a:pathLst>
              <a:path w="21600" h="21600">
                <a:moveTo>
                  <a:pt x="0" y="0"/>
                </a:moveTo>
                <a:lnTo>
                  <a:pt x="11501" y="0"/>
                </a:lnTo>
                <a:lnTo>
                  <a:pt x="21600" y="10800"/>
                </a:lnTo>
                <a:lnTo>
                  <a:pt x="11501" y="21600"/>
                </a:lnTo>
                <a:lnTo>
                  <a:pt x="0" y="21600"/>
                </a:lnTo>
                <a:lnTo>
                  <a:pt x="10099"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7"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78"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79" name="PlaceHolder 3"/>
          <p:cNvSpPr>
            <a:spLocks noGrp="1"/>
          </p:cNvSpPr>
          <p:nvPr>
            <p:ph type="dt" idx="22"/>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80" name="PlaceHolder 4"/>
          <p:cNvSpPr>
            <a:spLocks noGrp="1"/>
          </p:cNvSpPr>
          <p:nvPr>
            <p:ph type="ftr" idx="23"/>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1" name="PlaceHolder 5"/>
          <p:cNvSpPr>
            <a:spLocks noGrp="1"/>
          </p:cNvSpPr>
          <p:nvPr>
            <p:ph type="sldNum" idx="24"/>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FE1D771-2FE2-4BB2-B270-4F57A99A60B9}"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9.png"/><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8.jpeg"/><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9.jpeg"/><Relationship Id="rId3"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0.jpeg"/><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1.jpeg"/><Relationship Id="rId3"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8.jpeg"/><Relationship Id="rId3"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Рисунок 48" descr=""/>
          <p:cNvPicPr/>
          <p:nvPr/>
        </p:nvPicPr>
        <p:blipFill>
          <a:blip r:embed="rId1"/>
          <a:stretch/>
        </p:blipFill>
        <p:spPr>
          <a:xfrm>
            <a:off x="652320" y="7978680"/>
            <a:ext cx="200160" cy="203400"/>
          </a:xfrm>
          <a:prstGeom prst="rect">
            <a:avLst/>
          </a:prstGeom>
          <a:ln w="0">
            <a:noFill/>
          </a:ln>
        </p:spPr>
      </p:pic>
      <p:cxnSp>
        <p:nvCxnSpPr>
          <p:cNvPr id="83" name="Google Shape;77;p1"/>
          <p:cNvCxnSpPr/>
          <p:nvPr/>
        </p:nvCxnSpPr>
        <p:spPr>
          <a:xfrm>
            <a:off x="212400" y="6621120"/>
            <a:ext cx="11729160" cy="26280"/>
          </a:xfrm>
          <a:prstGeom prst="straightConnector1">
            <a:avLst/>
          </a:prstGeom>
          <a:ln w="57240">
            <a:solidFill>
              <a:srgbClr val="33cccc"/>
            </a:solidFill>
            <a:miter/>
          </a:ln>
        </p:spPr>
      </p:cxnSp>
      <p:sp>
        <p:nvSpPr>
          <p:cNvPr id="84" name="TextBox 25"/>
          <p:cNvSpPr/>
          <p:nvPr/>
        </p:nvSpPr>
        <p:spPr>
          <a:xfrm>
            <a:off x="885960" y="2465280"/>
            <a:ext cx="43542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2400" strike="noStrike" u="none">
                <a:solidFill>
                  <a:srgbClr val="2e77e2"/>
                </a:solidFill>
                <a:uFillTx/>
                <a:latin typeface="Times New Roman"/>
                <a:ea typeface="Times New Roman"/>
              </a:rPr>
              <a:t>   </a:t>
            </a:r>
            <a:endParaRPr b="0" lang="ru-RU" sz="2400" strike="noStrike" u="none">
              <a:solidFill>
                <a:srgbClr val="000000"/>
              </a:solidFill>
              <a:uFillTx/>
              <a:latin typeface="Calibri"/>
            </a:endParaRPr>
          </a:p>
        </p:txBody>
      </p:sp>
      <p:sp>
        <p:nvSpPr>
          <p:cNvPr id="85" name="TextBox 9"/>
          <p:cNvSpPr/>
          <p:nvPr/>
        </p:nvSpPr>
        <p:spPr>
          <a:xfrm>
            <a:off x="9045360" y="196920"/>
            <a:ext cx="184176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2e77e2"/>
                </a:solidFill>
                <a:uFillTx/>
                <a:latin typeface="Times New Roman"/>
                <a:ea typeface="Times New Roman"/>
              </a:rPr>
              <a:t>ҚАЗАҚ ТІЛІ  (Т</a:t>
            </a:r>
            <a:r>
              <a:rPr b="1" lang="en-US" sz="1600" strike="noStrike" u="none">
                <a:solidFill>
                  <a:srgbClr val="2e77e2"/>
                </a:solidFill>
                <a:uFillTx/>
                <a:latin typeface="Times New Roman"/>
                <a:ea typeface="Times New Roman"/>
              </a:rPr>
              <a:t>1</a:t>
            </a:r>
            <a:r>
              <a:rPr b="1" lang="kk-KZ" sz="1600" strike="noStrike" u="none">
                <a:solidFill>
                  <a:srgbClr val="2e77e2"/>
                </a:solidFill>
                <a:uFillTx/>
                <a:latin typeface="Times New Roman"/>
                <a:ea typeface="Times New Roman"/>
              </a:rPr>
              <a:t>)</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7e2"/>
                </a:solidFill>
                <a:uFillTx/>
                <a:latin typeface="Times New Roman"/>
                <a:ea typeface="Times New Roman"/>
              </a:rPr>
              <a:t>6-сынып</a:t>
            </a:r>
            <a:endParaRPr b="0" lang="ru-RU" sz="1600" strike="noStrike" u="none">
              <a:solidFill>
                <a:srgbClr val="000000"/>
              </a:solidFill>
              <a:uFillTx/>
              <a:latin typeface="Calibri"/>
            </a:endParaRPr>
          </a:p>
        </p:txBody>
      </p:sp>
      <p:sp>
        <p:nvSpPr>
          <p:cNvPr id="86" name="Прямоугольник 1"/>
          <p:cNvSpPr/>
          <p:nvPr/>
        </p:nvSpPr>
        <p:spPr>
          <a:xfrm>
            <a:off x="1108080" y="3224160"/>
            <a:ext cx="8164440" cy="10695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Calibri"/>
              </a:rPr>
              <a:t> </a:t>
            </a:r>
            <a:endParaRPr b="0" lang="ru-RU" sz="3200" strike="noStrike" u="none">
              <a:solidFill>
                <a:srgbClr val="000000"/>
              </a:solidFill>
              <a:uFillTx/>
              <a:latin typeface="Calibri"/>
            </a:endParaRPr>
          </a:p>
        </p:txBody>
      </p:sp>
      <p:sp>
        <p:nvSpPr>
          <p:cNvPr id="87" name="Прямоугольник 2"/>
          <p:cNvSpPr/>
          <p:nvPr/>
        </p:nvSpPr>
        <p:spPr>
          <a:xfrm>
            <a:off x="1112760" y="1689120"/>
            <a:ext cx="8658360" cy="58464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2e77e2"/>
                </a:solidFill>
                <a:uFillTx/>
                <a:latin typeface="Times New Roman"/>
                <a:ea typeface="Calibri"/>
              </a:rPr>
              <a:t> </a:t>
            </a:r>
            <a:r>
              <a:rPr b="0" lang="kk-KZ" sz="2800" strike="noStrike" u="none">
                <a:solidFill>
                  <a:srgbClr val="000000"/>
                </a:solidFill>
                <a:uFillTx/>
                <a:latin typeface="Calibri"/>
                <a:ea typeface="Calibri"/>
              </a:rPr>
              <a:t> </a:t>
            </a:r>
            <a:r>
              <a:rPr b="1" lang="kk-KZ" sz="2400" strike="noStrike" u="none">
                <a:solidFill>
                  <a:srgbClr val="2e77e2"/>
                </a:solidFill>
                <a:uFillTx/>
                <a:latin typeface="Times New Roman"/>
                <a:ea typeface="Calibri"/>
              </a:rPr>
              <a:t> </a:t>
            </a:r>
            <a:endParaRPr b="0" lang="ru-RU" sz="2400" strike="noStrike" u="none">
              <a:solidFill>
                <a:srgbClr val="000000"/>
              </a:solidFill>
              <a:uFillTx/>
              <a:latin typeface="Calibri"/>
            </a:endParaRPr>
          </a:p>
        </p:txBody>
      </p:sp>
      <p:pic>
        <p:nvPicPr>
          <p:cNvPr id="88" name="Рисунок 6" descr="https://i.pinimg.com/736x/47/96/39/479639fe90731ab370063ac8026408d7--clipart-tag.jpg"/>
          <p:cNvPicPr/>
          <p:nvPr/>
        </p:nvPicPr>
        <p:blipFill>
          <a:blip r:embed="rId2"/>
          <a:stretch/>
        </p:blipFill>
        <p:spPr>
          <a:xfrm>
            <a:off x="10553760" y="5608800"/>
            <a:ext cx="1638360" cy="1104840"/>
          </a:xfrm>
          <a:prstGeom prst="rect">
            <a:avLst/>
          </a:prstGeom>
          <a:ln w="0">
            <a:noFill/>
          </a:ln>
        </p:spPr>
      </p:pic>
      <p:sp>
        <p:nvSpPr>
          <p:cNvPr id="89" name="Прямоугольник 11"/>
          <p:cNvSpPr/>
          <p:nvPr/>
        </p:nvSpPr>
        <p:spPr>
          <a:xfrm>
            <a:off x="1054080" y="1100160"/>
            <a:ext cx="9763200" cy="222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Тарау немесе бөлім атауы:                </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002060"/>
                </a:solidFill>
                <a:uFillTx/>
                <a:latin typeface="Times New Roman"/>
                <a:ea typeface="Times New Roman"/>
              </a:rPr>
              <a:t>9-бөлім</a:t>
            </a:r>
            <a:r>
              <a:rPr b="0" i="1" lang="ru-RU" sz="3600" strike="noStrike" u="none">
                <a:solidFill>
                  <a:srgbClr val="002060"/>
                </a:solidFill>
                <a:uFillTx/>
                <a:latin typeface="Times New Roman"/>
                <a:ea typeface="Times New Roman"/>
              </a:rPr>
              <a:t>.</a:t>
            </a:r>
            <a:r>
              <a:rPr b="0" i="1" lang="ru-RU" sz="3600" strike="noStrike" u="none">
                <a:solidFill>
                  <a:srgbClr val="000000"/>
                </a:solidFill>
                <a:uFillTx/>
                <a:latin typeface="Times New Roman"/>
                <a:ea typeface="Times New Roman"/>
              </a:rPr>
              <a:t> </a:t>
            </a:r>
            <a:r>
              <a:rPr b="1" lang="ru-RU" sz="3600" strike="noStrike" u="none">
                <a:solidFill>
                  <a:srgbClr val="0070c0"/>
                </a:solidFill>
                <a:uFillTx/>
                <a:latin typeface="Times New Roman"/>
                <a:ea typeface="Times New Roman"/>
              </a:rPr>
              <a:t>Әлемдегі  ірі  кітапханалар. Морфология</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libri"/>
            </a:endParaRPr>
          </a:p>
        </p:txBody>
      </p:sp>
      <p:sp>
        <p:nvSpPr>
          <p:cNvPr id="90" name="Прямоугольник 12"/>
          <p:cNvSpPr/>
          <p:nvPr/>
        </p:nvSpPr>
        <p:spPr>
          <a:xfrm>
            <a:off x="976320" y="3036960"/>
            <a:ext cx="9159840" cy="1922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2060"/>
                </a:solidFill>
                <a:uFillTx/>
                <a:latin typeface="Times New Roman"/>
                <a:ea typeface="Times New Roman"/>
              </a:rPr>
              <a:t>Сабақтың тақырыбы:</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70c0"/>
                </a:solidFill>
                <a:uFillTx/>
                <a:latin typeface="Times New Roman"/>
                <a:ea typeface="Times New Roman"/>
              </a:rPr>
              <a:t>Әлемдегі  алғашқы  кітапхана</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(Септік  жалғауларының түбірмен сіңісіп, көнеленуі</a:t>
            </a:r>
            <a:r>
              <a:rPr b="1" lang="kk-KZ" sz="2400" strike="noStrike" u="none">
                <a:solidFill>
                  <a:srgbClr val="002060"/>
                </a:solidFill>
                <a:uFillTx/>
                <a:latin typeface="Times New Roman"/>
                <a:ea typeface="Times New Roman"/>
              </a:rPr>
              <a:t> </a:t>
            </a:r>
            <a:r>
              <a:rPr b="0" lang="kk-KZ" sz="2400" strike="noStrike" u="none">
                <a:solidFill>
                  <a:srgbClr val="002060"/>
                </a:solidFill>
                <a:uFillTx/>
                <a:latin typeface="Times New Roman"/>
                <a:ea typeface="Times New Roman"/>
              </a:rPr>
              <a:t>арқылы жасалған үстеулер)</a:t>
            </a:r>
            <a:endParaRPr b="0" lang="ru-RU" sz="2400" strike="noStrike" u="none">
              <a:solidFill>
                <a:srgbClr val="000000"/>
              </a:solidFill>
              <a:uFillTx/>
              <a:latin typeface="Calibri"/>
            </a:endParaRPr>
          </a:p>
        </p:txBody>
      </p:sp>
      <p:sp>
        <p:nvSpPr>
          <p:cNvPr id="91" name="Прямоугольник 13"/>
          <p:cNvSpPr/>
          <p:nvPr/>
        </p:nvSpPr>
        <p:spPr>
          <a:xfrm>
            <a:off x="1177920" y="758880"/>
            <a:ext cx="64213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4-тоқсан, 1- апта, № 3- сабақ</a:t>
            </a:r>
            <a:endParaRPr b="0" lang="ru-RU"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Рисунок 48" descr=""/>
          <p:cNvPicPr/>
          <p:nvPr/>
        </p:nvPicPr>
        <p:blipFill>
          <a:blip r:embed="rId1"/>
          <a:stretch/>
        </p:blipFill>
        <p:spPr>
          <a:xfrm>
            <a:off x="652320" y="7978680"/>
            <a:ext cx="200160" cy="203400"/>
          </a:xfrm>
          <a:prstGeom prst="rect">
            <a:avLst/>
          </a:prstGeom>
          <a:ln w="0">
            <a:noFill/>
          </a:ln>
        </p:spPr>
      </p:pic>
      <p:cxnSp>
        <p:nvCxnSpPr>
          <p:cNvPr id="139" name="Google Shape;77;p1"/>
          <p:cNvCxnSpPr/>
          <p:nvPr/>
        </p:nvCxnSpPr>
        <p:spPr>
          <a:xfrm>
            <a:off x="212400" y="6621120"/>
            <a:ext cx="11729160" cy="26280"/>
          </a:xfrm>
          <a:prstGeom prst="straightConnector1">
            <a:avLst/>
          </a:prstGeom>
          <a:ln w="57240">
            <a:solidFill>
              <a:srgbClr val="33cccc"/>
            </a:solidFill>
            <a:miter/>
          </a:ln>
        </p:spPr>
      </p:cxnSp>
      <p:cxnSp>
        <p:nvCxnSpPr>
          <p:cNvPr id="140" name="Google Shape;78;p1"/>
          <p:cNvCxnSpPr/>
          <p:nvPr/>
        </p:nvCxnSpPr>
        <p:spPr>
          <a:xfrm>
            <a:off x="757080" y="6364080"/>
            <a:ext cx="10694160" cy="37080"/>
          </a:xfrm>
          <a:prstGeom prst="straightConnector1">
            <a:avLst/>
          </a:prstGeom>
          <a:ln w="38160">
            <a:solidFill>
              <a:srgbClr val="474b78"/>
            </a:solidFill>
            <a:miter/>
          </a:ln>
        </p:spPr>
      </p:cxnSp>
      <p:pic>
        <p:nvPicPr>
          <p:cNvPr id="141" name="Рисунок 5" descr="http://kazakhfilm.kazakh.ru/upload/blog/cd8/%20qkteloimgk.png"/>
          <p:cNvPicPr/>
          <p:nvPr/>
        </p:nvPicPr>
        <p:blipFill>
          <a:blip r:embed="rId2"/>
          <a:stretch/>
        </p:blipFill>
        <p:spPr>
          <a:xfrm>
            <a:off x="10104480" y="5207040"/>
            <a:ext cx="1828800" cy="1363680"/>
          </a:xfrm>
          <a:prstGeom prst="rect">
            <a:avLst/>
          </a:prstGeom>
          <a:ln w="0">
            <a:noFill/>
          </a:ln>
        </p:spPr>
      </p:pic>
      <p:sp>
        <p:nvSpPr>
          <p:cNvPr id="142" name="Rectangle 24"/>
          <p:cNvSpPr/>
          <p:nvPr/>
        </p:nvSpPr>
        <p:spPr>
          <a:xfrm>
            <a:off x="511200" y="708840"/>
            <a:ext cx="11220480" cy="33858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2060"/>
                </a:solidFill>
                <a:uFillTx/>
                <a:latin typeface="Times New Roman"/>
              </a:rPr>
              <a:t>Дескриптор</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2060"/>
                </a:solidFill>
                <a:uFillTx/>
                <a:latin typeface="Times New Roman"/>
              </a:rPr>
              <a:t>Тапсырма критерийі</a:t>
            </a:r>
            <a:r>
              <a:rPr b="1" lang="kk-KZ" sz="3600" strike="noStrike" u="none">
                <a:solidFill>
                  <a:srgbClr val="002060"/>
                </a:solidFill>
                <a:uFillTx/>
                <a:latin typeface="Times New Roman"/>
                <a:ea typeface="Times New Roman"/>
              </a:rPr>
              <a:t>:</a:t>
            </a:r>
            <a:r>
              <a:rPr b="0" lang="kk-KZ" sz="3600" strike="noStrike" u="none">
                <a:solidFill>
                  <a:srgbClr val="0070c0"/>
                </a:solidFill>
                <a:uFillTx/>
                <a:latin typeface="Times New Roman"/>
                <a:ea typeface="Times New Roman"/>
              </a:rPr>
              <a:t>  мәтіннен көнеленген үстеулерді табу.</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70c0"/>
                </a:solidFill>
                <a:uFillTx/>
                <a:latin typeface="Times New Roman"/>
                <a:ea typeface="Times New Roman"/>
              </a:rPr>
              <a:t>- мәтінді мұқият оқиды;</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70c0"/>
                </a:solidFill>
                <a:uFillTx/>
                <a:latin typeface="Times New Roman"/>
                <a:ea typeface="Times New Roman"/>
              </a:rPr>
              <a:t>- көнеленген үстеулерді табады.</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Рисунок 48" descr=""/>
          <p:cNvPicPr/>
          <p:nvPr/>
        </p:nvPicPr>
        <p:blipFill>
          <a:blip r:embed="rId1"/>
          <a:stretch/>
        </p:blipFill>
        <p:spPr>
          <a:xfrm>
            <a:off x="652320" y="7978680"/>
            <a:ext cx="200160" cy="203400"/>
          </a:xfrm>
          <a:prstGeom prst="rect">
            <a:avLst/>
          </a:prstGeom>
          <a:ln w="0">
            <a:noFill/>
          </a:ln>
        </p:spPr>
      </p:pic>
      <p:cxnSp>
        <p:nvCxnSpPr>
          <p:cNvPr id="144" name="Google Shape;77;p1"/>
          <p:cNvCxnSpPr/>
          <p:nvPr/>
        </p:nvCxnSpPr>
        <p:spPr>
          <a:xfrm>
            <a:off x="212400" y="6621120"/>
            <a:ext cx="11729160" cy="26280"/>
          </a:xfrm>
          <a:prstGeom prst="straightConnector1">
            <a:avLst/>
          </a:prstGeom>
          <a:ln w="57240">
            <a:solidFill>
              <a:srgbClr val="33cccc"/>
            </a:solidFill>
            <a:miter/>
          </a:ln>
        </p:spPr>
      </p:cxnSp>
      <p:cxnSp>
        <p:nvCxnSpPr>
          <p:cNvPr id="145" name="Google Shape;78;p1"/>
          <p:cNvCxnSpPr/>
          <p:nvPr/>
        </p:nvCxnSpPr>
        <p:spPr>
          <a:xfrm>
            <a:off x="757080" y="6364080"/>
            <a:ext cx="10694160" cy="37080"/>
          </a:xfrm>
          <a:prstGeom prst="straightConnector1">
            <a:avLst/>
          </a:prstGeom>
          <a:ln w="38160">
            <a:solidFill>
              <a:srgbClr val="474b78"/>
            </a:solidFill>
            <a:miter/>
          </a:ln>
        </p:spPr>
      </p:cxnSp>
      <p:sp>
        <p:nvSpPr>
          <p:cNvPr id="146" name="TextBox 8"/>
          <p:cNvSpPr/>
          <p:nvPr/>
        </p:nvSpPr>
        <p:spPr>
          <a:xfrm>
            <a:off x="3030480" y="2716200"/>
            <a:ext cx="184320" cy="370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47" name="Rectangle 11"/>
          <p:cNvSpPr/>
          <p:nvPr/>
        </p:nvSpPr>
        <p:spPr>
          <a:xfrm>
            <a:off x="557280" y="1905120"/>
            <a:ext cx="10493280" cy="36828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 </a:t>
            </a:r>
            <a:endParaRPr b="0" lang="ru-RU" sz="1800" strike="noStrike" u="none">
              <a:solidFill>
                <a:srgbClr val="000000"/>
              </a:solidFill>
              <a:uFillTx/>
              <a:latin typeface="Calibri"/>
            </a:endParaRPr>
          </a:p>
        </p:txBody>
      </p:sp>
      <p:pic>
        <p:nvPicPr>
          <p:cNvPr id="148" name="Рисунок 6" descr="https://ds02.infourok.ru/uploads/ex/0880/00018f1f-cacfa67b/img9.jpg"/>
          <p:cNvPicPr/>
          <p:nvPr/>
        </p:nvPicPr>
        <p:blipFill>
          <a:blip r:embed="rId2"/>
          <a:stretch/>
        </p:blipFill>
        <p:spPr>
          <a:xfrm>
            <a:off x="9237600" y="3903840"/>
            <a:ext cx="2502000" cy="1860480"/>
          </a:xfrm>
          <a:prstGeom prst="rect">
            <a:avLst/>
          </a:prstGeom>
          <a:ln w="0">
            <a:noFill/>
          </a:ln>
        </p:spPr>
      </p:pic>
      <p:sp>
        <p:nvSpPr>
          <p:cNvPr id="149" name="Rectangle 15"/>
          <p:cNvSpPr/>
          <p:nvPr/>
        </p:nvSpPr>
        <p:spPr>
          <a:xfrm>
            <a:off x="0" y="142920"/>
            <a:ext cx="12192120" cy="6426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c00000"/>
                </a:solidFill>
                <a:uFillTx/>
                <a:latin typeface="Times New Roman"/>
                <a:ea typeface="Times New Roman"/>
              </a:rPr>
              <a:t>Өзіңді тексер!</a:t>
            </a:r>
            <a:endParaRPr b="0" lang="ru-RU" sz="3600" strike="noStrike" u="none">
              <a:solidFill>
                <a:srgbClr val="000000"/>
              </a:solidFill>
              <a:uFillTx/>
              <a:latin typeface="Calibri"/>
            </a:endParaRPr>
          </a:p>
        </p:txBody>
      </p:sp>
      <p:sp>
        <p:nvSpPr>
          <p:cNvPr id="150" name="Rectangle 34"/>
          <p:cNvSpPr/>
          <p:nvPr/>
        </p:nvSpPr>
        <p:spPr>
          <a:xfrm>
            <a:off x="0" y="0"/>
            <a:ext cx="12192120" cy="457200"/>
          </a:xfrm>
          <a:prstGeom prst="rect">
            <a:avLst/>
          </a:prstGeom>
          <a:noFill/>
          <a:ln w="0">
            <a:noFill/>
          </a:ln>
        </p:spPr>
        <p:style>
          <a:lnRef idx="0"/>
          <a:fillRef idx="0"/>
          <a:effectRef idx="0"/>
          <a:fontRef idx="minor"/>
        </p:style>
        <p:txBody>
          <a:bodyPr wrap="none" lIns="90000" rIns="90000" tIns="46800" bIns="46800" anchor="ctr">
            <a:spAutoFit/>
          </a:bodyPr>
          <a:p>
            <a:endParaRPr b="0" lang="ru-RU" sz="1800" strike="noStrike" u="none">
              <a:solidFill>
                <a:srgbClr val="000000"/>
              </a:solidFill>
              <a:uFillTx/>
              <a:latin typeface="Calibri"/>
            </a:endParaRPr>
          </a:p>
        </p:txBody>
      </p:sp>
      <p:sp>
        <p:nvSpPr>
          <p:cNvPr id="151" name="Rectangle 37"/>
          <p:cNvSpPr/>
          <p:nvPr/>
        </p:nvSpPr>
        <p:spPr>
          <a:xfrm>
            <a:off x="0" y="0"/>
            <a:ext cx="12192120" cy="457200"/>
          </a:xfrm>
          <a:prstGeom prst="rect">
            <a:avLst/>
          </a:prstGeom>
          <a:noFill/>
          <a:ln w="0">
            <a:noFill/>
          </a:ln>
        </p:spPr>
        <p:style>
          <a:lnRef idx="0"/>
          <a:fillRef idx="0"/>
          <a:effectRef idx="0"/>
          <a:fontRef idx="minor"/>
        </p:style>
        <p:txBody>
          <a:bodyPr wrap="none" lIns="90000" rIns="90000" tIns="46800" bIns="46800" anchor="ctr">
            <a:spAutoFit/>
          </a:bodyPr>
          <a:p>
            <a:endParaRPr b="0" lang="ru-RU" sz="1800" strike="noStrike" u="none">
              <a:solidFill>
                <a:srgbClr val="000000"/>
              </a:solidFill>
              <a:uFillTx/>
              <a:latin typeface="Calibri"/>
            </a:endParaRPr>
          </a:p>
        </p:txBody>
      </p:sp>
      <p:sp>
        <p:nvSpPr>
          <p:cNvPr id="152" name="Rectangle 39"/>
          <p:cNvSpPr/>
          <p:nvPr/>
        </p:nvSpPr>
        <p:spPr>
          <a:xfrm>
            <a:off x="728640" y="1272600"/>
            <a:ext cx="9950400" cy="35096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rPr>
              <a:t> </a:t>
            </a:r>
            <a:r>
              <a:rPr b="1" lang="kk-KZ" sz="2800" strike="noStrike" u="none">
                <a:solidFill>
                  <a:srgbClr val="002060"/>
                </a:solidFill>
                <a:uFillTx/>
                <a:latin typeface="Times New Roman"/>
                <a:ea typeface="Times New Roman"/>
              </a:rPr>
              <a:t>Кезекпен-</a:t>
            </a:r>
            <a:r>
              <a:rPr b="1" lang="kk-KZ" sz="2800" strike="noStrike" u="none">
                <a:solidFill>
                  <a:srgbClr val="2e77e2"/>
                </a:solidFill>
                <a:uFillTx/>
                <a:latin typeface="Times New Roman"/>
                <a:ea typeface="Times New Roman"/>
              </a:rPr>
              <a:t> қалай? көмектес септіктің</a:t>
            </a:r>
            <a:r>
              <a:rPr b="0" lang="kk-KZ" sz="2800" strike="noStrike" u="none">
                <a:solidFill>
                  <a:srgbClr val="2e77e2"/>
                </a:solidFill>
                <a:uFillTx/>
                <a:latin typeface="Times New Roman"/>
                <a:ea typeface="Times New Roman"/>
              </a:rPr>
              <a:t> көнеленуінен жасалған сын бейне үстеуі.</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2e77e2"/>
                </a:solidFill>
                <a:uFillTx/>
                <a:latin typeface="Times New Roman"/>
                <a:ea typeface="Times New Roman"/>
              </a:rPr>
              <a:t> </a:t>
            </a:r>
            <a:r>
              <a:rPr b="1" lang="kk-KZ" sz="2800" strike="noStrike" u="none">
                <a:solidFill>
                  <a:srgbClr val="002060"/>
                </a:solidFill>
                <a:uFillTx/>
                <a:latin typeface="Times New Roman"/>
                <a:ea typeface="Times New Roman"/>
              </a:rPr>
              <a:t>Өткенде</a:t>
            </a:r>
            <a:r>
              <a:rPr b="1" lang="kk-KZ" sz="2800" strike="noStrike" u="none">
                <a:solidFill>
                  <a:srgbClr val="2e77e2"/>
                </a:solidFill>
                <a:uFillTx/>
                <a:latin typeface="Times New Roman"/>
                <a:ea typeface="Times New Roman"/>
              </a:rPr>
              <a:t> - қашан? жатыс септіктің</a:t>
            </a:r>
            <a:r>
              <a:rPr b="0" lang="kk-KZ" sz="2800" strike="noStrike" u="none">
                <a:solidFill>
                  <a:srgbClr val="2e77e2"/>
                </a:solidFill>
                <a:uFillTx/>
                <a:latin typeface="Times New Roman"/>
                <a:ea typeface="Times New Roman"/>
              </a:rPr>
              <a:t> көнеленуінен жасалған мезгіл үстеуі.</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Байқаусызда-</a:t>
            </a:r>
            <a:r>
              <a:rPr b="1" lang="kk-KZ" sz="2800" strike="noStrike" u="none">
                <a:solidFill>
                  <a:srgbClr val="2e77e2"/>
                </a:solidFill>
                <a:uFillTx/>
                <a:latin typeface="Times New Roman"/>
                <a:ea typeface="Times New Roman"/>
              </a:rPr>
              <a:t> қалай? жатыс септіктің </a:t>
            </a:r>
            <a:r>
              <a:rPr b="0" lang="kk-KZ" sz="2800" strike="noStrike" u="none">
                <a:solidFill>
                  <a:srgbClr val="2e77e2"/>
                </a:solidFill>
                <a:uFillTx/>
                <a:latin typeface="Times New Roman"/>
                <a:ea typeface="Times New Roman"/>
              </a:rPr>
              <a:t>көнеленуінен жасалған себеп-салдар үстеуі.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Рисунок 5" descr="https://ds04.infourok.ru/uploads/ex/0a29/0000cd78-a69961e8/img12.jpg"/>
          <p:cNvPicPr/>
          <p:nvPr/>
        </p:nvPicPr>
        <p:blipFill>
          <a:blip r:embed="rId1"/>
          <a:stretch/>
        </p:blipFill>
        <p:spPr>
          <a:xfrm>
            <a:off x="8961480" y="4525920"/>
            <a:ext cx="2879640" cy="2076480"/>
          </a:xfrm>
          <a:prstGeom prst="rect">
            <a:avLst/>
          </a:prstGeom>
          <a:ln w="0">
            <a:noFill/>
          </a:ln>
        </p:spPr>
      </p:pic>
      <p:sp>
        <p:nvSpPr>
          <p:cNvPr id="154" name="Rectangle 4"/>
          <p:cNvSpPr/>
          <p:nvPr/>
        </p:nvSpPr>
        <p:spPr>
          <a:xfrm>
            <a:off x="696960" y="378360"/>
            <a:ext cx="9732960" cy="5209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rPr>
              <a:t>3-тапсырма</a:t>
            </a:r>
            <a:endParaRPr b="0" lang="ru-RU" sz="2800" strike="noStrike" u="none">
              <a:solidFill>
                <a:srgbClr val="000000"/>
              </a:solidFill>
              <a:uFillTx/>
              <a:latin typeface="Calibri"/>
            </a:endParaRPr>
          </a:p>
        </p:txBody>
      </p:sp>
      <p:sp>
        <p:nvSpPr>
          <p:cNvPr id="155" name="Rectangle 5"/>
          <p:cNvSpPr/>
          <p:nvPr/>
        </p:nvSpPr>
        <p:spPr>
          <a:xfrm>
            <a:off x="511200" y="1411920"/>
            <a:ext cx="10818720" cy="55803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Өлең жолдарындағы сөздерді орнына қойып,  үстеуді табыңыз.</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Ақылдың сөнбейтұғын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Білімнің сарқылмайтын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Ашқанда-ақ өткен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Келер күн көз алдымда ......................</a:t>
            </a:r>
            <a:endParaRPr b="0" lang="ru-RU" sz="24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Керекті сөздер: </a:t>
            </a:r>
            <a:r>
              <a:rPr b="0" lang="kk-KZ" sz="2400" strike="noStrike" u="none">
                <a:solidFill>
                  <a:srgbClr val="2e77e2"/>
                </a:solidFill>
                <a:uFillTx/>
                <a:latin typeface="Calibri"/>
              </a:rPr>
              <a:t>күн мен беттеріңді, бал бұлағы, кеп тұрады, шамшырағы,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Рисунок 5" descr="http://kazakhfilm.kazakh.ru/upload/blog/cd8/%20qkteloimgk.png"/>
          <p:cNvPicPr/>
          <p:nvPr/>
        </p:nvPicPr>
        <p:blipFill>
          <a:blip r:embed="rId1"/>
          <a:stretch/>
        </p:blipFill>
        <p:spPr>
          <a:xfrm>
            <a:off x="9050400" y="4308480"/>
            <a:ext cx="2759040" cy="2351160"/>
          </a:xfrm>
          <a:prstGeom prst="rect">
            <a:avLst/>
          </a:prstGeom>
          <a:ln w="0">
            <a:noFill/>
          </a:ln>
        </p:spPr>
      </p:pic>
      <p:sp>
        <p:nvSpPr>
          <p:cNvPr id="157" name="Rectangle 5"/>
          <p:cNvSpPr/>
          <p:nvPr/>
        </p:nvSpPr>
        <p:spPr>
          <a:xfrm>
            <a:off x="650880" y="1053360"/>
            <a:ext cx="10848960" cy="30207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rPr>
              <a:t>Дескриптор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rPr>
              <a:t>Тапсырма критерийі:</a:t>
            </a:r>
            <a:r>
              <a:rPr b="0" lang="kk-KZ" sz="3200" strike="noStrike" u="none">
                <a:solidFill>
                  <a:srgbClr val="002060"/>
                </a:solidFill>
                <a:uFillTx/>
                <a:latin typeface="Times New Roman"/>
              </a:rPr>
              <a:t> </a:t>
            </a:r>
            <a:r>
              <a:rPr b="0" lang="kk-KZ" sz="3200" strike="noStrike" u="none">
                <a:solidFill>
                  <a:srgbClr val="000000"/>
                </a:solidFill>
                <a:uFillTx/>
                <a:latin typeface="Calibri"/>
              </a:rPr>
              <a:t> </a:t>
            </a:r>
            <a:r>
              <a:rPr b="0" lang="kk-KZ" sz="3200" strike="noStrike" u="none">
                <a:solidFill>
                  <a:srgbClr val="0070c0"/>
                </a:solidFill>
                <a:uFillTx/>
                <a:latin typeface="Times New Roman"/>
                <a:ea typeface="Times New Roman"/>
              </a:rPr>
              <a:t>өлең жолдарындағы сөздерді орнына қойып,  үстеуді табу;</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керекті сөздерді орнына қояды;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өлеңнен үстеуді табады;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Рисунок 6" descr="https://ds02.infourok.ru/uploads/ex/0880/00018f1f-cacfa67b/img9.jpg"/>
          <p:cNvPicPr/>
          <p:nvPr/>
        </p:nvPicPr>
        <p:blipFill>
          <a:blip r:embed="rId1"/>
          <a:stretch/>
        </p:blipFill>
        <p:spPr>
          <a:xfrm>
            <a:off x="8896320" y="4680000"/>
            <a:ext cx="3068640" cy="2178000"/>
          </a:xfrm>
          <a:prstGeom prst="rect">
            <a:avLst/>
          </a:prstGeom>
          <a:ln w="0">
            <a:noFill/>
          </a:ln>
        </p:spPr>
      </p:pic>
      <p:sp>
        <p:nvSpPr>
          <p:cNvPr id="159" name="Rectangle 5"/>
          <p:cNvSpPr/>
          <p:nvPr/>
        </p:nvSpPr>
        <p:spPr>
          <a:xfrm>
            <a:off x="573120" y="362160"/>
            <a:ext cx="10725120" cy="4363560"/>
          </a:xfrm>
          <a:prstGeom prst="rect">
            <a:avLst/>
          </a:prstGeom>
          <a:solidFill>
            <a:srgbClr val="ffffff"/>
          </a:solid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c00000"/>
                </a:solidFill>
                <a:uFillTx/>
                <a:latin typeface="Times New Roman"/>
                <a:ea typeface="Times New Roman"/>
              </a:rPr>
              <a:t>Өзіңді тексер!</a:t>
            </a:r>
            <a:endParaRPr b="0" lang="ru-RU" sz="2800" strike="noStrike" u="none">
              <a:solidFill>
                <a:srgbClr val="000000"/>
              </a:solidFill>
              <a:uFillTx/>
              <a:latin typeface="Calibri"/>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Ақылдың сөнбейтұғын шамшырағы,</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Білімнің сарқылмайтын бал бұлағы.</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Ашқанда-ақ өткен күн мен беттеріңді,</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Келер күн көз алдымда кеп тұрады.</a:t>
            </a:r>
            <a:endParaRPr b="0" lang="ru-RU" sz="2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Times New Roman"/>
                <a:ea typeface="Times New Roman"/>
              </a:rPr>
              <a:t>Үстеу: қайда? көз алдымда; күрделі мекен үстеуі.</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Рисунок 6" descr="https://ds02.infourok.ru/uploads/ex/0880/00018f1f-cacfa67b/img9.jpg"/>
          <p:cNvPicPr/>
          <p:nvPr/>
        </p:nvPicPr>
        <p:blipFill>
          <a:blip r:embed="rId1"/>
          <a:stretch/>
        </p:blipFill>
        <p:spPr>
          <a:xfrm>
            <a:off x="9717120" y="5445000"/>
            <a:ext cx="2475000" cy="1413000"/>
          </a:xfrm>
          <a:prstGeom prst="rect">
            <a:avLst/>
          </a:prstGeom>
          <a:ln w="0">
            <a:noFill/>
          </a:ln>
        </p:spPr>
      </p:pic>
      <p:sp>
        <p:nvSpPr>
          <p:cNvPr id="161" name="Прямоугольник 4"/>
          <p:cNvSpPr/>
          <p:nvPr/>
        </p:nvSpPr>
        <p:spPr>
          <a:xfrm>
            <a:off x="1285920" y="774720"/>
            <a:ext cx="544032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c00000"/>
                </a:solidFill>
                <a:uFillTx/>
                <a:latin typeface="Times New Roman"/>
                <a:ea typeface="Times New Roman"/>
              </a:rPr>
              <a:t>Рефлексия</a:t>
            </a:r>
            <a:endParaRPr b="0" lang="ru-RU" sz="3600" strike="noStrike" u="none">
              <a:solidFill>
                <a:srgbClr val="000000"/>
              </a:solidFill>
              <a:uFillTx/>
              <a:latin typeface="Calibri"/>
            </a:endParaRPr>
          </a:p>
        </p:txBody>
      </p:sp>
      <p:sp>
        <p:nvSpPr>
          <p:cNvPr id="162" name="Rectangle 5"/>
          <p:cNvSpPr/>
          <p:nvPr/>
        </p:nvSpPr>
        <p:spPr>
          <a:xfrm>
            <a:off x="1116000" y="1397160"/>
            <a:ext cx="10042560" cy="523800"/>
          </a:xfrm>
          <a:prstGeom prst="rect">
            <a:avLst/>
          </a:prstGeom>
          <a:noFill/>
          <a:ln w="0">
            <a:noFill/>
          </a:ln>
        </p:spPr>
        <p:style>
          <a:lnRef idx="0"/>
          <a:fillRef idx="0"/>
          <a:effectRef idx="0"/>
          <a:fontRef idx="minor"/>
        </p:style>
        <p:txBody>
          <a:bodyPr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3" name="Прямоугольник 9"/>
          <p:cNvSpPr/>
          <p:nvPr/>
        </p:nvSpPr>
        <p:spPr>
          <a:xfrm>
            <a:off x="1301760" y="4168800"/>
            <a:ext cx="98726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 </a:t>
            </a:r>
            <a:endParaRPr b="0" lang="ru-RU" sz="2800" strike="noStrike" u="none">
              <a:solidFill>
                <a:srgbClr val="000000"/>
              </a:solidFill>
              <a:uFillTx/>
              <a:latin typeface="Calibri"/>
            </a:endParaRPr>
          </a:p>
        </p:txBody>
      </p:sp>
      <p:sp>
        <p:nvSpPr>
          <p:cNvPr id="164" name="Rectangle 20"/>
          <p:cNvSpPr/>
          <p:nvPr/>
        </p:nvSpPr>
        <p:spPr>
          <a:xfrm>
            <a:off x="712800" y="1723320"/>
            <a:ext cx="10569600" cy="18018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Септік жалғауларының көнеленуі арқылы жасалған үстеулерді қатыстыра отырып, сөйлем құраңдар.</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Calibri"/>
              </a:rPr>
              <a:t>Мысал: өткенде, кезекпен, босқа, шалқасынан</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txBox="1"/>
          <p:nvPr/>
        </p:nvSpPr>
        <p:spPr>
          <a:xfrm>
            <a:off x="655560" y="852480"/>
            <a:ext cx="10972800" cy="4494240"/>
          </a:xfrm>
          <a:prstGeom prst="rect">
            <a:avLst/>
          </a:prstGeom>
          <a:noFill/>
          <a:ln w="0">
            <a:noFill/>
          </a:ln>
        </p:spPr>
        <p:txBody>
          <a:bodyPr anchor="t">
            <a:normAutofit/>
          </a:bodyPr>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000" strike="noStrike" u="none">
                <a:solidFill>
                  <a:srgbClr val="002060"/>
                </a:solidFill>
                <a:uFillTx/>
                <a:latin typeface="Times New Roman"/>
                <a:ea typeface="Times New Roman"/>
              </a:rPr>
              <a:t>Қосымша тапсырма:</a:t>
            </a:r>
            <a:endParaRPr b="0" lang="ru-RU" sz="40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4000" strike="noStrike" u="none">
                <a:solidFill>
                  <a:srgbClr val="002060"/>
                </a:solidFill>
                <a:uFillTx/>
                <a:latin typeface="Times New Roman"/>
                <a:ea typeface="Times New Roman"/>
              </a:rPr>
              <a:t> </a:t>
            </a:r>
            <a:endParaRPr b="0" lang="ru-RU" sz="40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2e77e2"/>
                </a:solidFill>
                <a:uFillTx/>
                <a:latin typeface="Times New Roman"/>
                <a:ea typeface="Times New Roman"/>
              </a:rPr>
              <a:t>Құрамында үстеуі  бар 5 мақал жазу.</a:t>
            </a:r>
            <a:endParaRPr b="0" lang="ru-RU" sz="36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Lucida Sans Unicode"/>
            </a:endParaRPr>
          </a:p>
        </p:txBody>
      </p:sp>
      <p:pic>
        <p:nvPicPr>
          <p:cNvPr id="166" name="Рисунок 5" descr="http://kazakhfilm.kazakh.ru/upload/blog/cd8/%20qkteloimgk.png"/>
          <p:cNvPicPr/>
          <p:nvPr/>
        </p:nvPicPr>
        <p:blipFill>
          <a:blip r:embed="rId1"/>
          <a:stretch/>
        </p:blipFill>
        <p:spPr>
          <a:xfrm>
            <a:off x="9066240" y="4695840"/>
            <a:ext cx="2867040" cy="18748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txBox="1"/>
          <p:nvPr/>
        </p:nvSpPr>
        <p:spPr>
          <a:xfrm>
            <a:off x="609480" y="1984320"/>
            <a:ext cx="10972800" cy="1751040"/>
          </a:xfrm>
          <a:prstGeom prst="rect">
            <a:avLst/>
          </a:prstGeom>
          <a:noFill/>
          <a:ln w="0">
            <a:noFill/>
          </a:ln>
        </p:spPr>
        <p:txBody>
          <a:bodyPr anchor="t">
            <a:normAutofit/>
          </a:bodyPr>
          <a:p>
            <a:pPr marL="365040" indent="-255600" algn="ct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5400" strike="noStrike" u="none">
                <a:solidFill>
                  <a:srgbClr val="ff0000"/>
                </a:solidFill>
                <a:uFillTx/>
                <a:latin typeface="Times New Roman"/>
                <a:ea typeface="Times New Roman"/>
              </a:rPr>
              <a:t> </a:t>
            </a:r>
            <a:r>
              <a:rPr b="0" lang="kk-KZ" sz="5400" strike="noStrike" u="none">
                <a:solidFill>
                  <a:srgbClr val="ff0000"/>
                </a:solidFill>
                <a:uFillTx/>
                <a:latin typeface="Times New Roman"/>
                <a:ea typeface="Times New Roman"/>
              </a:rPr>
              <a:t>НАЗАРЛАРЫҢЫЗҒА  РАҚМЕТ</a:t>
            </a:r>
            <a:r>
              <a:rPr b="0" lang="ru-RU" sz="5400" strike="noStrike" u="none">
                <a:solidFill>
                  <a:srgbClr val="ff0000"/>
                </a:solidFill>
                <a:uFillTx/>
                <a:latin typeface="Times New Roman"/>
                <a:ea typeface="Times New Roman"/>
              </a:rPr>
              <a:t>!</a:t>
            </a:r>
            <a:endParaRPr b="0" lang="ru-RU" sz="5400" strike="noStrike" u="none">
              <a:solidFill>
                <a:srgbClr val="000000"/>
              </a:solidFill>
              <a:uFillTx/>
              <a:latin typeface="Lucida Sans Unicode"/>
            </a:endParaRPr>
          </a:p>
        </p:txBody>
      </p:sp>
      <p:pic>
        <p:nvPicPr>
          <p:cNvPr id="168" name="Рисунок 6" descr="https://ds02.infourok.ru/uploads/ex/0880/00018f1f-cacfa67b/img9.jpg"/>
          <p:cNvPicPr/>
          <p:nvPr/>
        </p:nvPicPr>
        <p:blipFill>
          <a:blip r:embed="rId1"/>
          <a:stretch/>
        </p:blipFill>
        <p:spPr>
          <a:xfrm>
            <a:off x="9239400" y="4664160"/>
            <a:ext cx="2952720" cy="21938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Рисунок 48" descr=""/>
          <p:cNvPicPr/>
          <p:nvPr/>
        </p:nvPicPr>
        <p:blipFill>
          <a:blip r:embed="rId1"/>
          <a:stretch/>
        </p:blipFill>
        <p:spPr>
          <a:xfrm>
            <a:off x="652320" y="7978680"/>
            <a:ext cx="200160" cy="203400"/>
          </a:xfrm>
          <a:prstGeom prst="rect">
            <a:avLst/>
          </a:prstGeom>
          <a:ln w="0">
            <a:noFill/>
          </a:ln>
        </p:spPr>
      </p:pic>
      <p:cxnSp>
        <p:nvCxnSpPr>
          <p:cNvPr id="93" name="Google Shape;77;p1"/>
          <p:cNvCxnSpPr/>
          <p:nvPr/>
        </p:nvCxnSpPr>
        <p:spPr>
          <a:xfrm>
            <a:off x="212400" y="6621120"/>
            <a:ext cx="11729160" cy="26280"/>
          </a:xfrm>
          <a:prstGeom prst="straightConnector1">
            <a:avLst/>
          </a:prstGeom>
          <a:ln w="57240">
            <a:solidFill>
              <a:srgbClr val="33cccc"/>
            </a:solidFill>
            <a:miter/>
          </a:ln>
        </p:spPr>
      </p:cxnSp>
      <p:cxnSp>
        <p:nvCxnSpPr>
          <p:cNvPr id="94" name="Google Shape;78;p1"/>
          <p:cNvCxnSpPr/>
          <p:nvPr/>
        </p:nvCxnSpPr>
        <p:spPr>
          <a:xfrm>
            <a:off x="371520" y="2851200"/>
            <a:ext cx="10789200" cy="32400"/>
          </a:xfrm>
          <a:prstGeom prst="straightConnector1">
            <a:avLst/>
          </a:prstGeom>
          <a:ln w="38160">
            <a:solidFill>
              <a:srgbClr val="474b78"/>
            </a:solidFill>
            <a:miter/>
          </a:ln>
        </p:spPr>
      </p:cxnSp>
      <p:sp>
        <p:nvSpPr>
          <p:cNvPr id="95"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Оқу мақсат(тар)ы:</a:t>
            </a:r>
            <a:endParaRPr b="0" lang="ru-RU" sz="2400" strike="noStrike" u="none">
              <a:solidFill>
                <a:srgbClr val="000000"/>
              </a:solidFill>
              <a:uFillTx/>
              <a:latin typeface="Calibri"/>
            </a:endParaRPr>
          </a:p>
        </p:txBody>
      </p:sp>
      <p:sp>
        <p:nvSpPr>
          <p:cNvPr id="96" name="TextBox 1"/>
          <p:cNvSpPr/>
          <p:nvPr/>
        </p:nvSpPr>
        <p:spPr>
          <a:xfrm>
            <a:off x="1133640" y="3068640"/>
            <a:ext cx="42447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Сабақ мақсаттары:</a:t>
            </a:r>
            <a:endParaRPr b="0" lang="ru-RU" sz="2400" strike="noStrike" u="none">
              <a:solidFill>
                <a:srgbClr val="000000"/>
              </a:solidFill>
              <a:uFillTx/>
              <a:latin typeface="Calibri"/>
            </a:endParaRPr>
          </a:p>
        </p:txBody>
      </p:sp>
      <p:sp>
        <p:nvSpPr>
          <p:cNvPr id="97" name="Прямоугольник 1"/>
          <p:cNvSpPr/>
          <p:nvPr/>
        </p:nvSpPr>
        <p:spPr>
          <a:xfrm>
            <a:off x="716040" y="858960"/>
            <a:ext cx="10493280" cy="22287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Calibri"/>
              </a:rPr>
              <a:t> </a:t>
            </a:r>
            <a:r>
              <a:rPr b="0" lang="kk-KZ" sz="2800" strike="noStrike" u="none">
                <a:solidFill>
                  <a:srgbClr val="2e77e2"/>
                </a:solidFill>
                <a:uFillTx/>
                <a:latin typeface="Times New Roman"/>
                <a:ea typeface="Times New Roman"/>
              </a:rPr>
              <a:t>6.2.4.1 ауызекі және ресми стильдегі мәтіндердің тақырыбын, мазмұнын, тілдік ерекшелігін салыстыру;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6.4.4.3 үстеудің мағыналық түрлерін ажырату,синонимдік қатарларын түрлендіріп қолдану.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
        <p:nvSpPr>
          <p:cNvPr id="98" name="Прямоугольник 2"/>
          <p:cNvSpPr/>
          <p:nvPr/>
        </p:nvSpPr>
        <p:spPr>
          <a:xfrm>
            <a:off x="955800" y="3657600"/>
            <a:ext cx="10404360" cy="1374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pic>
        <p:nvPicPr>
          <p:cNvPr id="99" name="Рисунок 6" descr="https://i.pinimg.com/736x/47/96/39/479639fe90731ab370063ac8026408d7--clipart-tag.jpg"/>
          <p:cNvPicPr/>
          <p:nvPr/>
        </p:nvPicPr>
        <p:blipFill>
          <a:blip r:embed="rId2"/>
          <a:stretch/>
        </p:blipFill>
        <p:spPr>
          <a:xfrm>
            <a:off x="10090080" y="5208480"/>
            <a:ext cx="1843200" cy="1316160"/>
          </a:xfrm>
          <a:prstGeom prst="rect">
            <a:avLst/>
          </a:prstGeom>
          <a:ln w="0">
            <a:noFill/>
          </a:ln>
        </p:spPr>
      </p:pic>
      <p:sp>
        <p:nvSpPr>
          <p:cNvPr id="100" name="Прямоугольник 9"/>
          <p:cNvSpPr/>
          <p:nvPr/>
        </p:nvSpPr>
        <p:spPr>
          <a:xfrm>
            <a:off x="744480" y="3781440"/>
            <a:ext cx="10723680" cy="947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Ауызекі және ресми стильдегі мәтіндердің тілдік ерекшелігін салыстырып, көнелену арқылы жасалған үстеулерді табу.</a:t>
            </a:r>
            <a:endParaRPr b="0" lang="ru-RU" sz="28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Рисунок 48" descr=""/>
          <p:cNvPicPr/>
          <p:nvPr/>
        </p:nvPicPr>
        <p:blipFill>
          <a:blip r:embed="rId1"/>
          <a:stretch/>
        </p:blipFill>
        <p:spPr>
          <a:xfrm>
            <a:off x="652320" y="7978680"/>
            <a:ext cx="200160" cy="203400"/>
          </a:xfrm>
          <a:prstGeom prst="rect">
            <a:avLst/>
          </a:prstGeom>
          <a:ln w="0">
            <a:noFill/>
          </a:ln>
        </p:spPr>
      </p:pic>
      <p:cxnSp>
        <p:nvCxnSpPr>
          <p:cNvPr id="102" name="Google Shape;77;p1"/>
          <p:cNvCxnSpPr/>
          <p:nvPr/>
        </p:nvCxnSpPr>
        <p:spPr>
          <a:xfrm>
            <a:off x="212400" y="6621120"/>
            <a:ext cx="11729160" cy="26280"/>
          </a:xfrm>
          <a:prstGeom prst="straightConnector1">
            <a:avLst/>
          </a:prstGeom>
          <a:ln w="57240">
            <a:solidFill>
              <a:srgbClr val="33cccc"/>
            </a:solidFill>
            <a:miter/>
          </a:ln>
        </p:spPr>
      </p:cxnSp>
      <p:cxnSp>
        <p:nvCxnSpPr>
          <p:cNvPr id="103" name="Google Shape;78;p1"/>
          <p:cNvCxnSpPr/>
          <p:nvPr/>
        </p:nvCxnSpPr>
        <p:spPr>
          <a:xfrm>
            <a:off x="757080" y="6364080"/>
            <a:ext cx="10694160" cy="37080"/>
          </a:xfrm>
          <a:prstGeom prst="straightConnector1">
            <a:avLst/>
          </a:prstGeom>
          <a:ln w="38160">
            <a:solidFill>
              <a:srgbClr val="474b78"/>
            </a:solidFill>
            <a:miter/>
          </a:ln>
        </p:spPr>
      </p:cxnSp>
      <p:sp>
        <p:nvSpPr>
          <p:cNvPr id="104"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5" name="TextBox 9"/>
          <p:cNvSpPr/>
          <p:nvPr/>
        </p:nvSpPr>
        <p:spPr>
          <a:xfrm>
            <a:off x="3954600" y="588960"/>
            <a:ext cx="5437080" cy="581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002060"/>
                </a:solidFill>
                <a:uFillTx/>
                <a:latin typeface="Times New Roman"/>
                <a:ea typeface="Times New Roman"/>
              </a:rPr>
              <a:t>Бағалау  </a:t>
            </a:r>
            <a:r>
              <a:rPr b="1" lang="kk-KZ" sz="3200" strike="noStrike" u="none">
                <a:solidFill>
                  <a:srgbClr val="002060"/>
                </a:solidFill>
                <a:uFillTx/>
                <a:latin typeface="Times New Roman"/>
                <a:ea typeface="Times New Roman"/>
              </a:rPr>
              <a:t>критерийлері: </a:t>
            </a:r>
            <a:endParaRPr b="0" lang="ru-RU" sz="3200" strike="noStrike" u="none">
              <a:solidFill>
                <a:srgbClr val="000000"/>
              </a:solidFill>
              <a:uFillTx/>
              <a:latin typeface="Calibri"/>
            </a:endParaRPr>
          </a:p>
        </p:txBody>
      </p:sp>
      <p:pic>
        <p:nvPicPr>
          <p:cNvPr id="106" name="Рисунок 5" descr="https://ds04.infourok.ru/uploads/ex/0a29/0000cd78-a69961e8/img12.jpg"/>
          <p:cNvPicPr/>
          <p:nvPr/>
        </p:nvPicPr>
        <p:blipFill>
          <a:blip r:embed="rId2"/>
          <a:stretch/>
        </p:blipFill>
        <p:spPr>
          <a:xfrm>
            <a:off x="9442440" y="4238640"/>
            <a:ext cx="2552760" cy="1914480"/>
          </a:xfrm>
          <a:prstGeom prst="rect">
            <a:avLst/>
          </a:prstGeom>
          <a:ln w="0">
            <a:noFill/>
          </a:ln>
        </p:spPr>
      </p:pic>
      <p:sp>
        <p:nvSpPr>
          <p:cNvPr id="107" name="Rectangle 9"/>
          <p:cNvSpPr/>
          <p:nvPr/>
        </p:nvSpPr>
        <p:spPr>
          <a:xfrm>
            <a:off x="712800" y="1277280"/>
            <a:ext cx="10942560" cy="25329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7e2"/>
                </a:solidFill>
                <a:uFillTx/>
                <a:latin typeface="Times New Roman"/>
                <a:ea typeface="Times New Roman"/>
              </a:rPr>
              <a:t>- </a:t>
            </a:r>
            <a:r>
              <a:rPr b="1" i="1" lang="kk-KZ" sz="3200" strike="noStrike" u="none">
                <a:solidFill>
                  <a:srgbClr val="2e77e2"/>
                </a:solidFill>
                <a:uFillTx/>
                <a:latin typeface="Times New Roman"/>
                <a:ea typeface="Times New Roman"/>
              </a:rPr>
              <a:t>мәтінді мұқият оқып, тілдік ерекшелігін салыстырады;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3200" strike="noStrike" u="none">
                <a:solidFill>
                  <a:srgbClr val="2e77e2"/>
                </a:solidFill>
                <a:uFillTx/>
                <a:latin typeface="Times New Roman"/>
                <a:ea typeface="Times New Roman"/>
              </a:rPr>
              <a:t>- үстеудің мағыналық түрлерін ажыратады;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3200" strike="noStrike" u="none">
                <a:solidFill>
                  <a:srgbClr val="2e77e2"/>
                </a:solidFill>
                <a:uFillTx/>
                <a:latin typeface="Times New Roman"/>
                <a:ea typeface="Times New Roman"/>
              </a:rPr>
              <a:t>- көнеленуі арқылы жасалған үстеулерді тауып, талдай алады;</a:t>
            </a:r>
            <a:endParaRPr b="0" lang="ru-RU" sz="32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Рисунок 48" descr=""/>
          <p:cNvPicPr/>
          <p:nvPr/>
        </p:nvPicPr>
        <p:blipFill>
          <a:blip r:embed="rId1"/>
          <a:stretch/>
        </p:blipFill>
        <p:spPr>
          <a:xfrm>
            <a:off x="652320" y="7978680"/>
            <a:ext cx="200160" cy="203400"/>
          </a:xfrm>
          <a:prstGeom prst="rect">
            <a:avLst/>
          </a:prstGeom>
          <a:ln w="0">
            <a:noFill/>
          </a:ln>
        </p:spPr>
      </p:pic>
      <p:cxnSp>
        <p:nvCxnSpPr>
          <p:cNvPr id="109" name="Google Shape;77;p1"/>
          <p:cNvCxnSpPr/>
          <p:nvPr/>
        </p:nvCxnSpPr>
        <p:spPr>
          <a:xfrm>
            <a:off x="212400" y="6621120"/>
            <a:ext cx="11729160" cy="26280"/>
          </a:xfrm>
          <a:prstGeom prst="straightConnector1">
            <a:avLst/>
          </a:prstGeom>
          <a:ln w="57240">
            <a:solidFill>
              <a:srgbClr val="33cccc"/>
            </a:solidFill>
            <a:miter/>
          </a:ln>
        </p:spPr>
      </p:cxnSp>
      <p:cxnSp>
        <p:nvCxnSpPr>
          <p:cNvPr id="110" name="Google Shape;78;p1"/>
          <p:cNvCxnSpPr/>
          <p:nvPr/>
        </p:nvCxnSpPr>
        <p:spPr>
          <a:xfrm>
            <a:off x="757080" y="6364080"/>
            <a:ext cx="10694160" cy="37080"/>
          </a:xfrm>
          <a:prstGeom prst="straightConnector1">
            <a:avLst/>
          </a:prstGeom>
          <a:ln w="38160">
            <a:solidFill>
              <a:srgbClr val="474b78"/>
            </a:solidFill>
            <a:miter/>
          </a:ln>
        </p:spPr>
      </p:cxnSp>
      <p:sp>
        <p:nvSpPr>
          <p:cNvPr id="111" name="Rectangle 13"/>
          <p:cNvSpPr/>
          <p:nvPr/>
        </p:nvSpPr>
        <p:spPr>
          <a:xfrm>
            <a:off x="0" y="0"/>
            <a:ext cx="12192120" cy="360"/>
          </a:xfrm>
          <a:prstGeom prst="rect">
            <a:avLst/>
          </a:prstGeom>
          <a:noFill/>
          <a:ln w="0">
            <a:noFill/>
          </a:ln>
        </p:spPr>
        <p:style>
          <a:lnRef idx="0"/>
          <a:fillRef idx="0"/>
          <a:effectRef idx="0"/>
          <a:fontRef idx="minor"/>
        </p:style>
        <p:txBody>
          <a:bodyPr wrap="none" lIns="90000" rIns="90000" tIns="-46440" bIns="-46440" anchor="ctr">
            <a:spAutoFit/>
          </a:bodyPr>
          <a:p>
            <a:endParaRPr b="0" lang="ru-RU" sz="1800" strike="noStrike" u="none">
              <a:solidFill>
                <a:srgbClr val="000000"/>
              </a:solidFill>
              <a:uFillTx/>
              <a:latin typeface="Calibri"/>
            </a:endParaRPr>
          </a:p>
        </p:txBody>
      </p:sp>
      <p:pic>
        <p:nvPicPr>
          <p:cNvPr id="112" name="Рисунок 6" descr="https://i.pinimg.com/736x/47/96/39/479639fe90731ab370063ac8026408d7--clipart-tag.jpg"/>
          <p:cNvPicPr/>
          <p:nvPr/>
        </p:nvPicPr>
        <p:blipFill>
          <a:blip r:embed="rId2"/>
          <a:stretch/>
        </p:blipFill>
        <p:spPr>
          <a:xfrm>
            <a:off x="10523520" y="5483160"/>
            <a:ext cx="1668600" cy="1230480"/>
          </a:xfrm>
          <a:prstGeom prst="rect">
            <a:avLst/>
          </a:prstGeom>
          <a:ln w="0">
            <a:noFill/>
          </a:ln>
        </p:spPr>
      </p:pic>
      <p:sp>
        <p:nvSpPr>
          <p:cNvPr id="113" name="Rectangle 17"/>
          <p:cNvSpPr/>
          <p:nvPr/>
        </p:nvSpPr>
        <p:spPr>
          <a:xfrm>
            <a:off x="728640" y="435600"/>
            <a:ext cx="10445760" cy="619308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Бүгінгі сабақта</a:t>
            </a:r>
            <a:r>
              <a:rPr b="0" lang="kk-KZ" sz="2800" strike="noStrike" u="none">
                <a:solidFill>
                  <a:srgbClr val="002060"/>
                </a:solidFill>
                <a:uFillTx/>
                <a:latin typeface="Times New Roman"/>
                <a:ea typeface="Calibri"/>
              </a:rPr>
              <a:t>: </a:t>
            </a:r>
            <a:r>
              <a:rPr b="1" lang="ru-RU" sz="2800" strike="noStrike" u="none">
                <a:solidFill>
                  <a:srgbClr val="2e77e2"/>
                </a:solidFill>
                <a:uFillTx/>
                <a:latin typeface="Times New Roman"/>
                <a:ea typeface="Calibri"/>
              </a:rPr>
              <a:t>Әлемдегі  алғашқы кітапхана</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Сенің сабақта білетінің: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800" strike="noStrike" u="none">
                <a:solidFill>
                  <a:srgbClr val="2e77e2"/>
                </a:solidFill>
                <a:uFillTx/>
                <a:latin typeface="Times New Roman"/>
                <a:ea typeface="Calibri"/>
              </a:rPr>
              <a:t>Ауызекі және ресми стильдегі мәтіндердің тілдік ерекшелігін салыстыра алу;</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Сенің меңгеретінің: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Calibri"/>
              </a:rPr>
              <a:t>- </a:t>
            </a:r>
            <a:r>
              <a:rPr b="1" i="1" lang="kk-KZ" sz="3200" strike="noStrike" u="none">
                <a:solidFill>
                  <a:srgbClr val="2e77e2"/>
                </a:solidFill>
                <a:uFillTx/>
                <a:latin typeface="Times New Roman"/>
                <a:ea typeface="Calibri"/>
              </a:rPr>
              <a:t>үстеудің мағыналық түрлерін ажырату;</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3200" strike="noStrike" u="none">
                <a:solidFill>
                  <a:srgbClr val="2e77e2"/>
                </a:solidFill>
                <a:uFillTx/>
                <a:latin typeface="Times New Roman"/>
                <a:ea typeface="Calibri"/>
              </a:rPr>
              <a:t>- көнеленуі арқылы жасалған үстеулерді таба алу;</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70c0"/>
                </a:solidFill>
                <a:uFillTx/>
                <a:latin typeface="Times New Roman"/>
                <a:ea typeface="Calibri"/>
              </a:rPr>
              <a:t> </a:t>
            </a:r>
            <a:endParaRPr b="0" lang="ru-RU" sz="28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4" name="Рисунок 6" descr="https://i.pinimg.com/736x/47/96/39/479639fe90731ab370063ac8026408d7--clipart-tag.jpg"/>
          <p:cNvPicPr/>
          <p:nvPr/>
        </p:nvPicPr>
        <p:blipFill>
          <a:blip r:embed="rId1"/>
          <a:stretch/>
        </p:blipFill>
        <p:spPr>
          <a:xfrm>
            <a:off x="10631520" y="5745240"/>
            <a:ext cx="1317600" cy="914400"/>
          </a:xfrm>
          <a:prstGeom prst="rect">
            <a:avLst/>
          </a:prstGeom>
          <a:ln w="0">
            <a:noFill/>
          </a:ln>
        </p:spPr>
      </p:pic>
      <p:sp>
        <p:nvSpPr>
          <p:cNvPr id="115" name="Rectangle 13"/>
          <p:cNvSpPr/>
          <p:nvPr/>
        </p:nvSpPr>
        <p:spPr>
          <a:xfrm>
            <a:off x="758880" y="2494800"/>
            <a:ext cx="10694880" cy="82548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endParaRPr b="0" lang="ru-RU" sz="2400" strike="noStrike" u="none">
              <a:solidFill>
                <a:srgbClr val="000000"/>
              </a:solidFill>
              <a:uFillTx/>
              <a:latin typeface="Calibri"/>
            </a:endParaRPr>
          </a:p>
        </p:txBody>
      </p:sp>
      <p:sp>
        <p:nvSpPr>
          <p:cNvPr id="116" name="Rectangle 5"/>
          <p:cNvSpPr/>
          <p:nvPr/>
        </p:nvSpPr>
        <p:spPr>
          <a:xfrm>
            <a:off x="527040" y="786240"/>
            <a:ext cx="10663200" cy="5817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rPr>
              <a:t>Жаңа сабақ       </a:t>
            </a:r>
            <a:endParaRPr b="0" lang="ru-RU" sz="3200" strike="noStrike" u="none">
              <a:solidFill>
                <a:srgbClr val="000000"/>
              </a:solidFill>
              <a:uFillTx/>
              <a:latin typeface="Calibri"/>
            </a:endParaRPr>
          </a:p>
        </p:txBody>
      </p:sp>
      <p:sp>
        <p:nvSpPr>
          <p:cNvPr id="117" name="Rectangle 7"/>
          <p:cNvSpPr/>
          <p:nvPr/>
        </p:nvSpPr>
        <p:spPr>
          <a:xfrm>
            <a:off x="557280" y="1698480"/>
            <a:ext cx="11298240" cy="33858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Times New Roman"/>
              </a:rPr>
              <a:t>Кейбір үстеулер</a:t>
            </a:r>
            <a:r>
              <a:rPr b="1" lang="kk-KZ" sz="2400" strike="noStrike" u="none">
                <a:solidFill>
                  <a:srgbClr val="2e77e2"/>
                </a:solidFill>
                <a:uFillTx/>
                <a:latin typeface="Times New Roman"/>
                <a:ea typeface="Times New Roman"/>
              </a:rPr>
              <a:t> </a:t>
            </a:r>
            <a:r>
              <a:rPr b="0" lang="kk-KZ" sz="2400" strike="noStrike" u="none">
                <a:solidFill>
                  <a:srgbClr val="2e77e2"/>
                </a:solidFill>
                <a:uFillTx/>
                <a:latin typeface="Times New Roman"/>
                <a:ea typeface="Times New Roman"/>
              </a:rPr>
              <a:t>түбірге</a:t>
            </a:r>
            <a:r>
              <a:rPr b="1" lang="kk-KZ" sz="2400" strike="noStrike" u="none">
                <a:solidFill>
                  <a:srgbClr val="2e77e2"/>
                </a:solidFill>
                <a:uFillTx/>
                <a:latin typeface="Times New Roman"/>
                <a:ea typeface="Times New Roman"/>
              </a:rPr>
              <a:t> септік жалғауының сіңісіп, көнеленуінен </a:t>
            </a:r>
            <a:r>
              <a:rPr b="0" lang="kk-KZ" sz="2400" strike="noStrike" u="none">
                <a:solidFill>
                  <a:srgbClr val="2e77e2"/>
                </a:solidFill>
                <a:uFillTx/>
                <a:latin typeface="Times New Roman"/>
                <a:ea typeface="Times New Roman"/>
              </a:rPr>
              <a:t>жасалады: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Times New Roman"/>
              </a:rPr>
              <a:t>- Барыс септіктің</a:t>
            </a:r>
            <a:r>
              <a:rPr b="0" lang="kk-KZ" sz="2400" strike="noStrike" u="none">
                <a:solidFill>
                  <a:srgbClr val="2e77e2"/>
                </a:solidFill>
                <a:uFillTx/>
                <a:latin typeface="Times New Roman"/>
                <a:ea typeface="Times New Roman"/>
              </a:rPr>
              <a:t> көнеленуінен: </a:t>
            </a:r>
            <a:r>
              <a:rPr b="1" i="1" lang="kk-KZ" sz="2400" strike="noStrike" u="none">
                <a:solidFill>
                  <a:srgbClr val="2e77e2"/>
                </a:solidFill>
                <a:uFillTx/>
                <a:latin typeface="Times New Roman"/>
                <a:ea typeface="Times New Roman"/>
              </a:rPr>
              <a:t>бекерге </a:t>
            </a:r>
            <a:r>
              <a:rPr b="0" i="1" lang="kk-KZ" sz="2400" strike="noStrike" u="none">
                <a:solidFill>
                  <a:srgbClr val="2e77e2"/>
                </a:solidFill>
                <a:uFillTx/>
                <a:latin typeface="Times New Roman"/>
                <a:ea typeface="Times New Roman"/>
              </a:rPr>
              <a:t>(</a:t>
            </a:r>
            <a:r>
              <a:rPr b="0" lang="kk-KZ" sz="2400" strike="noStrike" u="none">
                <a:solidFill>
                  <a:srgbClr val="2e77e2"/>
                </a:solidFill>
                <a:uFillTx/>
                <a:latin typeface="Times New Roman"/>
                <a:ea typeface="Times New Roman"/>
              </a:rPr>
              <a:t>жүрме</a:t>
            </a:r>
            <a:r>
              <a:rPr b="1" i="1" lang="kk-KZ" sz="2400" strike="noStrike" u="none">
                <a:solidFill>
                  <a:srgbClr val="2e77e2"/>
                </a:solidFill>
                <a:uFillTx/>
                <a:latin typeface="Times New Roman"/>
                <a:ea typeface="Times New Roman"/>
              </a:rPr>
              <a:t>),  ертеңге </a:t>
            </a:r>
            <a:r>
              <a:rPr b="0" lang="kk-KZ" sz="2400" strike="noStrike" u="none">
                <a:solidFill>
                  <a:srgbClr val="2e77e2"/>
                </a:solidFill>
                <a:uFillTx/>
                <a:latin typeface="Times New Roman"/>
                <a:ea typeface="Times New Roman"/>
              </a:rPr>
              <a:t>(дейін</a:t>
            </a:r>
            <a:r>
              <a:rPr b="1" lang="kk-KZ" sz="2400" strike="noStrike" u="none">
                <a:solidFill>
                  <a:srgbClr val="2e77e2"/>
                </a:solidFill>
                <a:uFillTx/>
                <a:latin typeface="Times New Roman"/>
                <a:ea typeface="Times New Roman"/>
              </a:rPr>
              <a:t>)</a:t>
            </a:r>
            <a:r>
              <a:rPr b="1" i="1" lang="kk-KZ" sz="2400" strike="noStrike" u="none">
                <a:solidFill>
                  <a:srgbClr val="2e77e2"/>
                </a:solidFill>
                <a:uFillTx/>
                <a:latin typeface="Times New Roman"/>
                <a:ea typeface="Times New Roman"/>
              </a:rPr>
              <a:t>, зорға </a:t>
            </a:r>
            <a:r>
              <a:rPr b="0" lang="kk-KZ" sz="2400" strike="noStrike" u="none">
                <a:solidFill>
                  <a:srgbClr val="2e77e2"/>
                </a:solidFill>
                <a:uFillTx/>
                <a:latin typeface="Times New Roman"/>
                <a:ea typeface="Times New Roman"/>
              </a:rPr>
              <a:t>(жетті),</a:t>
            </a:r>
            <a:r>
              <a:rPr b="1" i="1" lang="kk-KZ" sz="2400" strike="noStrike" u="none">
                <a:solidFill>
                  <a:srgbClr val="2e77e2"/>
                </a:solidFill>
                <a:uFillTx/>
                <a:latin typeface="Times New Roman"/>
                <a:ea typeface="Times New Roman"/>
              </a:rPr>
              <a:t>  босқа </a:t>
            </a:r>
            <a:r>
              <a:rPr b="0" lang="kk-KZ" sz="2400" strike="noStrike" u="none">
                <a:solidFill>
                  <a:srgbClr val="2e77e2"/>
                </a:solidFill>
                <a:uFillTx/>
                <a:latin typeface="Times New Roman"/>
                <a:ea typeface="Times New Roman"/>
              </a:rPr>
              <a:t>(отырма),</a:t>
            </a:r>
            <a:r>
              <a:rPr b="1" i="1" lang="kk-KZ" sz="2400" strike="noStrike" u="none">
                <a:solidFill>
                  <a:srgbClr val="2e77e2"/>
                </a:solidFill>
                <a:uFillTx/>
                <a:latin typeface="Times New Roman"/>
                <a:ea typeface="Times New Roman"/>
              </a:rPr>
              <a:t>  текке </a:t>
            </a:r>
            <a:r>
              <a:rPr b="0" lang="kk-KZ" sz="2400" strike="noStrike" u="none">
                <a:solidFill>
                  <a:srgbClr val="2e77e2"/>
                </a:solidFill>
                <a:uFillTx/>
                <a:latin typeface="Times New Roman"/>
                <a:ea typeface="Times New Roman"/>
              </a:rPr>
              <a:t>(күлме),</a:t>
            </a:r>
            <a:r>
              <a:rPr b="1" i="1" lang="kk-KZ" sz="2400" strike="noStrike" u="none">
                <a:solidFill>
                  <a:srgbClr val="2e77e2"/>
                </a:solidFill>
                <a:uFillTx/>
                <a:latin typeface="Times New Roman"/>
                <a:ea typeface="Times New Roman"/>
              </a:rPr>
              <a:t> </a:t>
            </a:r>
            <a:r>
              <a:rPr b="0" lang="kk-KZ" sz="2400" strike="noStrike" u="none">
                <a:solidFill>
                  <a:srgbClr val="2e77e2"/>
                </a:solidFill>
                <a:uFillTx/>
                <a:latin typeface="Times New Roman"/>
                <a:ea typeface="Times New Roman"/>
              </a:rPr>
              <a:t>т.б</a:t>
            </a:r>
            <a:r>
              <a:rPr b="1" i="1" lang="kk-KZ" sz="2400" strike="noStrike" u="none">
                <a:solidFill>
                  <a:srgbClr val="2e77e2"/>
                </a:solidFill>
                <a:uFillTx/>
                <a:latin typeface="Times New Roman"/>
                <a:ea typeface="Times New Roman"/>
              </a:rPr>
              <a:t>.</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Times New Roman"/>
              </a:rPr>
              <a:t>- Жатыс септіктің</a:t>
            </a:r>
            <a:r>
              <a:rPr b="0" lang="kk-KZ" sz="2400" strike="noStrike" u="none">
                <a:solidFill>
                  <a:srgbClr val="2e77e2"/>
                </a:solidFill>
                <a:uFillTx/>
                <a:latin typeface="Times New Roman"/>
                <a:ea typeface="Times New Roman"/>
              </a:rPr>
              <a:t> көнеленуінен:</a:t>
            </a:r>
            <a:r>
              <a:rPr b="1" lang="kk-KZ" sz="2400" strike="noStrike" u="none">
                <a:solidFill>
                  <a:srgbClr val="2e77e2"/>
                </a:solidFill>
                <a:uFillTx/>
                <a:latin typeface="Times New Roman"/>
                <a:ea typeface="Times New Roman"/>
              </a:rPr>
              <a:t> </a:t>
            </a:r>
            <a:r>
              <a:rPr b="1" i="1" lang="kk-KZ" sz="2400" strike="noStrike" u="none">
                <a:solidFill>
                  <a:srgbClr val="2e77e2"/>
                </a:solidFill>
                <a:uFillTx/>
                <a:latin typeface="Times New Roman"/>
                <a:ea typeface="Times New Roman"/>
              </a:rPr>
              <a:t>өткенде </a:t>
            </a:r>
            <a:r>
              <a:rPr b="0" lang="kk-KZ" sz="2400" strike="noStrike" u="none">
                <a:solidFill>
                  <a:srgbClr val="2e77e2"/>
                </a:solidFill>
                <a:uFillTx/>
                <a:latin typeface="Times New Roman"/>
                <a:ea typeface="Times New Roman"/>
              </a:rPr>
              <a:t>(айтқан),</a:t>
            </a:r>
            <a:r>
              <a:rPr b="1" i="1" lang="kk-KZ" sz="2400" strike="noStrike" u="none">
                <a:solidFill>
                  <a:srgbClr val="2e77e2"/>
                </a:solidFill>
                <a:uFillTx/>
                <a:latin typeface="Times New Roman"/>
                <a:ea typeface="Times New Roman"/>
              </a:rPr>
              <a:t> байқаусызда </a:t>
            </a:r>
            <a:r>
              <a:rPr b="0" lang="kk-KZ" sz="2400" strike="noStrike" u="none">
                <a:solidFill>
                  <a:srgbClr val="2e77e2"/>
                </a:solidFill>
                <a:uFillTx/>
                <a:latin typeface="Times New Roman"/>
                <a:ea typeface="Times New Roman"/>
              </a:rPr>
              <a:t>(жығылды),</a:t>
            </a:r>
            <a:r>
              <a:rPr b="1" i="1" lang="kk-KZ" sz="2400" strike="noStrike" u="none">
                <a:solidFill>
                  <a:srgbClr val="2e77e2"/>
                </a:solidFill>
                <a:uFillTx/>
                <a:latin typeface="Times New Roman"/>
                <a:ea typeface="Times New Roman"/>
              </a:rPr>
              <a:t>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2e77e2"/>
                </a:solidFill>
                <a:uFillTx/>
                <a:latin typeface="Times New Roman"/>
                <a:ea typeface="Times New Roman"/>
              </a:rPr>
              <a:t>қапыда </a:t>
            </a:r>
            <a:r>
              <a:rPr b="0" lang="kk-KZ" sz="2400" strike="noStrike" u="none">
                <a:solidFill>
                  <a:srgbClr val="2e77e2"/>
                </a:solidFill>
                <a:uFillTx/>
                <a:latin typeface="Times New Roman"/>
                <a:ea typeface="Times New Roman"/>
              </a:rPr>
              <a:t>(қалды),</a:t>
            </a:r>
            <a:r>
              <a:rPr b="1" i="1" lang="kk-KZ" sz="2400" strike="noStrike" u="none">
                <a:solidFill>
                  <a:srgbClr val="2e77e2"/>
                </a:solidFill>
                <a:uFillTx/>
                <a:latin typeface="Times New Roman"/>
                <a:ea typeface="Times New Roman"/>
              </a:rPr>
              <a:t> </a:t>
            </a:r>
            <a:r>
              <a:rPr b="0" lang="kk-KZ" sz="2400" strike="noStrike" u="none">
                <a:solidFill>
                  <a:srgbClr val="2e77e2"/>
                </a:solidFill>
                <a:uFillTx/>
                <a:latin typeface="Times New Roman"/>
                <a:ea typeface="Times New Roman"/>
              </a:rPr>
              <a:t>т.б.</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Times New Roman"/>
              </a:rPr>
              <a:t>- Шығыс септіктің</a:t>
            </a:r>
            <a:r>
              <a:rPr b="0" lang="kk-KZ" sz="2400" strike="noStrike" u="none">
                <a:solidFill>
                  <a:srgbClr val="2e77e2"/>
                </a:solidFill>
                <a:uFillTx/>
                <a:latin typeface="Times New Roman"/>
                <a:ea typeface="Times New Roman"/>
              </a:rPr>
              <a:t> көнеленуінен:</a:t>
            </a:r>
            <a:r>
              <a:rPr b="1" lang="kk-KZ" sz="2400" strike="noStrike" u="none">
                <a:solidFill>
                  <a:srgbClr val="2e77e2"/>
                </a:solidFill>
                <a:uFillTx/>
                <a:latin typeface="Times New Roman"/>
                <a:ea typeface="Times New Roman"/>
              </a:rPr>
              <a:t> </a:t>
            </a:r>
            <a:r>
              <a:rPr b="1" i="1" lang="kk-KZ" sz="2400" strike="noStrike" u="none">
                <a:solidFill>
                  <a:srgbClr val="2e77e2"/>
                </a:solidFill>
                <a:uFillTx/>
                <a:latin typeface="Times New Roman"/>
                <a:ea typeface="Times New Roman"/>
              </a:rPr>
              <a:t>төтесінен</a:t>
            </a:r>
            <a:r>
              <a:rPr b="1" lang="kk-KZ" sz="2400" strike="noStrike" u="none">
                <a:solidFill>
                  <a:srgbClr val="2e77e2"/>
                </a:solidFill>
                <a:uFillTx/>
                <a:latin typeface="Times New Roman"/>
                <a:ea typeface="Times New Roman"/>
              </a:rPr>
              <a:t> </a:t>
            </a:r>
            <a:r>
              <a:rPr b="0" lang="kk-KZ" sz="2400" strike="noStrike" u="none">
                <a:solidFill>
                  <a:srgbClr val="2e77e2"/>
                </a:solidFill>
                <a:uFillTx/>
                <a:latin typeface="Times New Roman"/>
                <a:ea typeface="Times New Roman"/>
              </a:rPr>
              <a:t>(айтты),</a:t>
            </a:r>
            <a:r>
              <a:rPr b="1" lang="kk-KZ" sz="2400" strike="noStrike" u="none">
                <a:solidFill>
                  <a:srgbClr val="2e77e2"/>
                </a:solidFill>
                <a:uFillTx/>
                <a:latin typeface="Times New Roman"/>
                <a:ea typeface="Times New Roman"/>
              </a:rPr>
              <a:t> </a:t>
            </a:r>
            <a:r>
              <a:rPr b="0" lang="kk-KZ" sz="2400" strike="noStrike" u="none">
                <a:solidFill>
                  <a:srgbClr val="2e77e2"/>
                </a:solidFill>
                <a:uFillTx/>
                <a:latin typeface="Times New Roman"/>
                <a:ea typeface="Times New Roman"/>
              </a:rPr>
              <a:t>шалқасынан (құлады),</a:t>
            </a:r>
            <a:r>
              <a:rPr b="1" lang="kk-KZ" sz="2400" strike="noStrike" u="none">
                <a:solidFill>
                  <a:srgbClr val="2e77e2"/>
                </a:solidFill>
                <a:uFillTx/>
                <a:latin typeface="Times New Roman"/>
                <a:ea typeface="Times New Roman"/>
              </a:rPr>
              <a:t> </a:t>
            </a:r>
            <a:r>
              <a:rPr b="0" lang="kk-KZ" sz="2400" strike="noStrike" u="none">
                <a:solidFill>
                  <a:srgbClr val="2e77e2"/>
                </a:solidFill>
                <a:uFillTx/>
                <a:latin typeface="Times New Roman"/>
                <a:ea typeface="Times New Roman"/>
              </a:rPr>
              <a:t>т.б.</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Times New Roman"/>
              </a:rPr>
              <a:t>- Көмектес септіктің</a:t>
            </a:r>
            <a:r>
              <a:rPr b="0" lang="kk-KZ" sz="2400" strike="noStrike" u="none">
                <a:solidFill>
                  <a:srgbClr val="2e77e2"/>
                </a:solidFill>
                <a:uFillTx/>
                <a:latin typeface="Times New Roman"/>
                <a:ea typeface="Times New Roman"/>
              </a:rPr>
              <a:t> көнеленуінен:</a:t>
            </a:r>
            <a:r>
              <a:rPr b="1" lang="kk-KZ" sz="2400" strike="noStrike" u="none">
                <a:solidFill>
                  <a:srgbClr val="2e77e2"/>
                </a:solidFill>
                <a:uFillTx/>
                <a:latin typeface="Times New Roman"/>
                <a:ea typeface="Times New Roman"/>
              </a:rPr>
              <a:t> </a:t>
            </a:r>
            <a:r>
              <a:rPr b="1" i="1" lang="kk-KZ" sz="2400" strike="noStrike" u="none">
                <a:solidFill>
                  <a:srgbClr val="2e77e2"/>
                </a:solidFill>
                <a:uFillTx/>
                <a:latin typeface="Times New Roman"/>
                <a:ea typeface="Times New Roman"/>
              </a:rPr>
              <a:t>кезекпен</a:t>
            </a:r>
            <a:r>
              <a:rPr b="1" lang="kk-KZ" sz="2400" strike="noStrike" u="none">
                <a:solidFill>
                  <a:srgbClr val="2e77e2"/>
                </a:solidFill>
                <a:uFillTx/>
                <a:latin typeface="Times New Roman"/>
                <a:ea typeface="Times New Roman"/>
              </a:rPr>
              <a:t> </a:t>
            </a:r>
            <a:r>
              <a:rPr b="0" lang="kk-KZ" sz="2400" strike="noStrike" u="none">
                <a:solidFill>
                  <a:srgbClr val="2e77e2"/>
                </a:solidFill>
                <a:uFillTx/>
                <a:latin typeface="Times New Roman"/>
                <a:ea typeface="Times New Roman"/>
              </a:rPr>
              <a:t>(сөйлеу),</a:t>
            </a:r>
            <a:r>
              <a:rPr b="1" lang="kk-KZ" sz="2400" strike="noStrike" u="none">
                <a:solidFill>
                  <a:srgbClr val="2e77e2"/>
                </a:solidFill>
                <a:uFillTx/>
                <a:latin typeface="Times New Roman"/>
                <a:ea typeface="Times New Roman"/>
              </a:rPr>
              <a:t>  </a:t>
            </a:r>
            <a:r>
              <a:rPr b="1" i="1" lang="kk-KZ" sz="2400" strike="noStrike" u="none">
                <a:solidFill>
                  <a:srgbClr val="2e77e2"/>
                </a:solidFill>
                <a:uFillTx/>
                <a:latin typeface="Times New Roman"/>
                <a:ea typeface="Times New Roman"/>
              </a:rPr>
              <a:t>ретімен</a:t>
            </a:r>
            <a:r>
              <a:rPr b="1" lang="kk-KZ" sz="2400" strike="noStrike" u="none">
                <a:solidFill>
                  <a:srgbClr val="2e77e2"/>
                </a:solidFill>
                <a:uFillTx/>
                <a:latin typeface="Times New Roman"/>
                <a:ea typeface="Times New Roman"/>
              </a:rPr>
              <a:t> </a:t>
            </a:r>
            <a:r>
              <a:rPr b="0" lang="kk-KZ" sz="2400" strike="noStrike" u="none">
                <a:solidFill>
                  <a:srgbClr val="2e77e2"/>
                </a:solidFill>
                <a:uFillTx/>
                <a:latin typeface="Times New Roman"/>
                <a:ea typeface="Times New Roman"/>
              </a:rPr>
              <a:t>(айтты).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Times New Roman"/>
              </a:rPr>
              <a:t>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Рисунок 48" descr=""/>
          <p:cNvPicPr/>
          <p:nvPr/>
        </p:nvPicPr>
        <p:blipFill>
          <a:blip r:embed="rId1"/>
          <a:stretch/>
        </p:blipFill>
        <p:spPr>
          <a:xfrm>
            <a:off x="652320" y="7978680"/>
            <a:ext cx="200160" cy="203400"/>
          </a:xfrm>
          <a:prstGeom prst="rect">
            <a:avLst/>
          </a:prstGeom>
          <a:ln w="0">
            <a:noFill/>
          </a:ln>
        </p:spPr>
      </p:pic>
      <p:cxnSp>
        <p:nvCxnSpPr>
          <p:cNvPr id="119" name="Google Shape;77;p1"/>
          <p:cNvCxnSpPr/>
          <p:nvPr/>
        </p:nvCxnSpPr>
        <p:spPr>
          <a:xfrm>
            <a:off x="212400" y="6621120"/>
            <a:ext cx="11729160" cy="26280"/>
          </a:xfrm>
          <a:prstGeom prst="straightConnector1">
            <a:avLst/>
          </a:prstGeom>
          <a:ln w="57240">
            <a:solidFill>
              <a:srgbClr val="33cccc"/>
            </a:solidFill>
            <a:miter/>
          </a:ln>
        </p:spPr>
      </p:cxnSp>
      <p:cxnSp>
        <p:nvCxnSpPr>
          <p:cNvPr id="120" name="Google Shape;78;p1"/>
          <p:cNvCxnSpPr/>
          <p:nvPr/>
        </p:nvCxnSpPr>
        <p:spPr>
          <a:xfrm>
            <a:off x="757080" y="6364080"/>
            <a:ext cx="10694160" cy="37080"/>
          </a:xfrm>
          <a:prstGeom prst="straightConnector1">
            <a:avLst/>
          </a:prstGeom>
          <a:ln w="38160">
            <a:solidFill>
              <a:srgbClr val="474b78"/>
            </a:solidFill>
            <a:miter/>
          </a:ln>
        </p:spPr>
      </p:cxnSp>
      <p:pic>
        <p:nvPicPr>
          <p:cNvPr id="121" name="Рисунок 6" descr="https://i.pinimg.com/736x/47/96/39/479639fe90731ab370063ac8026408d7--clipart-tag.jpg"/>
          <p:cNvPicPr/>
          <p:nvPr/>
        </p:nvPicPr>
        <p:blipFill>
          <a:blip r:embed="rId2"/>
          <a:stretch/>
        </p:blipFill>
        <p:spPr>
          <a:xfrm>
            <a:off x="9918720" y="4765680"/>
            <a:ext cx="1952640" cy="1447920"/>
          </a:xfrm>
          <a:prstGeom prst="rect">
            <a:avLst/>
          </a:prstGeom>
          <a:ln w="0">
            <a:noFill/>
          </a:ln>
        </p:spPr>
      </p:pic>
      <p:sp>
        <p:nvSpPr>
          <p:cNvPr id="122" name="Rectangle 27"/>
          <p:cNvSpPr/>
          <p:nvPr/>
        </p:nvSpPr>
        <p:spPr>
          <a:xfrm>
            <a:off x="946080" y="543240"/>
            <a:ext cx="9685440" cy="16182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1-тапсырма</a:t>
            </a:r>
            <a:endParaRPr b="0" lang="ru-RU" sz="2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libri"/>
            </a:endParaRPr>
          </a:p>
        </p:txBody>
      </p:sp>
      <p:sp>
        <p:nvSpPr>
          <p:cNvPr id="123" name="Rectangle 7"/>
          <p:cNvSpPr/>
          <p:nvPr/>
        </p:nvSpPr>
        <p:spPr>
          <a:xfrm>
            <a:off x="820800" y="549360"/>
            <a:ext cx="11371320" cy="22885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24" name="Rectangle 8"/>
          <p:cNvSpPr/>
          <p:nvPr/>
        </p:nvSpPr>
        <p:spPr>
          <a:xfrm>
            <a:off x="247680" y="1098000"/>
            <a:ext cx="11685600" cy="24109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Times New Roman"/>
              </a:rPr>
              <a:t>Суреттер  арқылы «Кітапханада» тақырыбында төмендегі сөздерді пайдаланып  диалог құраңыздар.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Берілген сөздер:</a:t>
            </a:r>
            <a:r>
              <a:rPr b="1" lang="kk-KZ" sz="2400" strike="noStrike" u="none">
                <a:solidFill>
                  <a:srgbClr val="2e77e2"/>
                </a:solidFill>
                <a:uFillTx/>
                <a:latin typeface="Times New Roman"/>
                <a:ea typeface="Times New Roman"/>
              </a:rPr>
              <a:t> </a:t>
            </a:r>
            <a:r>
              <a:rPr b="0" i="1" lang="kk-KZ" sz="2400" strike="noStrike" u="none">
                <a:solidFill>
                  <a:srgbClr val="2e77e2"/>
                </a:solidFill>
                <a:uFillTx/>
                <a:latin typeface="Times New Roman"/>
                <a:ea typeface="Times New Roman"/>
              </a:rPr>
              <a:t>ертеңге, байқаусызда, кезекпен, босқа, шалқасынан.</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125" name="Рисунок 8" descr="C:\Users\User\Desktop\222.jpg"/>
          <p:cNvPicPr/>
          <p:nvPr/>
        </p:nvPicPr>
        <p:blipFill>
          <a:blip r:embed="rId3"/>
          <a:stretch/>
        </p:blipFill>
        <p:spPr>
          <a:xfrm>
            <a:off x="836640" y="2962440"/>
            <a:ext cx="4681440" cy="2292120"/>
          </a:xfrm>
          <a:prstGeom prst="rect">
            <a:avLst/>
          </a:prstGeom>
          <a:ln w="0">
            <a:noFill/>
          </a:ln>
        </p:spPr>
      </p:pic>
      <p:pic>
        <p:nvPicPr>
          <p:cNvPr id="126" name="Рисунок 9" descr="C:\Users\User\Desktop\111.jpg"/>
          <p:cNvPicPr/>
          <p:nvPr/>
        </p:nvPicPr>
        <p:blipFill>
          <a:blip r:embed="rId4"/>
          <a:stretch/>
        </p:blipFill>
        <p:spPr>
          <a:xfrm>
            <a:off x="6384960" y="2944800"/>
            <a:ext cx="4386240" cy="2200320"/>
          </a:xfrm>
          <a:prstGeom prst="rect">
            <a:avLst/>
          </a:prstGeom>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Рисунок 6" descr="https://i.pinimg.com/736x/47/96/39/479639fe90731ab370063ac8026408d7--clipart-tag.jpg"/>
          <p:cNvPicPr/>
          <p:nvPr/>
        </p:nvPicPr>
        <p:blipFill>
          <a:blip r:embed="rId1"/>
          <a:stretch/>
        </p:blipFill>
        <p:spPr>
          <a:xfrm>
            <a:off x="9205920" y="4510080"/>
            <a:ext cx="2624040" cy="1936800"/>
          </a:xfrm>
          <a:prstGeom prst="rect">
            <a:avLst/>
          </a:prstGeom>
          <a:ln w="0">
            <a:noFill/>
          </a:ln>
        </p:spPr>
      </p:pic>
      <p:sp>
        <p:nvSpPr>
          <p:cNvPr id="128" name=""/>
          <p:cNvSpPr txBox="1"/>
          <p:nvPr/>
        </p:nvSpPr>
        <p:spPr>
          <a:xfrm>
            <a:off x="579600" y="758880"/>
            <a:ext cx="10972800" cy="4324320"/>
          </a:xfrm>
          <a:prstGeom prst="rect">
            <a:avLst/>
          </a:prstGeom>
          <a:noFill/>
          <a:ln w="0">
            <a:noFill/>
          </a:ln>
        </p:spPr>
        <p:txBody>
          <a:bodyPr anchor="t">
            <a:normAutofit/>
          </a:bodyPr>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Дескриптор</a:t>
            </a: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Тапсырма критерийі:</a:t>
            </a:r>
            <a:r>
              <a:rPr b="0" lang="kk-KZ" sz="3200" strike="noStrike" u="none">
                <a:solidFill>
                  <a:srgbClr val="002060"/>
                </a:solidFill>
                <a:uFillTx/>
                <a:latin typeface="Times New Roman"/>
                <a:ea typeface="Times New Roman"/>
              </a:rPr>
              <a:t> </a:t>
            </a:r>
            <a:r>
              <a:rPr b="0" lang="kk-KZ" sz="3200" strike="noStrike" u="none">
                <a:solidFill>
                  <a:srgbClr val="000000"/>
                </a:solidFill>
                <a:uFillTx/>
                <a:latin typeface="Lucida Sans Unicode"/>
              </a:rPr>
              <a:t> </a:t>
            </a:r>
            <a:r>
              <a:rPr b="0" lang="kk-KZ" sz="3200" strike="noStrike" u="none">
                <a:solidFill>
                  <a:srgbClr val="2e77e2"/>
                </a:solidFill>
                <a:uFillTx/>
                <a:latin typeface="Times New Roman"/>
                <a:ea typeface="Times New Roman"/>
              </a:rPr>
              <a:t>диалог  құрап, тілдік ерекшелігін салыстыру.</a:t>
            </a:r>
            <a:endParaRPr b="0" lang="ru-RU" sz="3200" strike="noStrike" u="none">
              <a:solidFill>
                <a:srgbClr val="000000"/>
              </a:solidFill>
              <a:uFillTx/>
              <a:latin typeface="Lucida Sans Unicode"/>
            </a:endParaRPr>
          </a:p>
          <a:p>
            <a:pPr marL="365040" indent="-255600">
              <a:lnSpc>
                <a:spcPct val="100000"/>
              </a:lnSpc>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7e2"/>
                </a:solidFill>
                <a:uFillTx/>
                <a:latin typeface="Times New Roman"/>
                <a:ea typeface="Times New Roman"/>
              </a:rPr>
              <a:t>диалог құрайды;</a:t>
            </a:r>
            <a:endParaRPr b="0" lang="ru-RU" sz="3200" strike="noStrike" u="none">
              <a:solidFill>
                <a:srgbClr val="000000"/>
              </a:solidFill>
              <a:uFillTx/>
              <a:latin typeface="Lucida Sans Unicode"/>
            </a:endParaRPr>
          </a:p>
          <a:p>
            <a:pPr marL="365040" indent="-255600">
              <a:lnSpc>
                <a:spcPct val="100000"/>
              </a:lnSpc>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7e2"/>
                </a:solidFill>
                <a:uFillTx/>
                <a:latin typeface="Times New Roman"/>
                <a:ea typeface="Times New Roman"/>
              </a:rPr>
              <a:t>тілдік ерекшелігін салыстырады;</a:t>
            </a:r>
            <a:endParaRPr b="0" lang="ru-RU" sz="3200" strike="noStrike" u="none">
              <a:solidFill>
                <a:srgbClr val="000000"/>
              </a:solidFill>
              <a:uFillTx/>
              <a:latin typeface="Lucida Sans Unicode"/>
            </a:endParaRPr>
          </a:p>
          <a:p>
            <a:pPr marL="365040" indent="-255600">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Lucida Sans Unicode"/>
            </a:endParaRPr>
          </a:p>
          <a:p>
            <a:pPr marL="365040" indent="-255600">
              <a:lnSpc>
                <a:spcPct val="100000"/>
              </a:lnSpc>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Lucida Sans Unicod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Picture 2" descr=""/>
          <p:cNvPicPr/>
          <p:nvPr/>
        </p:nvPicPr>
        <p:blipFill>
          <a:blip r:embed="rId1"/>
          <a:stretch/>
        </p:blipFill>
        <p:spPr>
          <a:xfrm>
            <a:off x="3019320" y="3144960"/>
            <a:ext cx="6303960" cy="444240"/>
          </a:xfrm>
          <a:prstGeom prst="rect">
            <a:avLst/>
          </a:prstGeom>
          <a:ln w="0">
            <a:noFill/>
          </a:ln>
        </p:spPr>
      </p:pic>
      <p:pic>
        <p:nvPicPr>
          <p:cNvPr id="130" name="Рисунок 5" descr="http://kazakhfilm.kazakh.ru/upload/blog/cd8/%20qkteloimgk.png"/>
          <p:cNvPicPr/>
          <p:nvPr/>
        </p:nvPicPr>
        <p:blipFill>
          <a:blip r:embed="rId2"/>
          <a:stretch/>
        </p:blipFill>
        <p:spPr>
          <a:xfrm>
            <a:off x="10104480" y="5067360"/>
            <a:ext cx="1828800" cy="1446120"/>
          </a:xfrm>
          <a:prstGeom prst="rect">
            <a:avLst/>
          </a:prstGeom>
          <a:ln w="0">
            <a:noFill/>
          </a:ln>
        </p:spPr>
      </p:pic>
      <p:sp>
        <p:nvSpPr>
          <p:cNvPr id="131" name="Rectangle 26"/>
          <p:cNvSpPr/>
          <p:nvPr/>
        </p:nvSpPr>
        <p:spPr>
          <a:xfrm>
            <a:off x="1146240" y="-259200"/>
            <a:ext cx="9966240" cy="72284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c00000"/>
                </a:solidFill>
                <a:uFillTx/>
                <a:latin typeface="Times New Roman"/>
                <a:ea typeface="Times New Roman"/>
              </a:rPr>
              <a:t>Өзіңді тексер!</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c00000"/>
                </a:solidFill>
                <a:uFillTx/>
                <a:latin typeface="Times New Roman"/>
                <a:ea typeface="Times New Roman"/>
              </a:rPr>
              <a:t>Кітапханада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Сәлем, Асқар!</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Сәлем, Марат!</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Сенің мектебіңде кітапхана бар ма?</a:t>
            </a:r>
            <a:br>
              <a:rPr sz="2000"/>
            </a:br>
            <a:r>
              <a:rPr b="0" lang="kk-KZ" sz="2000" strike="noStrike" u="none">
                <a:solidFill>
                  <a:srgbClr val="2e77e2"/>
                </a:solidFill>
                <a:uFillTx/>
                <a:latin typeface="Times New Roman"/>
                <a:ea typeface="Times New Roman"/>
              </a:rPr>
              <a:t>- Иә, менің мектебімде кітапхана бар.</a:t>
            </a:r>
            <a:br>
              <a:rPr sz="2000"/>
            </a:br>
            <a:r>
              <a:rPr b="0" lang="kk-KZ" sz="2000" strike="noStrike" u="none">
                <a:solidFill>
                  <a:srgbClr val="2e77e2"/>
                </a:solidFill>
                <a:uFillTx/>
                <a:latin typeface="Times New Roman"/>
                <a:ea typeface="Times New Roman"/>
              </a:rPr>
              <a:t>- Кітапханада қандай кітаптар бар? Екеуіміз оқыған кітаптарымызды кезекпен  айтайық.</a:t>
            </a:r>
            <a:br>
              <a:rPr sz="2000"/>
            </a:br>
            <a:r>
              <a:rPr b="0" lang="kk-KZ" sz="2000" strike="noStrike" u="none">
                <a:solidFill>
                  <a:srgbClr val="2e77e2"/>
                </a:solidFill>
                <a:uFillTx/>
                <a:latin typeface="Times New Roman"/>
                <a:ea typeface="Times New Roman"/>
              </a:rPr>
              <a:t>- Жақсы. Босқа отырмай  өзім оқыған  «Алтын сақа» ертегісін айтып берейін. Ал сен қандай кітаптарды оқығанды ұнатасың?</a:t>
            </a:r>
            <a:br>
              <a:rPr sz="2000"/>
            </a:br>
            <a:r>
              <a:rPr b="0" lang="kk-KZ" sz="2000" strike="noStrike" u="none">
                <a:solidFill>
                  <a:srgbClr val="2e77e2"/>
                </a:solidFill>
                <a:uFillTx/>
                <a:latin typeface="Times New Roman"/>
                <a:ea typeface="Times New Roman"/>
              </a:rPr>
              <a:t>-  Мен  балалар жазушыларының шығармаларын оқығанды ұнатамын.</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-Жақсы. Сау бол!</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Calibri"/>
              </a:rPr>
              <a:t> </a:t>
            </a:r>
            <a:endParaRPr b="0" lang="ru-RU" sz="3200" strike="noStrike" u="none">
              <a:solidFill>
                <a:srgbClr val="000000"/>
              </a:solidFill>
              <a:uFillTx/>
              <a:latin typeface="Calibri"/>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Рисунок 48" descr=""/>
          <p:cNvPicPr/>
          <p:nvPr/>
        </p:nvPicPr>
        <p:blipFill>
          <a:blip r:embed="rId1"/>
          <a:stretch/>
        </p:blipFill>
        <p:spPr>
          <a:xfrm>
            <a:off x="652320" y="7978680"/>
            <a:ext cx="200160" cy="203400"/>
          </a:xfrm>
          <a:prstGeom prst="rect">
            <a:avLst/>
          </a:prstGeom>
          <a:ln w="0">
            <a:noFill/>
          </a:ln>
        </p:spPr>
      </p:pic>
      <p:cxnSp>
        <p:nvCxnSpPr>
          <p:cNvPr id="133" name="Google Shape;77;p1"/>
          <p:cNvCxnSpPr/>
          <p:nvPr/>
        </p:nvCxnSpPr>
        <p:spPr>
          <a:xfrm>
            <a:off x="212400" y="6621120"/>
            <a:ext cx="11729160" cy="26280"/>
          </a:xfrm>
          <a:prstGeom prst="straightConnector1">
            <a:avLst/>
          </a:prstGeom>
          <a:ln w="57240">
            <a:solidFill>
              <a:srgbClr val="33cccc"/>
            </a:solidFill>
            <a:miter/>
          </a:ln>
        </p:spPr>
      </p:cxnSp>
      <p:cxnSp>
        <p:nvCxnSpPr>
          <p:cNvPr id="134" name="Google Shape;78;p1"/>
          <p:cNvCxnSpPr/>
          <p:nvPr/>
        </p:nvCxnSpPr>
        <p:spPr>
          <a:xfrm>
            <a:off x="757080" y="6364080"/>
            <a:ext cx="10694160" cy="37080"/>
          </a:xfrm>
          <a:prstGeom prst="straightConnector1">
            <a:avLst/>
          </a:prstGeom>
          <a:ln w="57240">
            <a:solidFill>
              <a:srgbClr val="0070c0"/>
            </a:solidFill>
            <a:miter/>
          </a:ln>
        </p:spPr>
      </p:cxnSp>
      <p:pic>
        <p:nvPicPr>
          <p:cNvPr id="135" name="Рисунок 6" descr="https://ds02.infourok.ru/uploads/ex/0880/00018f1f-cacfa67b/img9.jpg"/>
          <p:cNvPicPr/>
          <p:nvPr/>
        </p:nvPicPr>
        <p:blipFill>
          <a:blip r:embed="rId2"/>
          <a:stretch/>
        </p:blipFill>
        <p:spPr>
          <a:xfrm>
            <a:off x="8864640" y="4929120"/>
            <a:ext cx="3022560" cy="1471680"/>
          </a:xfrm>
          <a:prstGeom prst="rect">
            <a:avLst/>
          </a:prstGeom>
          <a:ln w="0">
            <a:noFill/>
          </a:ln>
        </p:spPr>
      </p:pic>
      <p:sp>
        <p:nvSpPr>
          <p:cNvPr id="136" name="Rectangle 16"/>
          <p:cNvSpPr/>
          <p:nvPr/>
        </p:nvSpPr>
        <p:spPr>
          <a:xfrm>
            <a:off x="573120" y="471240"/>
            <a:ext cx="10895040" cy="5209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rPr>
              <a:t>2-тапсырма</a:t>
            </a:r>
            <a:endParaRPr b="0" lang="ru-RU" sz="2800" strike="noStrike" u="none">
              <a:solidFill>
                <a:srgbClr val="000000"/>
              </a:solidFill>
              <a:uFillTx/>
              <a:latin typeface="Calibri"/>
            </a:endParaRPr>
          </a:p>
        </p:txBody>
      </p:sp>
      <p:sp>
        <p:nvSpPr>
          <p:cNvPr id="137" name="Rectangle 17"/>
          <p:cNvSpPr/>
          <p:nvPr/>
        </p:nvSpPr>
        <p:spPr>
          <a:xfrm>
            <a:off x="495360" y="1034640"/>
            <a:ext cx="11437920" cy="5367960"/>
          </a:xfrm>
          <a:prstGeom prst="rect">
            <a:avLst/>
          </a:prstGeom>
          <a:noFill/>
          <a:ln w="0">
            <a:noFill/>
          </a:ln>
        </p:spPr>
        <p:style>
          <a:lnRef idx="0"/>
          <a:fillRef idx="0"/>
          <a:effectRef idx="0"/>
          <a:fontRef idx="minor"/>
        </p:style>
        <p:txBody>
          <a:bodyPr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Calibri"/>
              </a:rPr>
              <a:t> </a:t>
            </a:r>
            <a:r>
              <a:rPr b="1" lang="kk-KZ" sz="2000" strike="noStrike" u="none">
                <a:solidFill>
                  <a:srgbClr val="002060"/>
                </a:solidFill>
                <a:uFillTx/>
                <a:latin typeface="Times New Roman"/>
                <a:ea typeface="Times New Roman"/>
              </a:rPr>
              <a:t>Берілген мәтіннен көнеленген үстеулерді тауып, мағыналық түрлерін ажыратыңыз.</a:t>
            </a:r>
            <a:endParaRPr b="0" lang="ru-RU" sz="20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Ежелгі  кітапхана</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70c0"/>
                </a:solidFill>
                <a:uFillTx/>
                <a:latin typeface="Times New Roman"/>
                <a:ea typeface="Times New Roman"/>
              </a:rPr>
              <a:t>        </a:t>
            </a:r>
            <a:r>
              <a:rPr b="0" lang="kk-KZ" sz="1800" strike="noStrike" u="none">
                <a:solidFill>
                  <a:srgbClr val="0070c0"/>
                </a:solidFill>
                <a:uFillTx/>
                <a:latin typeface="Times New Roman"/>
                <a:ea typeface="Times New Roman"/>
              </a:rPr>
              <a:t>Ежелгі Египеттегі кітапханалар ғибадатханаларда сақталған. Оны шырақшылар қарауылдаған. Египеттіктер жазуды алғаш папирус ағаштарына кезекпен  жазып, ұштарына таяқшаларды тығып, орама үлгісінде орап қойған.</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70c0"/>
                </a:solidFill>
                <a:uFillTx/>
                <a:latin typeface="Times New Roman"/>
                <a:ea typeface="Times New Roman"/>
              </a:rPr>
              <a:t>            </a:t>
            </a:r>
            <a:r>
              <a:rPr b="0" lang="kk-KZ" sz="1800" strike="noStrike" u="none">
                <a:solidFill>
                  <a:srgbClr val="0070c0"/>
                </a:solidFill>
                <a:uFillTx/>
                <a:latin typeface="Times New Roman"/>
                <a:ea typeface="Times New Roman"/>
              </a:rPr>
              <a:t>Ежелгі римдіктер өзгеше үлгіде кітапхана салуды ойластырады. Юлий Цезарь сол кітапхана ісіне бел шеше кірісіп, жобасын жасап, жоспарын да өзі құрады. Цезарь өмірден өткенде  оның бастамасымен салынған кітапханалар ерекше танымалдылыққа ие болған. Римнің бақуатты тұрғындары кітапханаларды арнайы кедей отбасындағылардың пайдалануына жағдай жасады да, өздері үшін таптырмас кітап қорларын көбейтті. IV ғасырда Римде 28-ге жуық кітапхана бой көтерді.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70c0"/>
                </a:solidFill>
                <a:uFillTx/>
                <a:latin typeface="Times New Roman"/>
                <a:ea typeface="Times New Roman"/>
              </a:rPr>
              <a:t>            </a:t>
            </a:r>
            <a:r>
              <a:rPr b="0" lang="kk-KZ" sz="1800" strike="noStrike" u="none">
                <a:solidFill>
                  <a:srgbClr val="0070c0"/>
                </a:solidFill>
                <a:uFillTx/>
                <a:latin typeface="Times New Roman"/>
                <a:ea typeface="Times New Roman"/>
              </a:rPr>
              <a:t>Ең танымал - ежелгі Мысырда орналасқан Александрия кітапханасы. Онда Аристотель және Евклид сияқты ұлылар  оқыды. Өкінішке орай, ол байқаусызда жойылып кеткен. Онда 200000 шиыршық қағаз және 700000 жазба сақталған.</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70c0"/>
                </a:solidFill>
                <a:uFillTx/>
                <a:latin typeface="Times New Roman"/>
                <a:ea typeface="Times New Roman"/>
              </a:rPr>
              <a:t>             </a:t>
            </a:r>
            <a:r>
              <a:rPr b="0" lang="kk-KZ" sz="1800" strike="noStrike" u="none">
                <a:solidFill>
                  <a:srgbClr val="0070c0"/>
                </a:solidFill>
                <a:uFillTx/>
                <a:latin typeface="Times New Roman"/>
                <a:ea typeface="Times New Roman"/>
              </a:rPr>
              <a:t>Білімнің қайнар бастауы болып саналатын кітапты сақтайтын, жинақтайтын, оны оқырманына жеткізетін қасиетті орын – кітапхана.</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Calibri"/>
              </a:rPr>
              <a:t>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rPr>
              <a:t>     </a:t>
            </a:r>
            <a:endParaRPr b="0" lang="ru-RU" sz="2800" strike="noStrike" u="none">
              <a:solidFill>
                <a:srgbClr val="000000"/>
              </a:solidFill>
              <a:uFillTx/>
              <a:latin typeface="Calibri"/>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7793</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User</cp:lastModifiedBy>
  <cp:lastPrinted>2020-03-24T14:36:16Z</cp:lastPrinted>
  <dcterms:modified xsi:type="dcterms:W3CDTF">2021-04-02T09:05:24Z</dcterms:modified>
  <cp:revision>526</cp:revision>
  <dc:subject/>
  <dc:title>Презентация PowerPoint</dc:title>
</cp:coreProperties>
</file>