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handoutMasterIdLst>
    <p:handoutMasterId r:id="rId18"/>
  </p:handoutMasterIdLst>
  <p:sldIdLst>
    <p:sldId id="256" r:id="rId5"/>
    <p:sldId id="257" r:id="rId6"/>
    <p:sldId id="259" r:id="rId7"/>
    <p:sldId id="275" r:id="rId8"/>
    <p:sldId id="258" r:id="rId9"/>
    <p:sldId id="266" r:id="rId10"/>
    <p:sldId id="271" r:id="rId11"/>
    <p:sldId id="260" r:id="rId12"/>
    <p:sldId id="272" r:id="rId13"/>
    <p:sldId id="263" r:id="rId14"/>
    <p:sldId id="274" r:id="rId15"/>
    <p:sldId id="273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79D9FF"/>
    <a:srgbClr val="F4BBFF"/>
    <a:srgbClr val="31CB31"/>
    <a:srgbClr val="FDD100"/>
    <a:srgbClr val="1F7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-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0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232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50.png"/><Relationship Id="rId5" Type="http://schemas.openxmlformats.org/officeDocument/2006/relationships/image" Target="../media/image6.png"/><Relationship Id="rId15" Type="http://schemas.openxmlformats.org/officeDocument/2006/relationships/audio" Target="../media/audio1.wav"/><Relationship Id="rId10" Type="http://schemas.openxmlformats.org/officeDocument/2006/relationships/image" Target="../media/image5.png"/><Relationship Id="rId4" Type="http://schemas.openxmlformats.org/officeDocument/2006/relationships/image" Target="../media/image4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7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1.png"/><Relationship Id="rId5" Type="http://schemas.openxmlformats.org/officeDocument/2006/relationships/image" Target="../media/image29.png"/><Relationship Id="rId15" Type="http://schemas.openxmlformats.org/officeDocument/2006/relationships/audio" Target="../media/audio1.wav"/><Relationship Id="rId10" Type="http://schemas.openxmlformats.org/officeDocument/2006/relationships/image" Target="../media/image50.png"/><Relationship Id="rId4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50.png"/><Relationship Id="rId3" Type="http://schemas.openxmlformats.org/officeDocument/2006/relationships/image" Target="../media/image52.png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21.png"/><Relationship Id="rId5" Type="http://schemas.openxmlformats.org/officeDocument/2006/relationships/image" Target="../media/image49.png"/><Relationship Id="rId1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image" Target="../media/image53.png"/><Relationship Id="rId9" Type="http://schemas.openxmlformats.org/officeDocument/2006/relationships/image" Target="../media/image14.png"/><Relationship Id="rId1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54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12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4.png"/><Relationship Id="rId5" Type="http://schemas.openxmlformats.org/officeDocument/2006/relationships/image" Target="../media/image26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35.png"/><Relationship Id="rId15" Type="http://schemas.openxmlformats.org/officeDocument/2006/relationships/audio" Target="../media/audio1.wav"/><Relationship Id="rId10" Type="http://schemas.openxmlformats.org/officeDocument/2006/relationships/image" Target="../media/image28.png"/><Relationship Id="rId4" Type="http://schemas.openxmlformats.org/officeDocument/2006/relationships/image" Target="../media/image34.png"/><Relationship Id="rId9" Type="http://schemas.openxmlformats.org/officeDocument/2006/relationships/image" Target="../media/image3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9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20" y="404674"/>
            <a:ext cx="8733160" cy="4872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9321" y="1211110"/>
            <a:ext cx="6873358" cy="318390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10-бөлім.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err="1" smtClean="0">
                <a:latin typeface="+mn-lt"/>
              </a:rPr>
              <a:t>Ғылым</a:t>
            </a:r>
            <a:r>
              <a:rPr lang="ru-RU" sz="2800" b="1" dirty="0" smtClean="0">
                <a:latin typeface="+mn-lt"/>
              </a:rPr>
              <a:t> мен технология </a:t>
            </a:r>
            <a:r>
              <a:rPr lang="ru-RU" sz="2800" b="1" dirty="0" err="1" smtClean="0">
                <a:latin typeface="+mn-lt"/>
              </a:rPr>
              <a:t>жетістіктері</a:t>
            </a:r>
            <a:r>
              <a:rPr lang="ru-RU" sz="2800" b="1" dirty="0" smtClean="0">
                <a:latin typeface="+mn-lt"/>
              </a:rPr>
              <a:t>.</a:t>
            </a:r>
            <a:r>
              <a:rPr lang="ru-RU" sz="2800" b="1" dirty="0">
                <a:latin typeface="+mn-lt"/>
              </a:rPr>
              <a:t/>
            </a:r>
            <a:br>
              <a:rPr lang="ru-RU" sz="2800" b="1" dirty="0">
                <a:latin typeface="+mn-lt"/>
              </a:rPr>
            </a:br>
            <a:r>
              <a:rPr lang="ru-RU" sz="2800" b="1" dirty="0" smtClean="0">
                <a:latin typeface="+mn-lt"/>
              </a:rPr>
              <a:t>Пунктуация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r>
              <a:rPr lang="ru-RU" sz="2400" b="1" dirty="0" err="1" smtClean="0">
                <a:latin typeface="+mn-lt"/>
              </a:rPr>
              <a:t>Сабақтың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тақырыбы</a:t>
            </a:r>
            <a:r>
              <a:rPr lang="ru-RU" sz="2400" b="1" dirty="0" smtClean="0">
                <a:latin typeface="+mn-lt"/>
              </a:rPr>
              <a:t>: </a:t>
            </a:r>
            <a:r>
              <a:rPr lang="ru-RU" sz="2400" b="1" dirty="0" err="1" smtClean="0">
                <a:latin typeface="+mn-lt"/>
              </a:rPr>
              <a:t>Тұрмыстық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заттар</a:t>
            </a:r>
            <a:r>
              <a:rPr lang="ru-RU" sz="2400" b="1" dirty="0">
                <a:latin typeface="+mn-lt"/>
              </a:rPr>
              <a:t>.</a:t>
            </a:r>
            <a:br>
              <a:rPr lang="ru-RU" sz="2400" b="1" dirty="0">
                <a:latin typeface="+mn-lt"/>
              </a:rPr>
            </a:br>
            <a:r>
              <a:rPr lang="ru-RU" sz="2400" b="1" dirty="0" err="1">
                <a:latin typeface="+mn-lt"/>
              </a:rPr>
              <a:t>Сөйлем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ішіне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>
                <a:latin typeface="+mn-lt"/>
              </a:rPr>
              <a:t>қойылатын</a:t>
            </a:r>
            <a:r>
              <a:rPr lang="ru-RU" sz="2400" b="1" dirty="0">
                <a:latin typeface="+mn-lt"/>
              </a:rPr>
              <a:t>  </a:t>
            </a:r>
            <a:r>
              <a:rPr lang="ru-RU" sz="2400" b="1" dirty="0" err="1">
                <a:latin typeface="+mn-lt"/>
              </a:rPr>
              <a:t>тыныс</a:t>
            </a:r>
            <a:r>
              <a:rPr lang="ru-RU" sz="2400" b="1" dirty="0">
                <a:latin typeface="+mn-lt"/>
              </a:rPr>
              <a:t> </a:t>
            </a:r>
            <a:r>
              <a:rPr lang="ru-RU" sz="2400" b="1" dirty="0" err="1" smtClean="0">
                <a:latin typeface="+mn-lt"/>
              </a:rPr>
              <a:t>белгілері</a:t>
            </a:r>
            <a:endParaRPr lang="ru-RU" sz="24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509">
            <a:off x="10027607" y="2857723"/>
            <a:ext cx="1319550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086">
            <a:off x="8853325" y="4076756"/>
            <a:ext cx="904353" cy="1987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04939" y="6286962"/>
            <a:ext cx="2390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Қазақ тілі. 6-сынып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2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131">
            <a:off x="10881369" y="458424"/>
            <a:ext cx="1020478" cy="197556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0369" y="-24099"/>
            <a:ext cx="11011699" cy="2675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4-тапсырма.Сөйлем ішінде қолданылатын тыныс  белгілері туралы өлеңдерді оқып, көп нүктенің орнына тиісті тыныс белгілерін қойыңдар.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74" y="1352100"/>
            <a:ext cx="399638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42" y="5729100"/>
            <a:ext cx="405780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8" y="595028"/>
            <a:ext cx="352161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92" y="984375"/>
            <a:ext cx="689471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99" y="1542102"/>
            <a:ext cx="405493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96" y="5841468"/>
            <a:ext cx="706892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45" y="6050382"/>
            <a:ext cx="487136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89" y="174593"/>
            <a:ext cx="487136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09" y="5430945"/>
            <a:ext cx="694740" cy="70667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27506" y="1849790"/>
            <a:ext cx="3144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</a:rPr>
              <a:t>Мен үтірмін... үтірмін,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Міндетімді түсіндім.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Күрделі ойды көремін,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Сөйлем... </a:t>
            </a:r>
            <a:r>
              <a:rPr lang="kk-KZ" sz="2000" dirty="0">
                <a:solidFill>
                  <a:srgbClr val="002060"/>
                </a:solidFill>
              </a:rPr>
              <a:t>с</a:t>
            </a:r>
            <a:r>
              <a:rPr lang="kk-KZ" sz="2000" dirty="0" smtClean="0">
                <a:solidFill>
                  <a:srgbClr val="002060"/>
                </a:solidFill>
              </a:rPr>
              <a:t>өзді бөлемін.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4566" y="3536497"/>
            <a:ext cx="30436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</a:rPr>
              <a:t>Жақсы бала талапты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Ақтарып бір парақты,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Білгісі кеп қызықса,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Сыр айтады сызықша... 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Жазам десең сауатты,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Болғаның жөн жауапты.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Диалогте, төл сөзде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Оның орны болса өзге.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4339" y="1977802"/>
            <a:ext cx="3744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</a:rPr>
              <a:t>... Менің атым- ...Балдырған...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Балаларды таң қылған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Басылыммын қымбатты... ... ...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Деп  ... Балдырған... </a:t>
            </a:r>
            <a:r>
              <a:rPr lang="kk-KZ" sz="2000" dirty="0">
                <a:solidFill>
                  <a:srgbClr val="002060"/>
                </a:solidFill>
              </a:rPr>
              <a:t>ү</a:t>
            </a:r>
            <a:r>
              <a:rPr lang="kk-KZ" sz="2000" dirty="0" smtClean="0">
                <a:solidFill>
                  <a:srgbClr val="002060"/>
                </a:solidFill>
              </a:rPr>
              <a:t>н қатты.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58313" y="5588717"/>
            <a:ext cx="2893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</a:rPr>
              <a:t>Дескриптор: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-сөйлем ішінде тыныс белгілерін қолданады.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40369" y="262040"/>
            <a:ext cx="11011699" cy="1704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k-KZ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kk-KZ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Өзіңді тексер:</a:t>
            </a:r>
          </a:p>
          <a:p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74" y="1352100"/>
            <a:ext cx="399638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42" y="5729100"/>
            <a:ext cx="405780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8" y="595028"/>
            <a:ext cx="807211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92" y="984375"/>
            <a:ext cx="689471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99" y="1542102"/>
            <a:ext cx="405493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96" y="5841468"/>
            <a:ext cx="706892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45" y="6050382"/>
            <a:ext cx="487136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392" y="124885"/>
            <a:ext cx="487136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09" y="5430945"/>
            <a:ext cx="694740" cy="7066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0912" y="1665394"/>
            <a:ext cx="3144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</a:rPr>
              <a:t>Мен үтірмін, үтірмін,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Міндетімді түсіндім.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Күрделі ойды көремін,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Сөйлем, сөзді бөлемін.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67052" y="3302127"/>
            <a:ext cx="30436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</a:rPr>
              <a:t>Жақсы бала талапты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Ақтарып бір парақты,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Білгісі кеп қызықса,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Сыр айтады сызықша</a:t>
            </a:r>
            <a:r>
              <a:rPr lang="en-US" sz="2000" dirty="0" smtClean="0">
                <a:solidFill>
                  <a:srgbClr val="002060"/>
                </a:solidFill>
              </a:rPr>
              <a:t> ̶</a:t>
            </a:r>
            <a:r>
              <a:rPr lang="kk-KZ" sz="2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Жазам десең сауатты,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Болғаның жөн жауапты.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Диалогте, төл сөзде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Оның орны болса өзге.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10697" y="1978688"/>
            <a:ext cx="3744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</a:rPr>
              <a:t>«Менің атым- «Балдырған»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Балаларды таң қылған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Басылыммын қымбатты», -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Деп  «Балдырған» </a:t>
            </a:r>
            <a:r>
              <a:rPr lang="kk-KZ" sz="2000" dirty="0">
                <a:solidFill>
                  <a:srgbClr val="002060"/>
                </a:solidFill>
              </a:rPr>
              <a:t>ү</a:t>
            </a:r>
            <a:r>
              <a:rPr lang="kk-KZ" sz="2000" dirty="0" smtClean="0">
                <a:solidFill>
                  <a:srgbClr val="002060"/>
                </a:solidFill>
              </a:rPr>
              <a:t>н қатты.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0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53" y="588527"/>
            <a:ext cx="7663544" cy="5256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227">
            <a:off x="7933306" y="892358"/>
            <a:ext cx="1634121" cy="3591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300">
            <a:off x="2342289" y="2415054"/>
            <a:ext cx="1020478" cy="224288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Бүгінгі сабақта: 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ұсынылған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деректер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графиктік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мәтін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құрастырдыңдар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тыныс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белгілерін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дұрыс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қолдандыңдар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74" y="1352100"/>
            <a:ext cx="399638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42" y="5729100"/>
            <a:ext cx="405780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8" y="595028"/>
            <a:ext cx="807211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92" y="984375"/>
            <a:ext cx="689471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99" y="1542102"/>
            <a:ext cx="405493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96" y="5841468"/>
            <a:ext cx="706892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45" y="6050382"/>
            <a:ext cx="487136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89" y="174593"/>
            <a:ext cx="487136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09" y="5430945"/>
            <a:ext cx="694740" cy="70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8" y="365878"/>
            <a:ext cx="8444444" cy="478730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86847" y="1635032"/>
            <a:ext cx="5504901" cy="22489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2" y="3802385"/>
            <a:ext cx="842963" cy="84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457712" cy="4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29" y="5552031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67" y="4935525"/>
            <a:ext cx="678255" cy="795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44983" y="2120335"/>
            <a:ext cx="4634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002060"/>
                </a:solidFill>
              </a:rPr>
              <a:t>Балалар, сау болыңдар! Жазғы демалыстарың қызықты да танымды болсын.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96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336" y="237744"/>
            <a:ext cx="7854696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3273552"/>
            <a:ext cx="5866529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43707" y="4040116"/>
            <a:ext cx="4344029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критерийлері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-ұсынылған деректер бойынша графиктік мәтін құрастырады;</a:t>
            </a:r>
          </a:p>
          <a:p>
            <a:pPr algn="l"/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-тыныс белгілерін дұрыс қолданады.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62103" y="1168843"/>
            <a:ext cx="6020637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Оқу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мақсаты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6.3.3.1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ұсынылған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тақырып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деректер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жинақтай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отырып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графиктік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мәтін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(диаграмма,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кесте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сызба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түрінде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құрастыру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; </a:t>
            </a:r>
          </a:p>
          <a:p>
            <a:pPr algn="l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6.4.5.1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қазақ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тіліндегі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тыныс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белгілерінің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түрлері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қызметін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даралаушы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түсіну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дұрыс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қолдану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97" y="3983942"/>
            <a:ext cx="2002536" cy="25497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537" y="1428865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56" y="632079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84" y="1428865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05" y="938588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1" y="339488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985" y="4827010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8" y="5501095"/>
            <a:ext cx="505709" cy="5091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3725" y="283609"/>
            <a:ext cx="749873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181" y="13621"/>
            <a:ext cx="4630932" cy="1356403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70" y="5228391"/>
            <a:ext cx="4489657" cy="189316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531808" y="5783265"/>
            <a:ext cx="3218965" cy="793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-сөзжұмбақтағы тұрмыстық заттар атауларын табады.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244229" y="304875"/>
            <a:ext cx="4514211" cy="1151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1-тапсырма.Сөзжұмбақты</a:t>
            </a:r>
          </a:p>
          <a:p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шешіңдер.</a:t>
            </a: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sp>
        <p:nvSpPr>
          <p:cNvPr id="8" name="Блок-схема: ссылка на другую страницу 7"/>
          <p:cNvSpPr/>
          <p:nvPr/>
        </p:nvSpPr>
        <p:spPr>
          <a:xfrm rot="20963180">
            <a:off x="4456650" y="250456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Т1</a:t>
            </a:r>
            <a:r>
              <a:rPr lang="kk-KZ" dirty="0" smtClean="0">
                <a:solidFill>
                  <a:schemeClr val="tx1"/>
                </a:solidFill>
              </a:rPr>
              <a:t>1</a:t>
            </a:r>
            <a:endParaRPr lang="ru-RU" dirty="0"/>
          </a:p>
        </p:txBody>
      </p:sp>
      <p:sp>
        <p:nvSpPr>
          <p:cNvPr id="25" name="Блок-схема: ссылка на другую страницу 24"/>
          <p:cNvSpPr/>
          <p:nvPr/>
        </p:nvSpPr>
        <p:spPr>
          <a:xfrm rot="20727590">
            <a:off x="5775335" y="5265025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26" name="Блок-схема: ссылка на другую страницу 25"/>
          <p:cNvSpPr/>
          <p:nvPr/>
        </p:nvSpPr>
        <p:spPr>
          <a:xfrm rot="20876401">
            <a:off x="4625192" y="840109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27" name="Блок-схема: ссылка на другую страницу 26"/>
          <p:cNvSpPr/>
          <p:nvPr/>
        </p:nvSpPr>
        <p:spPr>
          <a:xfrm rot="20834773">
            <a:off x="4751596" y="1438538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28" name="Блок-схема: ссылка на другую страницу 27"/>
          <p:cNvSpPr/>
          <p:nvPr/>
        </p:nvSpPr>
        <p:spPr>
          <a:xfrm rot="20853773">
            <a:off x="5251879" y="3343836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29" name="Блок-схема: ссылка на другую страницу 28"/>
          <p:cNvSpPr/>
          <p:nvPr/>
        </p:nvSpPr>
        <p:spPr>
          <a:xfrm rot="20938273">
            <a:off x="4907398" y="2074160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30" name="Блок-схема: ссылка на другую страницу 29"/>
          <p:cNvSpPr/>
          <p:nvPr/>
        </p:nvSpPr>
        <p:spPr>
          <a:xfrm rot="20631310">
            <a:off x="5957613" y="5915887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31" name="Блок-схема: ссылка на другую страницу 30"/>
          <p:cNvSpPr/>
          <p:nvPr/>
        </p:nvSpPr>
        <p:spPr>
          <a:xfrm rot="20851778">
            <a:off x="5068211" y="2711529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32" name="Блок-схема: ссылка на другую страницу 31"/>
          <p:cNvSpPr/>
          <p:nvPr/>
        </p:nvSpPr>
        <p:spPr>
          <a:xfrm rot="20982457">
            <a:off x="5397748" y="3966169"/>
            <a:ext cx="875211" cy="669229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33" name="Блок-схема: ссылка на другую страницу 32"/>
          <p:cNvSpPr/>
          <p:nvPr/>
        </p:nvSpPr>
        <p:spPr>
          <a:xfrm rot="20887532">
            <a:off x="5568631" y="4618848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35" name="Блок-схема: ссылка на другую страницу 34"/>
          <p:cNvSpPr/>
          <p:nvPr/>
        </p:nvSpPr>
        <p:spPr>
          <a:xfrm rot="20834773">
            <a:off x="5775333" y="228211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Т2</a:t>
            </a:r>
            <a:r>
              <a:rPr lang="kk-KZ" dirty="0" smtClean="0">
                <a:solidFill>
                  <a:schemeClr val="tx1"/>
                </a:solidFill>
              </a:rPr>
              <a:t>2</a:t>
            </a:r>
            <a:endParaRPr lang="ru-RU" dirty="0"/>
          </a:p>
        </p:txBody>
      </p:sp>
      <p:sp>
        <p:nvSpPr>
          <p:cNvPr id="36" name="Блок-схема: ссылка на другую страницу 35"/>
          <p:cNvSpPr/>
          <p:nvPr/>
        </p:nvSpPr>
        <p:spPr>
          <a:xfrm rot="20834773">
            <a:off x="5984579" y="898005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37" name="Блок-схема: ссылка на другую страницу 36"/>
          <p:cNvSpPr/>
          <p:nvPr/>
        </p:nvSpPr>
        <p:spPr>
          <a:xfrm rot="20834773">
            <a:off x="6172398" y="1564247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38" name="Блок-схема: ссылка на другую страницу 37"/>
          <p:cNvSpPr/>
          <p:nvPr/>
        </p:nvSpPr>
        <p:spPr>
          <a:xfrm rot="20834773">
            <a:off x="6339311" y="2216557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39" name="Блок-схема: ссылка на другую страницу 38"/>
          <p:cNvSpPr/>
          <p:nvPr/>
        </p:nvSpPr>
        <p:spPr>
          <a:xfrm rot="20834773">
            <a:off x="6565855" y="2894811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40" name="Блок-схема: ссылка на другую страницу 39"/>
          <p:cNvSpPr/>
          <p:nvPr/>
        </p:nvSpPr>
        <p:spPr>
          <a:xfrm rot="20834773">
            <a:off x="6795443" y="3547493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41" name="Блок-схема: ссылка на другую страницу 40"/>
          <p:cNvSpPr/>
          <p:nvPr/>
        </p:nvSpPr>
        <p:spPr>
          <a:xfrm rot="20834773">
            <a:off x="7011233" y="4182482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42" name="Блок-схема: ссылка на другую страницу 41"/>
          <p:cNvSpPr/>
          <p:nvPr/>
        </p:nvSpPr>
        <p:spPr>
          <a:xfrm rot="20834773">
            <a:off x="7222381" y="4825969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43" name="Блок-схема: ссылка на другую страницу 42"/>
          <p:cNvSpPr/>
          <p:nvPr/>
        </p:nvSpPr>
        <p:spPr>
          <a:xfrm rot="20834773">
            <a:off x="7441065" y="5457406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45" name="Блок-схема: ссылка на другую страницу 44"/>
          <p:cNvSpPr/>
          <p:nvPr/>
        </p:nvSpPr>
        <p:spPr>
          <a:xfrm rot="20834773">
            <a:off x="7513094" y="910505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46" name="Блок-схема: ссылка на другую страницу 45"/>
          <p:cNvSpPr/>
          <p:nvPr/>
        </p:nvSpPr>
        <p:spPr>
          <a:xfrm rot="20834773">
            <a:off x="7700914" y="1572091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47" name="Блок-схема: ссылка на другую страницу 46"/>
          <p:cNvSpPr/>
          <p:nvPr/>
        </p:nvSpPr>
        <p:spPr>
          <a:xfrm rot="20834773">
            <a:off x="7904799" y="2257783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48" name="Блок-схема: ссылка на другую страницу 47"/>
          <p:cNvSpPr/>
          <p:nvPr/>
        </p:nvSpPr>
        <p:spPr>
          <a:xfrm rot="20834773">
            <a:off x="8110930" y="2926327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49" name="Блок-схема: ссылка на другую страницу 48"/>
          <p:cNvSpPr/>
          <p:nvPr/>
        </p:nvSpPr>
        <p:spPr>
          <a:xfrm rot="20834773">
            <a:off x="8376380" y="3609624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50" name="Блок-схема: ссылка на другую страницу 49"/>
          <p:cNvSpPr/>
          <p:nvPr/>
        </p:nvSpPr>
        <p:spPr>
          <a:xfrm rot="20834773">
            <a:off x="8623007" y="4274769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51" name="Блок-схема: ссылка на другую страницу 50"/>
          <p:cNvSpPr/>
          <p:nvPr/>
        </p:nvSpPr>
        <p:spPr>
          <a:xfrm rot="20834773">
            <a:off x="8869635" y="4914779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52" name="Блок-схема: ссылка на другую страницу 51"/>
          <p:cNvSpPr/>
          <p:nvPr/>
        </p:nvSpPr>
        <p:spPr>
          <a:xfrm rot="20834773">
            <a:off x="8869634" y="269079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r>
              <a:rPr lang="kk-KZ" dirty="0" smtClean="0">
                <a:solidFill>
                  <a:schemeClr val="tx1"/>
                </a:solidFill>
              </a:rPr>
              <a:t>4</a:t>
            </a:r>
            <a:endParaRPr lang="ru-RU" dirty="0"/>
          </a:p>
        </p:txBody>
      </p:sp>
      <p:sp>
        <p:nvSpPr>
          <p:cNvPr id="53" name="Блок-схема: ссылка на другую страницу 52"/>
          <p:cNvSpPr/>
          <p:nvPr/>
        </p:nvSpPr>
        <p:spPr>
          <a:xfrm rot="20834773">
            <a:off x="9102276" y="921656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54" name="Блок-схема: ссылка на другую страницу 53"/>
          <p:cNvSpPr/>
          <p:nvPr/>
        </p:nvSpPr>
        <p:spPr>
          <a:xfrm rot="20834773">
            <a:off x="9249249" y="1604952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55" name="Блок-схема: ссылка на другую страницу 54"/>
          <p:cNvSpPr/>
          <p:nvPr/>
        </p:nvSpPr>
        <p:spPr>
          <a:xfrm rot="20834773">
            <a:off x="9472829" y="2260372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56" name="Блок-схема: ссылка на другую страницу 55"/>
          <p:cNvSpPr/>
          <p:nvPr/>
        </p:nvSpPr>
        <p:spPr>
          <a:xfrm rot="20834773">
            <a:off x="9644996" y="2926327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415337" y="1601481"/>
            <a:ext cx="291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/>
              <a:t>1.Аязға </a:t>
            </a:r>
            <a:r>
              <a:rPr lang="kk-KZ" sz="2000" dirty="0"/>
              <a:t>толы жәшігім</a:t>
            </a:r>
            <a:r>
              <a:rPr lang="kk-KZ" sz="2000" dirty="0" smtClean="0"/>
              <a:t>,</a:t>
            </a:r>
            <a:endParaRPr lang="kk-KZ" sz="2000" dirty="0"/>
          </a:p>
          <a:p>
            <a:r>
              <a:rPr lang="kk-KZ" sz="2000" dirty="0"/>
              <a:t>Ішінен тамақ </a:t>
            </a:r>
            <a:r>
              <a:rPr lang="kk-KZ" sz="2000" dirty="0" smtClean="0"/>
              <a:t>тасыдым.</a:t>
            </a:r>
            <a:endParaRPr lang="ru-RU" sz="2000" dirty="0"/>
          </a:p>
        </p:txBody>
      </p:sp>
      <p:sp>
        <p:nvSpPr>
          <p:cNvPr id="58" name="Блок-схема: ссылка на другую страницу 57"/>
          <p:cNvSpPr/>
          <p:nvPr/>
        </p:nvSpPr>
        <p:spPr>
          <a:xfrm rot="20834773">
            <a:off x="7303884" y="290247"/>
            <a:ext cx="875211" cy="651871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3</a:t>
            </a:r>
            <a:r>
              <a:rPr lang="kk-KZ" dirty="0" smtClean="0">
                <a:solidFill>
                  <a:schemeClr val="tx1"/>
                </a:solidFill>
              </a:rPr>
              <a:t>3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18830" y="5228391"/>
            <a:ext cx="41422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4.Бір </a:t>
            </a:r>
            <a:r>
              <a:rPr lang="ru-RU" sz="2000" dirty="0" err="1"/>
              <a:t>нәрсе</a:t>
            </a:r>
            <a:r>
              <a:rPr lang="ru-RU" sz="2000" dirty="0"/>
              <a:t> </a:t>
            </a:r>
            <a:r>
              <a:rPr lang="ru-RU" sz="2000" dirty="0" err="1"/>
              <a:t>қуыс-қуыс</a:t>
            </a:r>
            <a:r>
              <a:rPr lang="ru-RU" sz="2000" dirty="0"/>
              <a:t> </a:t>
            </a:r>
            <a:r>
              <a:rPr lang="ru-RU" sz="2000" dirty="0" err="1"/>
              <a:t>болған</a:t>
            </a:r>
            <a:r>
              <a:rPr lang="ru-RU" sz="2000" dirty="0"/>
              <a:t> </a:t>
            </a:r>
            <a:r>
              <a:rPr lang="ru-RU" sz="2000" dirty="0" err="1"/>
              <a:t>өзі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Адамша</a:t>
            </a:r>
            <a:r>
              <a:rPr lang="ru-RU" sz="2000" dirty="0"/>
              <a:t> </a:t>
            </a:r>
            <a:r>
              <a:rPr lang="ru-RU" sz="2000" dirty="0" err="1"/>
              <a:t>естіледі</a:t>
            </a:r>
            <a:r>
              <a:rPr lang="ru-RU" sz="2000" dirty="0"/>
              <a:t> </a:t>
            </a:r>
            <a:r>
              <a:rPr lang="ru-RU" sz="2000" dirty="0" err="1"/>
              <a:t>айтқан</a:t>
            </a:r>
            <a:r>
              <a:rPr lang="ru-RU" sz="2000" dirty="0"/>
              <a:t> </a:t>
            </a:r>
            <a:r>
              <a:rPr lang="ru-RU" sz="2000" dirty="0" err="1"/>
              <a:t>сөзі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Дауысы</a:t>
            </a:r>
            <a:r>
              <a:rPr lang="ru-RU" sz="2000" dirty="0"/>
              <a:t> </a:t>
            </a:r>
            <a:r>
              <a:rPr lang="ru-RU" sz="2000" dirty="0" err="1"/>
              <a:t>анық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шыққанменен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Көрінбес</a:t>
            </a:r>
            <a:r>
              <a:rPr lang="ru-RU" sz="2000" dirty="0"/>
              <a:t> </a:t>
            </a:r>
            <a:r>
              <a:rPr lang="ru-RU" sz="2000" dirty="0" smtClean="0"/>
              <a:t>бас-</a:t>
            </a:r>
            <a:r>
              <a:rPr lang="ru-RU" sz="2000" dirty="0" err="1" smtClean="0"/>
              <a:t>аяғы</a:t>
            </a:r>
            <a:r>
              <a:rPr lang="ru-RU" sz="2000" dirty="0" smtClean="0"/>
              <a:t>, </a:t>
            </a:r>
            <a:r>
              <a:rPr lang="ru-RU" sz="2000" dirty="0" err="1"/>
              <a:t>екі</a:t>
            </a:r>
            <a:r>
              <a:rPr lang="ru-RU" sz="2000" dirty="0"/>
              <a:t> </a:t>
            </a:r>
            <a:r>
              <a:rPr lang="ru-RU" sz="2000" dirty="0" err="1"/>
              <a:t>көзі</a:t>
            </a:r>
            <a:r>
              <a:rPr lang="ru-RU" sz="2000" dirty="0"/>
              <a:t>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48125" y="2386946"/>
            <a:ext cx="3883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2.Тәбетін </a:t>
            </a:r>
            <a:r>
              <a:rPr lang="ru-RU" sz="2000" dirty="0" err="1"/>
              <a:t>ашсаң</a:t>
            </a:r>
            <a:r>
              <a:rPr lang="ru-RU" sz="2000" dirty="0" smtClean="0"/>
              <a:t>,</a:t>
            </a:r>
            <a:endParaRPr lang="ru-RU" sz="2000" dirty="0"/>
          </a:p>
          <a:p>
            <a:r>
              <a:rPr lang="ru-RU" sz="2000" dirty="0" err="1"/>
              <a:t>Тамағы</a:t>
            </a:r>
            <a:r>
              <a:rPr lang="ru-RU" sz="2000" dirty="0"/>
              <a:t> лас, </a:t>
            </a:r>
            <a:r>
              <a:rPr lang="ru-RU" sz="2000" dirty="0" err="1"/>
              <a:t>шаң</a:t>
            </a:r>
            <a:r>
              <a:rPr lang="ru-RU" sz="2000" dirty="0"/>
              <a:t>.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19794" y="3117572"/>
            <a:ext cx="3852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3.Жеңіл-желпі </a:t>
            </a:r>
            <a:r>
              <a:rPr lang="ru-RU" sz="2000" dirty="0" err="1"/>
              <a:t>бұйымды</a:t>
            </a:r>
            <a:r>
              <a:rPr lang="ru-RU" sz="2000" dirty="0"/>
              <a:t>,</a:t>
            </a:r>
          </a:p>
          <a:p>
            <a:r>
              <a:rPr lang="ru-RU" sz="2000" dirty="0" err="1" smtClean="0"/>
              <a:t>Кір-қожалақ</a:t>
            </a:r>
            <a:r>
              <a:rPr lang="ru-RU" sz="2000" dirty="0" smtClean="0"/>
              <a:t> </a:t>
            </a:r>
            <a:r>
              <a:rPr lang="ru-RU" sz="2000" dirty="0" err="1"/>
              <a:t>үйіңді</a:t>
            </a:r>
            <a:endParaRPr lang="ru-RU" sz="2000" dirty="0"/>
          </a:p>
          <a:p>
            <a:r>
              <a:rPr lang="ru-RU" sz="2000" dirty="0" err="1"/>
              <a:t>Құлқынына</a:t>
            </a:r>
            <a:r>
              <a:rPr lang="ru-RU" sz="2000" dirty="0"/>
              <a:t> </a:t>
            </a:r>
            <a:r>
              <a:rPr lang="ru-RU" sz="2000" dirty="0" err="1"/>
              <a:t>тастайды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Гүр-гүр</a:t>
            </a:r>
            <a:r>
              <a:rPr lang="ru-RU" sz="2000" dirty="0"/>
              <a:t> </a:t>
            </a:r>
            <a:r>
              <a:rPr lang="ru-RU" sz="2000" dirty="0" err="1"/>
              <a:t>етіп</a:t>
            </a:r>
            <a:r>
              <a:rPr lang="ru-RU" sz="2000" dirty="0"/>
              <a:t> </a:t>
            </a:r>
            <a:r>
              <a:rPr lang="ru-RU" sz="2000" dirty="0" err="1"/>
              <a:t>саспайды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Өзі</a:t>
            </a:r>
            <a:r>
              <a:rPr lang="ru-RU" sz="2000" dirty="0"/>
              <a:t> </a:t>
            </a:r>
            <a:r>
              <a:rPr lang="ru-RU" sz="2000" dirty="0" err="1"/>
              <a:t>адамша</a:t>
            </a:r>
            <a:r>
              <a:rPr lang="ru-RU" sz="2000" dirty="0"/>
              <a:t> </a:t>
            </a:r>
            <a:r>
              <a:rPr lang="ru-RU" sz="2000" dirty="0" err="1"/>
              <a:t>сығады</a:t>
            </a:r>
            <a:r>
              <a:rPr lang="ru-RU" sz="2000" dirty="0"/>
              <a:t>,</a:t>
            </a:r>
          </a:p>
          <a:p>
            <a:r>
              <a:rPr lang="ru-RU" sz="2000" dirty="0"/>
              <a:t>Тап-таза </a:t>
            </a:r>
            <a:r>
              <a:rPr lang="ru-RU" sz="2000" dirty="0" err="1"/>
              <a:t>боп</a:t>
            </a:r>
            <a:r>
              <a:rPr lang="ru-RU" sz="2000" dirty="0"/>
              <a:t> </a:t>
            </a:r>
            <a:r>
              <a:rPr lang="ru-RU" sz="2000" dirty="0" err="1"/>
              <a:t>шығады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181" y="13621"/>
            <a:ext cx="4630932" cy="135640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244229" y="304875"/>
            <a:ext cx="4514211" cy="1151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1-тапсырма.Сөзжұмбақты</a:t>
            </a:r>
          </a:p>
          <a:p>
            <a:r>
              <a:rPr lang="kk-KZ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шешіңдер.</a:t>
            </a:r>
          </a:p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18" y="731860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21" y="1317496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66" y="5603734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104" y="1536572"/>
            <a:ext cx="693032" cy="70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58" y="4972347"/>
            <a:ext cx="766685" cy="713571"/>
          </a:xfrm>
          <a:prstGeom prst="rect">
            <a:avLst/>
          </a:prstGeom>
        </p:spPr>
      </p:pic>
      <p:sp>
        <p:nvSpPr>
          <p:cNvPr id="8" name="Блок-схема: ссылка на другую страницу 7"/>
          <p:cNvSpPr/>
          <p:nvPr/>
        </p:nvSpPr>
        <p:spPr>
          <a:xfrm rot="20963180">
            <a:off x="4456650" y="250456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Т1</a:t>
            </a:r>
            <a:r>
              <a:rPr lang="kk-KZ" dirty="0">
                <a:solidFill>
                  <a:schemeClr val="tx1"/>
                </a:solidFill>
              </a:rPr>
              <a:t>Т</a:t>
            </a:r>
            <a:endParaRPr lang="ru-RU" dirty="0"/>
          </a:p>
        </p:txBody>
      </p:sp>
      <p:sp>
        <p:nvSpPr>
          <p:cNvPr id="25" name="Блок-схема: ссылка на другую страницу 24"/>
          <p:cNvSpPr/>
          <p:nvPr/>
        </p:nvSpPr>
        <p:spPr>
          <a:xfrm rot="20727590">
            <a:off x="5775335" y="5265025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ы</a:t>
            </a:r>
            <a:r>
              <a:rPr lang="kk-KZ" dirty="0" smtClean="0"/>
              <a:t>Т</a:t>
            </a:r>
            <a:endParaRPr lang="ru-RU" dirty="0"/>
          </a:p>
        </p:txBody>
      </p:sp>
      <p:sp>
        <p:nvSpPr>
          <p:cNvPr id="26" name="Блок-схема: ссылка на другую страницу 25"/>
          <p:cNvSpPr/>
          <p:nvPr/>
        </p:nvSpPr>
        <p:spPr>
          <a:xfrm rot="20876401">
            <a:off x="4625192" y="840109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7" name="Блок-схема: ссылка на другую страницу 26"/>
          <p:cNvSpPr/>
          <p:nvPr/>
        </p:nvSpPr>
        <p:spPr>
          <a:xfrm rot="20834773">
            <a:off x="4742461" y="1471642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r>
              <a:rPr lang="kk-KZ" dirty="0" smtClean="0">
                <a:solidFill>
                  <a:srgbClr val="002060"/>
                </a:solidFill>
              </a:rPr>
              <a:t>ң</a:t>
            </a:r>
            <a:endParaRPr lang="ru-RU" dirty="0"/>
          </a:p>
        </p:txBody>
      </p:sp>
      <p:sp>
        <p:nvSpPr>
          <p:cNvPr id="28" name="Блок-схема: ссылка на другую страницу 27"/>
          <p:cNvSpPr/>
          <p:nvPr/>
        </p:nvSpPr>
        <p:spPr>
          <a:xfrm rot="20853773">
            <a:off x="5251879" y="3343836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r>
              <a:rPr lang="kk-KZ" dirty="0" smtClean="0">
                <a:solidFill>
                  <a:srgbClr val="002060"/>
                </a:solidFill>
              </a:rPr>
              <a:t>ы</a:t>
            </a:r>
            <a:endParaRPr lang="ru-RU" dirty="0"/>
          </a:p>
        </p:txBody>
      </p:sp>
      <p:sp>
        <p:nvSpPr>
          <p:cNvPr id="29" name="Блок-схема: ссылка на другую страницу 28"/>
          <p:cNvSpPr/>
          <p:nvPr/>
        </p:nvSpPr>
        <p:spPr>
          <a:xfrm rot="20938273">
            <a:off x="4907398" y="2074160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</a:rPr>
              <a:t>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0" name="Блок-схема: ссылка на другую страницу 29"/>
          <p:cNvSpPr/>
          <p:nvPr/>
        </p:nvSpPr>
        <p:spPr>
          <a:xfrm rot="20631310">
            <a:off x="5957613" y="5915887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ш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1" name="Блок-схема: ссылка на другую страницу 30"/>
          <p:cNvSpPr/>
          <p:nvPr/>
        </p:nvSpPr>
        <p:spPr>
          <a:xfrm rot="20851778">
            <a:off x="5068211" y="2711529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2" name="Блок-схема: ссылка на другую страницу 31"/>
          <p:cNvSpPr/>
          <p:nvPr/>
        </p:nvSpPr>
        <p:spPr>
          <a:xfrm rot="20982457">
            <a:off x="5397748" y="3966169"/>
            <a:ext cx="875211" cy="669229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" name="Блок-схема: ссылка на другую страницу 32"/>
          <p:cNvSpPr/>
          <p:nvPr/>
        </p:nvSpPr>
        <p:spPr>
          <a:xfrm rot="20887532">
            <a:off x="5568631" y="4618848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қ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Блок-схема: ссылка на другую страницу 34"/>
          <p:cNvSpPr/>
          <p:nvPr/>
        </p:nvSpPr>
        <p:spPr>
          <a:xfrm rot="20834773">
            <a:off x="5775333" y="228211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Т2</a:t>
            </a:r>
            <a:r>
              <a:rPr lang="kk-KZ" dirty="0">
                <a:solidFill>
                  <a:schemeClr val="tx1"/>
                </a:solidFill>
              </a:rPr>
              <a:t>Ш</a:t>
            </a:r>
            <a:endParaRPr lang="ru-RU" dirty="0"/>
          </a:p>
        </p:txBody>
      </p:sp>
      <p:sp>
        <p:nvSpPr>
          <p:cNvPr id="36" name="Блок-схема: ссылка на другую страницу 35"/>
          <p:cNvSpPr/>
          <p:nvPr/>
        </p:nvSpPr>
        <p:spPr>
          <a:xfrm rot="20834773">
            <a:off x="5984579" y="898005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7" name="Блок-схема: ссылка на другую страницу 36"/>
          <p:cNvSpPr/>
          <p:nvPr/>
        </p:nvSpPr>
        <p:spPr>
          <a:xfrm rot="20834773">
            <a:off x="6172398" y="1564247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r>
              <a:rPr lang="kk-KZ" dirty="0" smtClean="0">
                <a:solidFill>
                  <a:srgbClr val="002060"/>
                </a:solidFill>
              </a:rPr>
              <a:t>ң</a:t>
            </a:r>
            <a:endParaRPr lang="ru-RU" dirty="0"/>
          </a:p>
        </p:txBody>
      </p:sp>
      <p:sp>
        <p:nvSpPr>
          <p:cNvPr id="38" name="Блок-схема: ссылка на другую страницу 37"/>
          <p:cNvSpPr/>
          <p:nvPr/>
        </p:nvSpPr>
        <p:spPr>
          <a:xfrm rot="20834773">
            <a:off x="6339311" y="2216557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с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9" name="Блок-схема: ссылка на другую страницу 38"/>
          <p:cNvSpPr/>
          <p:nvPr/>
        </p:nvSpPr>
        <p:spPr>
          <a:xfrm rot="20834773">
            <a:off x="6565855" y="2894811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</a:rPr>
              <a:t>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0" name="Блок-схема: ссылка на другую страницу 39"/>
          <p:cNvSpPr/>
          <p:nvPr/>
        </p:nvSpPr>
        <p:spPr>
          <a:xfrm rot="20834773">
            <a:off x="6795443" y="3547493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</a:rPr>
              <a:t>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1" name="Блок-схема: ссылка на другую страницу 40"/>
          <p:cNvSpPr/>
          <p:nvPr/>
        </p:nvSpPr>
        <p:spPr>
          <a:xfrm rot="20834773">
            <a:off x="7011233" y="4182482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r>
              <a:rPr lang="kk-KZ" dirty="0" smtClean="0">
                <a:solidFill>
                  <a:srgbClr val="002060"/>
                </a:solidFill>
              </a:rPr>
              <a:t>ғ</a:t>
            </a:r>
            <a:endParaRPr lang="ru-RU" dirty="0"/>
          </a:p>
        </p:txBody>
      </p:sp>
      <p:sp>
        <p:nvSpPr>
          <p:cNvPr id="42" name="Блок-схема: ссылка на другую страницу 41"/>
          <p:cNvSpPr/>
          <p:nvPr/>
        </p:nvSpPr>
        <p:spPr>
          <a:xfrm rot="20834773">
            <a:off x="7222381" y="4825969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3" name="Блок-схема: ссылка на другую страницу 42"/>
          <p:cNvSpPr/>
          <p:nvPr/>
        </p:nvSpPr>
        <p:spPr>
          <a:xfrm rot="20834773">
            <a:off x="7441065" y="5457406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ш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5" name="Блок-схема: ссылка на другую страницу 44"/>
          <p:cNvSpPr/>
          <p:nvPr/>
        </p:nvSpPr>
        <p:spPr>
          <a:xfrm rot="20834773">
            <a:off x="7513094" y="910505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</a:rPr>
              <a:t>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6" name="Блок-схема: ссылка на другую страницу 45"/>
          <p:cNvSpPr/>
          <p:nvPr/>
        </p:nvSpPr>
        <p:spPr>
          <a:xfrm rot="20834773">
            <a:off x="7700914" y="1572091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7" name="Блок-схема: ссылка на другую страницу 46"/>
          <p:cNvSpPr/>
          <p:nvPr/>
        </p:nvSpPr>
        <p:spPr>
          <a:xfrm rot="20834773">
            <a:off x="7904799" y="2257783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</a:rPr>
              <a:t>ж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8" name="Блок-схема: ссылка на другую страницу 47"/>
          <p:cNvSpPr/>
          <p:nvPr/>
        </p:nvSpPr>
        <p:spPr>
          <a:xfrm rot="20834773">
            <a:off x="8110930" y="2926327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</a:rPr>
              <a:t>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9" name="Блок-схема: ссылка на другую страницу 48"/>
          <p:cNvSpPr/>
          <p:nvPr/>
        </p:nvSpPr>
        <p:spPr>
          <a:xfrm rot="20834773">
            <a:off x="8376380" y="3609624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</a:rPr>
              <a:t>ғ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0" name="Блок-схема: ссылка на другую страницу 49"/>
          <p:cNvSpPr/>
          <p:nvPr/>
        </p:nvSpPr>
        <p:spPr>
          <a:xfrm rot="20834773">
            <a:off x="8623007" y="4274769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</a:rPr>
              <a:t>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1" name="Блок-схема: ссылка на другую страницу 50"/>
          <p:cNvSpPr/>
          <p:nvPr/>
        </p:nvSpPr>
        <p:spPr>
          <a:xfrm rot="20834773">
            <a:off x="8869635" y="4914779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</a:rPr>
              <a:t>ш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2" name="Блок-схема: ссылка на другую страницу 51"/>
          <p:cNvSpPr/>
          <p:nvPr/>
        </p:nvSpPr>
        <p:spPr>
          <a:xfrm rot="20834773">
            <a:off x="8869634" y="269079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r>
              <a:rPr lang="kk-KZ" dirty="0">
                <a:solidFill>
                  <a:schemeClr val="tx1"/>
                </a:solidFill>
              </a:rPr>
              <a:t>Р</a:t>
            </a:r>
            <a:endParaRPr lang="ru-RU" dirty="0"/>
          </a:p>
        </p:txBody>
      </p:sp>
      <p:sp>
        <p:nvSpPr>
          <p:cNvPr id="53" name="Блок-схема: ссылка на другую страницу 52"/>
          <p:cNvSpPr/>
          <p:nvPr/>
        </p:nvSpPr>
        <p:spPr>
          <a:xfrm rot="20834773">
            <a:off x="9102276" y="921656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</a:rPr>
              <a:t>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4" name="Блок-схема: ссылка на другую страницу 53"/>
          <p:cNvSpPr/>
          <p:nvPr/>
        </p:nvSpPr>
        <p:spPr>
          <a:xfrm rot="20834773">
            <a:off x="9249249" y="1604952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</a:rPr>
              <a:t>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5" name="Блок-схема: ссылка на другую страницу 54"/>
          <p:cNvSpPr/>
          <p:nvPr/>
        </p:nvSpPr>
        <p:spPr>
          <a:xfrm rot="20834773">
            <a:off x="9472829" y="2260372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Т</a:t>
            </a:r>
            <a:r>
              <a:rPr lang="kk-KZ" dirty="0">
                <a:solidFill>
                  <a:srgbClr val="002060"/>
                </a:solidFill>
              </a:rPr>
              <a:t>И</a:t>
            </a:r>
            <a:endParaRPr lang="ru-RU" dirty="0"/>
          </a:p>
        </p:txBody>
      </p:sp>
      <p:sp>
        <p:nvSpPr>
          <p:cNvPr id="56" name="Блок-схема: ссылка на другую страницу 55"/>
          <p:cNvSpPr/>
          <p:nvPr/>
        </p:nvSpPr>
        <p:spPr>
          <a:xfrm rot="20834773">
            <a:off x="9644996" y="2926327"/>
            <a:ext cx="875211" cy="677416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rgbClr val="002060"/>
                </a:solidFill>
              </a:rPr>
              <a:t>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5337" y="1601481"/>
            <a:ext cx="29125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/>
              <a:t>1.Аязға </a:t>
            </a:r>
            <a:r>
              <a:rPr lang="kk-KZ" sz="2000" dirty="0"/>
              <a:t>толы жәшігім</a:t>
            </a:r>
            <a:r>
              <a:rPr lang="kk-KZ" sz="2000" dirty="0" smtClean="0"/>
              <a:t>,</a:t>
            </a:r>
            <a:endParaRPr lang="kk-KZ" sz="2000" dirty="0"/>
          </a:p>
          <a:p>
            <a:r>
              <a:rPr lang="kk-KZ" sz="2000" dirty="0"/>
              <a:t>Ішінен тамақ </a:t>
            </a:r>
            <a:r>
              <a:rPr lang="kk-KZ" sz="2000" dirty="0" smtClean="0"/>
              <a:t>тасыдым.</a:t>
            </a:r>
            <a:endParaRPr lang="ru-RU" sz="2000" dirty="0"/>
          </a:p>
        </p:txBody>
      </p:sp>
      <p:sp>
        <p:nvSpPr>
          <p:cNvPr id="58" name="Блок-схема: ссылка на другую страницу 57"/>
          <p:cNvSpPr/>
          <p:nvPr/>
        </p:nvSpPr>
        <p:spPr>
          <a:xfrm rot="20834773">
            <a:off x="7303884" y="290247"/>
            <a:ext cx="875211" cy="651871"/>
          </a:xfrm>
          <a:prstGeom prst="flowChartOffpage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</a:rPr>
              <a:t>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8830" y="5228391"/>
            <a:ext cx="41422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4.Бір </a:t>
            </a:r>
            <a:r>
              <a:rPr lang="ru-RU" sz="2000" dirty="0" err="1"/>
              <a:t>нәрсе</a:t>
            </a:r>
            <a:r>
              <a:rPr lang="ru-RU" sz="2000" dirty="0"/>
              <a:t> </a:t>
            </a:r>
            <a:r>
              <a:rPr lang="ru-RU" sz="2000" dirty="0" err="1"/>
              <a:t>қуыс-қуыс</a:t>
            </a:r>
            <a:r>
              <a:rPr lang="ru-RU" sz="2000" dirty="0"/>
              <a:t> </a:t>
            </a:r>
            <a:r>
              <a:rPr lang="ru-RU" sz="2000" dirty="0" err="1"/>
              <a:t>болған</a:t>
            </a:r>
            <a:r>
              <a:rPr lang="ru-RU" sz="2000" dirty="0"/>
              <a:t> </a:t>
            </a:r>
            <a:r>
              <a:rPr lang="ru-RU" sz="2000" dirty="0" err="1"/>
              <a:t>өзі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Адамша</a:t>
            </a:r>
            <a:r>
              <a:rPr lang="ru-RU" sz="2000" dirty="0"/>
              <a:t> </a:t>
            </a:r>
            <a:r>
              <a:rPr lang="ru-RU" sz="2000" dirty="0" err="1"/>
              <a:t>естіледі</a:t>
            </a:r>
            <a:r>
              <a:rPr lang="ru-RU" sz="2000" dirty="0"/>
              <a:t> </a:t>
            </a:r>
            <a:r>
              <a:rPr lang="ru-RU" sz="2000" dirty="0" err="1"/>
              <a:t>айтқан</a:t>
            </a:r>
            <a:r>
              <a:rPr lang="ru-RU" sz="2000" dirty="0"/>
              <a:t> </a:t>
            </a:r>
            <a:r>
              <a:rPr lang="ru-RU" sz="2000" dirty="0" err="1"/>
              <a:t>сөзі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Дауысы</a:t>
            </a:r>
            <a:r>
              <a:rPr lang="ru-RU" sz="2000" dirty="0"/>
              <a:t> </a:t>
            </a:r>
            <a:r>
              <a:rPr lang="ru-RU" sz="2000" dirty="0" err="1"/>
              <a:t>анық</a:t>
            </a:r>
            <a:r>
              <a:rPr lang="ru-RU" sz="2000" dirty="0"/>
              <a:t> </a:t>
            </a:r>
            <a:r>
              <a:rPr lang="ru-RU" sz="2000" dirty="0" err="1"/>
              <a:t>болып</a:t>
            </a:r>
            <a:r>
              <a:rPr lang="ru-RU" sz="2000" dirty="0"/>
              <a:t> </a:t>
            </a:r>
            <a:r>
              <a:rPr lang="ru-RU" sz="2000" dirty="0" err="1"/>
              <a:t>шыққанменен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Көрінбес</a:t>
            </a:r>
            <a:r>
              <a:rPr lang="ru-RU" sz="2000" dirty="0"/>
              <a:t> </a:t>
            </a:r>
            <a:r>
              <a:rPr lang="ru-RU" sz="2000" dirty="0" smtClean="0"/>
              <a:t>бас-</a:t>
            </a:r>
            <a:r>
              <a:rPr lang="ru-RU" sz="2000" dirty="0" err="1" smtClean="0"/>
              <a:t>аяғы</a:t>
            </a:r>
            <a:r>
              <a:rPr lang="ru-RU" sz="2000" dirty="0" smtClean="0"/>
              <a:t>, </a:t>
            </a:r>
            <a:r>
              <a:rPr lang="ru-RU" sz="2000" dirty="0" err="1"/>
              <a:t>екі</a:t>
            </a:r>
            <a:r>
              <a:rPr lang="ru-RU" sz="2000" dirty="0"/>
              <a:t> </a:t>
            </a:r>
            <a:r>
              <a:rPr lang="ru-RU" sz="2000" dirty="0" err="1"/>
              <a:t>көзі</a:t>
            </a:r>
            <a:r>
              <a:rPr lang="ru-RU" sz="2000" dirty="0"/>
              <a:t>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48125" y="2386946"/>
            <a:ext cx="3883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2.Тәбетін </a:t>
            </a:r>
            <a:r>
              <a:rPr lang="ru-RU" sz="2000" dirty="0" err="1"/>
              <a:t>ашсаң</a:t>
            </a:r>
            <a:r>
              <a:rPr lang="ru-RU" sz="2000" dirty="0" smtClean="0"/>
              <a:t>,</a:t>
            </a:r>
            <a:endParaRPr lang="ru-RU" sz="2000" dirty="0"/>
          </a:p>
          <a:p>
            <a:r>
              <a:rPr lang="ru-RU" sz="2000" dirty="0" err="1"/>
              <a:t>Тамағы</a:t>
            </a:r>
            <a:r>
              <a:rPr lang="ru-RU" sz="2000" dirty="0"/>
              <a:t> лас, </a:t>
            </a:r>
            <a:r>
              <a:rPr lang="ru-RU" sz="2000" dirty="0" err="1"/>
              <a:t>шаң</a:t>
            </a:r>
            <a:r>
              <a:rPr lang="ru-RU" sz="2000" dirty="0"/>
              <a:t>.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19794" y="3117572"/>
            <a:ext cx="3852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3.Жеңіл-желпі </a:t>
            </a:r>
            <a:r>
              <a:rPr lang="ru-RU" sz="2000" dirty="0" err="1"/>
              <a:t>бұйымды</a:t>
            </a:r>
            <a:r>
              <a:rPr lang="ru-RU" sz="2000" dirty="0"/>
              <a:t>,</a:t>
            </a:r>
          </a:p>
          <a:p>
            <a:r>
              <a:rPr lang="ru-RU" sz="2000" dirty="0" err="1" smtClean="0"/>
              <a:t>Кір-қожалақ</a:t>
            </a:r>
            <a:r>
              <a:rPr lang="ru-RU" sz="2000" dirty="0" smtClean="0"/>
              <a:t> </a:t>
            </a:r>
            <a:r>
              <a:rPr lang="ru-RU" sz="2000" dirty="0" err="1"/>
              <a:t>үйіңді</a:t>
            </a:r>
            <a:endParaRPr lang="ru-RU" sz="2000" dirty="0"/>
          </a:p>
          <a:p>
            <a:r>
              <a:rPr lang="ru-RU" sz="2000" dirty="0" err="1"/>
              <a:t>Құлқынына</a:t>
            </a:r>
            <a:r>
              <a:rPr lang="ru-RU" sz="2000" dirty="0"/>
              <a:t> </a:t>
            </a:r>
            <a:r>
              <a:rPr lang="ru-RU" sz="2000" dirty="0" err="1"/>
              <a:t>тастайды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Гүр-гүр</a:t>
            </a:r>
            <a:r>
              <a:rPr lang="ru-RU" sz="2000" dirty="0"/>
              <a:t> </a:t>
            </a:r>
            <a:r>
              <a:rPr lang="ru-RU" sz="2000" dirty="0" err="1"/>
              <a:t>етіп</a:t>
            </a:r>
            <a:r>
              <a:rPr lang="ru-RU" sz="2000" dirty="0"/>
              <a:t> </a:t>
            </a:r>
            <a:r>
              <a:rPr lang="ru-RU" sz="2000" dirty="0" err="1"/>
              <a:t>саспайды</a:t>
            </a:r>
            <a:r>
              <a:rPr lang="ru-RU" sz="2000" dirty="0"/>
              <a:t>,</a:t>
            </a:r>
          </a:p>
          <a:p>
            <a:r>
              <a:rPr lang="ru-RU" sz="2000" dirty="0" err="1"/>
              <a:t>Өзі</a:t>
            </a:r>
            <a:r>
              <a:rPr lang="ru-RU" sz="2000" dirty="0"/>
              <a:t> </a:t>
            </a:r>
            <a:r>
              <a:rPr lang="ru-RU" sz="2000" dirty="0" err="1"/>
              <a:t>адамша</a:t>
            </a:r>
            <a:r>
              <a:rPr lang="ru-RU" sz="2000" dirty="0"/>
              <a:t> </a:t>
            </a:r>
            <a:r>
              <a:rPr lang="ru-RU" sz="2000" dirty="0" err="1"/>
              <a:t>сығады</a:t>
            </a:r>
            <a:r>
              <a:rPr lang="ru-RU" sz="2000" dirty="0"/>
              <a:t>,</a:t>
            </a:r>
          </a:p>
          <a:p>
            <a:r>
              <a:rPr lang="ru-RU" sz="2000" dirty="0"/>
              <a:t>Тап-таза </a:t>
            </a:r>
            <a:r>
              <a:rPr lang="ru-RU" sz="2000" dirty="0" err="1"/>
              <a:t>боп</a:t>
            </a:r>
            <a:r>
              <a:rPr lang="ru-RU" sz="2000" dirty="0"/>
              <a:t> </a:t>
            </a:r>
            <a:r>
              <a:rPr lang="ru-RU" sz="2000" dirty="0" err="1"/>
              <a:t>шығады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901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84" y="264032"/>
            <a:ext cx="6369419" cy="4490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93" y="3778985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798" y="2030868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894" y="5006189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7" y="5745738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963" y="1374526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703643" y="4516188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l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algn="l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-графиктік мәтін құрастырады;</a:t>
            </a:r>
          </a:p>
          <a:p>
            <a:pPr algn="l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-деректерді қолданады.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23329" y="899114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2-тапсырма: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ұсынылған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деректерден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графиктік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мәтін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құраңдар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ақырып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Тұрмыстық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заттар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89836" y="4645474"/>
            <a:ext cx="2552145" cy="2133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0682" y="3287626"/>
            <a:ext cx="2151646" cy="26193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97877" y="1543964"/>
            <a:ext cx="2143125" cy="21431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727" y="606538"/>
            <a:ext cx="2619375" cy="213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95" y="17095"/>
            <a:ext cx="11103427" cy="6455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1304">
            <a:off x="10148589" y="4764175"/>
            <a:ext cx="1026529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16">
            <a:off x="10666355" y="3156519"/>
            <a:ext cx="1583826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" y="590196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54" y="1308113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76" y="5964121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52" y="5729100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4835" y="4376523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055" y="4868749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811" y="645660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70" y="5552203"/>
            <a:ext cx="626878" cy="656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36505" y="1525782"/>
            <a:ext cx="795884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Графиктік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мәтін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құрау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үшін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деректерді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қолданыңдар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000" dirty="0" err="1" smtClean="0">
                <a:solidFill>
                  <a:srgbClr val="002060"/>
                </a:solidFill>
              </a:rPr>
              <a:t>Алғашқы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рентгенді</a:t>
            </a:r>
            <a:r>
              <a:rPr lang="ru-RU" sz="2000" dirty="0" smtClean="0">
                <a:solidFill>
                  <a:srgbClr val="002060"/>
                </a:solidFill>
              </a:rPr>
              <a:t> 1895 </a:t>
            </a:r>
            <a:r>
              <a:rPr lang="ru-RU" sz="2000" dirty="0" err="1" smtClean="0">
                <a:solidFill>
                  <a:srgbClr val="002060"/>
                </a:solidFill>
              </a:rPr>
              <a:t>жылы</a:t>
            </a:r>
            <a:r>
              <a:rPr lang="ru-RU" sz="2000" dirty="0" smtClean="0">
                <a:solidFill>
                  <a:srgbClr val="002060"/>
                </a:solidFill>
              </a:rPr>
              <a:t> Вильгельм Рентген </a:t>
            </a:r>
            <a:r>
              <a:rPr lang="ru-RU" sz="2000" dirty="0" err="1" smtClean="0">
                <a:solidFill>
                  <a:srgbClr val="002060"/>
                </a:solidFill>
              </a:rPr>
              <a:t>тапты</a:t>
            </a:r>
            <a:r>
              <a:rPr lang="ru-RU" sz="2000" dirty="0" smtClean="0">
                <a:solidFill>
                  <a:srgbClr val="002060"/>
                </a:solidFill>
              </a:rPr>
              <a:t>. • </a:t>
            </a:r>
            <a:r>
              <a:rPr lang="ru-RU" sz="2000" dirty="0" err="1" smtClean="0">
                <a:solidFill>
                  <a:srgbClr val="002060"/>
                </a:solidFill>
              </a:rPr>
              <a:t>Алғашқы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компьютерді</a:t>
            </a:r>
            <a:r>
              <a:rPr lang="ru-RU" sz="2000" dirty="0" smtClean="0">
                <a:solidFill>
                  <a:srgbClr val="002060"/>
                </a:solidFill>
              </a:rPr>
              <a:t> 1895 </a:t>
            </a:r>
            <a:r>
              <a:rPr lang="ru-RU" sz="2000" dirty="0" err="1" smtClean="0">
                <a:solidFill>
                  <a:srgbClr val="002060"/>
                </a:solidFill>
              </a:rPr>
              <a:t>жылы</a:t>
            </a:r>
            <a:r>
              <a:rPr lang="ru-RU" sz="2000" dirty="0" smtClean="0">
                <a:solidFill>
                  <a:srgbClr val="002060"/>
                </a:solidFill>
              </a:rPr>
              <a:t> Чарльз </a:t>
            </a:r>
            <a:r>
              <a:rPr lang="ru-RU" sz="2000" dirty="0" err="1" smtClean="0">
                <a:solidFill>
                  <a:srgbClr val="002060"/>
                </a:solidFill>
              </a:rPr>
              <a:t>Бэбидж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ойлап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тапты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Дижитал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компьютерді</a:t>
            </a:r>
            <a:r>
              <a:rPr lang="ru-RU" sz="2000" dirty="0" smtClean="0">
                <a:solidFill>
                  <a:srgbClr val="002060"/>
                </a:solidFill>
              </a:rPr>
              <a:t> 1944 </a:t>
            </a:r>
            <a:r>
              <a:rPr lang="ru-RU" sz="2000" dirty="0" err="1" smtClean="0">
                <a:solidFill>
                  <a:srgbClr val="002060"/>
                </a:solidFill>
              </a:rPr>
              <a:t>жылы</a:t>
            </a:r>
            <a:r>
              <a:rPr lang="ru-RU" sz="2000" dirty="0" smtClean="0">
                <a:solidFill>
                  <a:srgbClr val="002060"/>
                </a:solidFill>
              </a:rPr>
              <a:t> Гарвард </a:t>
            </a:r>
            <a:r>
              <a:rPr lang="ru-RU" sz="2000" dirty="0" err="1" smtClean="0">
                <a:solidFill>
                  <a:srgbClr val="002060"/>
                </a:solidFill>
              </a:rPr>
              <a:t>университеті</a:t>
            </a:r>
            <a:r>
              <a:rPr lang="ru-RU" sz="2000" dirty="0" smtClean="0">
                <a:solidFill>
                  <a:srgbClr val="002060"/>
                </a:solidFill>
              </a:rPr>
              <a:t>, ал </a:t>
            </a:r>
            <a:r>
              <a:rPr lang="ru-RU" sz="2000" dirty="0" err="1" smtClean="0">
                <a:solidFill>
                  <a:srgbClr val="002060"/>
                </a:solidFill>
              </a:rPr>
              <a:t>дербес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компьютерді</a:t>
            </a:r>
            <a:r>
              <a:rPr lang="ru-RU" sz="2000" dirty="0" smtClean="0">
                <a:solidFill>
                  <a:srgbClr val="002060"/>
                </a:solidFill>
              </a:rPr>
              <a:t> (РС) 1981 </a:t>
            </a:r>
            <a:r>
              <a:rPr lang="ru-RU" sz="2000" dirty="0" err="1" smtClean="0">
                <a:solidFill>
                  <a:srgbClr val="002060"/>
                </a:solidFill>
              </a:rPr>
              <a:t>жылы</a:t>
            </a:r>
            <a:r>
              <a:rPr lang="ru-RU" sz="2000" dirty="0" smtClean="0">
                <a:solidFill>
                  <a:srgbClr val="002060"/>
                </a:solidFill>
              </a:rPr>
              <a:t> «ІМВ» </a:t>
            </a:r>
            <a:r>
              <a:rPr lang="ru-RU" sz="2000" dirty="0" err="1" smtClean="0">
                <a:solidFill>
                  <a:srgbClr val="002060"/>
                </a:solidFill>
              </a:rPr>
              <a:t>компаниясы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құрастырды</a:t>
            </a:r>
            <a:r>
              <a:rPr lang="ru-RU" sz="2000" dirty="0" smtClean="0">
                <a:solidFill>
                  <a:srgbClr val="002060"/>
                </a:solidFill>
              </a:rPr>
              <a:t>. • </a:t>
            </a:r>
            <a:r>
              <a:rPr lang="ru-RU" sz="2000" dirty="0" err="1" smtClean="0">
                <a:solidFill>
                  <a:srgbClr val="002060"/>
                </a:solidFill>
              </a:rPr>
              <a:t>Алғашқы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теледидарды</a:t>
            </a:r>
            <a:r>
              <a:rPr lang="ru-RU" sz="2000" dirty="0" smtClean="0">
                <a:solidFill>
                  <a:srgbClr val="002060"/>
                </a:solidFill>
              </a:rPr>
              <a:t> 1926 </a:t>
            </a:r>
            <a:r>
              <a:rPr lang="ru-RU" sz="2000" dirty="0" err="1" smtClean="0">
                <a:solidFill>
                  <a:srgbClr val="002060"/>
                </a:solidFill>
              </a:rPr>
              <a:t>жылы</a:t>
            </a:r>
            <a:r>
              <a:rPr lang="ru-RU" sz="2000" dirty="0" smtClean="0">
                <a:solidFill>
                  <a:srgbClr val="002060"/>
                </a:solidFill>
              </a:rPr>
              <a:t> Джон </a:t>
            </a:r>
            <a:r>
              <a:rPr lang="ru-RU" sz="2000" dirty="0" err="1" smtClean="0">
                <a:solidFill>
                  <a:srgbClr val="002060"/>
                </a:solidFill>
              </a:rPr>
              <a:t>Логи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Бэрд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жасады</a:t>
            </a:r>
            <a:r>
              <a:rPr lang="ru-RU" sz="2000" dirty="0" smtClean="0">
                <a:solidFill>
                  <a:srgbClr val="002060"/>
                </a:solidFill>
              </a:rPr>
              <a:t>. • </a:t>
            </a:r>
            <a:r>
              <a:rPr lang="ru-RU" sz="2000" dirty="0" err="1" smtClean="0">
                <a:solidFill>
                  <a:srgbClr val="002060"/>
                </a:solidFill>
              </a:rPr>
              <a:t>Алғашқы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телефонды</a:t>
            </a:r>
            <a:r>
              <a:rPr lang="ru-RU" sz="2000" dirty="0" smtClean="0">
                <a:solidFill>
                  <a:srgbClr val="002060"/>
                </a:solidFill>
              </a:rPr>
              <a:t> 1876 </a:t>
            </a:r>
            <a:r>
              <a:rPr lang="ru-RU" sz="2000" dirty="0" err="1" smtClean="0">
                <a:solidFill>
                  <a:srgbClr val="002060"/>
                </a:solidFill>
              </a:rPr>
              <a:t>жылы</a:t>
            </a:r>
            <a:r>
              <a:rPr lang="ru-RU" sz="2000" dirty="0" smtClean="0">
                <a:solidFill>
                  <a:srgbClr val="002060"/>
                </a:solidFill>
              </a:rPr>
              <a:t> Александр </a:t>
            </a:r>
            <a:r>
              <a:rPr lang="ru-RU" sz="2000" dirty="0" err="1" smtClean="0">
                <a:solidFill>
                  <a:srgbClr val="002060"/>
                </a:solidFill>
              </a:rPr>
              <a:t>Грэм</a:t>
            </a:r>
            <a:r>
              <a:rPr lang="ru-RU" sz="2000" dirty="0" smtClean="0">
                <a:solidFill>
                  <a:srgbClr val="002060"/>
                </a:solidFill>
              </a:rPr>
              <a:t> Белл </a:t>
            </a:r>
            <a:r>
              <a:rPr lang="ru-RU" sz="2000" dirty="0" err="1" smtClean="0">
                <a:solidFill>
                  <a:srgbClr val="002060"/>
                </a:solidFill>
              </a:rPr>
              <a:t>жасап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ұсынды</a:t>
            </a:r>
            <a:r>
              <a:rPr lang="ru-RU" sz="2000" dirty="0" smtClean="0">
                <a:solidFill>
                  <a:srgbClr val="002060"/>
                </a:solidFill>
              </a:rPr>
              <a:t>.                                                                 (</a:t>
            </a:r>
            <a:r>
              <a:rPr lang="en-US" sz="2000" dirty="0" smtClean="0">
                <a:solidFill>
                  <a:srgbClr val="002060"/>
                </a:solidFill>
              </a:rPr>
              <a:t>balalaralemi.kz)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0190" y="4045052"/>
            <a:ext cx="3103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</a:rPr>
              <a:t>Дескриптор: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-деректерден графиктік мәтін құрастырады.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345474" y="653143"/>
            <a:ext cx="13063" cy="42715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358537" y="4924697"/>
            <a:ext cx="9522823" cy="23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2332" y="4560590"/>
            <a:ext cx="77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1876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05393" y="3535679"/>
            <a:ext cx="71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1895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1925" y="2317118"/>
            <a:ext cx="70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1</a:t>
            </a:r>
            <a:r>
              <a:rPr lang="kk-KZ" dirty="0" smtClean="0"/>
              <a:t>926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1925" y="1418962"/>
            <a:ext cx="77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1944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79268" y="568351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1981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77" y="4936573"/>
            <a:ext cx="1698543" cy="14875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721" y="4961701"/>
            <a:ext cx="1691766" cy="14515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457" y="4919472"/>
            <a:ext cx="1558360" cy="1511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291" y="4950822"/>
            <a:ext cx="1584955" cy="14733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7331" y="4972840"/>
            <a:ext cx="1480819" cy="14404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8509" y="4983720"/>
            <a:ext cx="1310640" cy="1440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7911" y="3014453"/>
            <a:ext cx="1750610" cy="12183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88509" y="3668134"/>
            <a:ext cx="1310640" cy="11293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5990" y="1933617"/>
            <a:ext cx="1410787" cy="113633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929721" y="574999"/>
            <a:ext cx="16459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«ІМВ» </a:t>
            </a:r>
            <a:r>
              <a:rPr lang="ru-RU" sz="2000" dirty="0" err="1"/>
              <a:t>компаниясы</a:t>
            </a:r>
            <a:r>
              <a:rPr lang="ru-RU" dirty="0"/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116291" y="1221330"/>
            <a:ext cx="14566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Гарвард</a:t>
            </a:r>
            <a:r>
              <a:rPr lang="ru-RU" dirty="0"/>
              <a:t> </a:t>
            </a:r>
            <a:r>
              <a:rPr lang="ru-RU" dirty="0" err="1"/>
              <a:t>университеті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9199" y="3014453"/>
            <a:ext cx="1508618" cy="1162851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574766" y="6424125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89166" y="5589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/>
              <a:t>Ықтимал жауап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0111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517571" y="5045083"/>
            <a:ext cx="4202929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pPr algn="l"/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-сөйлем ішіндегі тыныс белгілерін қояды;</a:t>
            </a:r>
          </a:p>
          <a:p>
            <a:pPr algn="l"/>
            <a:r>
              <a:rPr lang="kk-KZ" sz="2000" baseline="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-тыныс</a:t>
            </a:r>
            <a:r>
              <a:rPr lang="kk-KZ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белгілерін қою себептерін түсіндіреді.</a:t>
            </a:r>
            <a:endParaRPr lang="ru-RU" sz="2000" baseline="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8660" y="448098"/>
            <a:ext cx="9749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3-тапсырма.Мәтінді </a:t>
            </a:r>
            <a:r>
              <a:rPr lang="ru-RU" sz="2400" b="1" dirty="0" err="1" smtClean="0">
                <a:solidFill>
                  <a:srgbClr val="002060"/>
                </a:solidFill>
              </a:rPr>
              <a:t>оқып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сөйлем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ішінде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қалып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кеткен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тыныс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белгісін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қойыңдар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</a:rPr>
              <a:t>Теледидарды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қашықтықтан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басқару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аспабын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сенсеңіз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де, </a:t>
            </a:r>
            <a:r>
              <a:rPr lang="ru-RU" sz="2000" dirty="0" err="1" smtClean="0">
                <a:solidFill>
                  <a:srgbClr val="002060"/>
                </a:solidFill>
              </a:rPr>
              <a:t>сенбесеңіз</a:t>
            </a:r>
            <a:r>
              <a:rPr lang="ru-RU" sz="2000" dirty="0" smtClean="0">
                <a:solidFill>
                  <a:srgbClr val="002060"/>
                </a:solidFill>
              </a:rPr>
              <a:t> де, </a:t>
            </a:r>
            <a:r>
              <a:rPr lang="ru-RU" sz="2000" dirty="0" err="1">
                <a:solidFill>
                  <a:srgbClr val="002060"/>
                </a:solidFill>
              </a:rPr>
              <a:t>өткен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ғасырдың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60 </a:t>
            </a:r>
            <a:r>
              <a:rPr lang="ru-RU" sz="2000" dirty="0" err="1" smtClean="0">
                <a:solidFill>
                  <a:srgbClr val="002060"/>
                </a:solidFill>
              </a:rPr>
              <a:t>жылдары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қазақ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ойлап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тапқан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Ол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кезде</a:t>
            </a:r>
            <a:r>
              <a:rPr lang="ru-RU" sz="2000" dirty="0">
                <a:solidFill>
                  <a:srgbClr val="002060"/>
                </a:solidFill>
              </a:rPr>
              <a:t> Ленинград </a:t>
            </a:r>
            <a:r>
              <a:rPr lang="ru-RU" sz="2000" dirty="0" err="1">
                <a:solidFill>
                  <a:srgbClr val="002060"/>
                </a:solidFill>
              </a:rPr>
              <a:t>сурет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академиясының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студенті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Шәкен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Ниязбек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өнертабысымен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айдай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әлемге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әйгілі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болам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деп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ойламаған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ды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smtClean="0">
                <a:solidFill>
                  <a:srgbClr val="002060"/>
                </a:solidFill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</a:rPr>
              <a:t>Көк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байрағымыздың</a:t>
            </a:r>
            <a:r>
              <a:rPr lang="ru-RU" sz="2000" dirty="0">
                <a:solidFill>
                  <a:srgbClr val="002060"/>
                </a:solidFill>
              </a:rPr>
              <a:t> авторы </a:t>
            </a:r>
            <a:r>
              <a:rPr lang="ru-RU" sz="2000" dirty="0" err="1">
                <a:solidFill>
                  <a:srgbClr val="002060"/>
                </a:solidFill>
              </a:rPr>
              <a:t>Шәкен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ағаның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әлемдік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жаңалығы</a:t>
            </a:r>
            <a:r>
              <a:rPr lang="ru-RU" sz="2000" dirty="0">
                <a:solidFill>
                  <a:srgbClr val="002060"/>
                </a:solidFill>
              </a:rPr>
              <a:t> 1964 </a:t>
            </a:r>
            <a:r>
              <a:rPr lang="ru-RU" sz="2000" dirty="0" err="1">
                <a:solidFill>
                  <a:srgbClr val="002060"/>
                </a:solidFill>
              </a:rPr>
              <a:t>жылы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Чехословакияда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өткен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халықаралық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байқауда</a:t>
            </a:r>
            <a:r>
              <a:rPr lang="ru-RU" sz="2000" dirty="0">
                <a:solidFill>
                  <a:srgbClr val="002060"/>
                </a:solidFill>
              </a:rPr>
              <a:t> бас </a:t>
            </a:r>
            <a:r>
              <a:rPr lang="ru-RU" sz="2000" dirty="0" err="1">
                <a:solidFill>
                  <a:srgbClr val="002060"/>
                </a:solidFill>
              </a:rPr>
              <a:t>жүлдеге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ие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болады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Қазақтың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өнертабысы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Ленинградтағы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көрмеге</a:t>
            </a:r>
            <a:r>
              <a:rPr lang="ru-RU" sz="2000" dirty="0">
                <a:solidFill>
                  <a:srgbClr val="002060"/>
                </a:solidFill>
              </a:rPr>
              <a:t> де </a:t>
            </a:r>
            <a:r>
              <a:rPr lang="ru-RU" sz="2000" dirty="0" err="1">
                <a:solidFill>
                  <a:srgbClr val="002060"/>
                </a:solidFill>
              </a:rPr>
              <a:t>қойылады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Алайда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таңсық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бұйым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ұрыларға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«</a:t>
            </a:r>
            <a:r>
              <a:rPr lang="ru-RU" sz="2000" dirty="0" err="1" smtClean="0">
                <a:solidFill>
                  <a:srgbClr val="002060"/>
                </a:solidFill>
              </a:rPr>
              <a:t>жем</a:t>
            </a:r>
            <a:r>
              <a:rPr lang="ru-RU" sz="2000" dirty="0">
                <a:solidFill>
                  <a:srgbClr val="002060"/>
                </a:solidFill>
              </a:rPr>
              <a:t>" </a:t>
            </a:r>
            <a:r>
              <a:rPr lang="ru-RU" sz="2000" dirty="0" err="1">
                <a:solidFill>
                  <a:srgbClr val="002060"/>
                </a:solidFill>
              </a:rPr>
              <a:t>болып</a:t>
            </a:r>
            <a:r>
              <a:rPr lang="ru-RU" sz="2000" dirty="0">
                <a:solidFill>
                  <a:srgbClr val="002060"/>
                </a:solidFill>
              </a:rPr>
              <a:t> кете </a:t>
            </a:r>
            <a:r>
              <a:rPr lang="ru-RU" sz="2000" dirty="0" err="1">
                <a:solidFill>
                  <a:srgbClr val="002060"/>
                </a:solidFill>
              </a:rPr>
              <a:t>барады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Қылмыскерлерді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анықтау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үшін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Мемлекеттік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қауіпсіздік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комитетінің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қызметкерлері</a:t>
            </a:r>
            <a:r>
              <a:rPr lang="ru-RU" sz="2000" dirty="0">
                <a:solidFill>
                  <a:srgbClr val="002060"/>
                </a:solidFill>
              </a:rPr>
              <a:t> де </a:t>
            </a:r>
            <a:r>
              <a:rPr lang="ru-RU" sz="2000" dirty="0" err="1">
                <a:solidFill>
                  <a:srgbClr val="002060"/>
                </a:solidFill>
              </a:rPr>
              <a:t>жұмылады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</a:rPr>
              <a:t>Сөйтсе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қазақтың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төлтумасына</a:t>
            </a:r>
            <a:r>
              <a:rPr lang="ru-RU" sz="2000" dirty="0">
                <a:solidFill>
                  <a:srgbClr val="002060"/>
                </a:solidFill>
              </a:rPr>
              <a:t> "</a:t>
            </a:r>
            <a:r>
              <a:rPr lang="ru-RU" sz="2000" dirty="0" err="1">
                <a:solidFill>
                  <a:srgbClr val="002060"/>
                </a:solidFill>
              </a:rPr>
              <a:t>жиендік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жасаған</a:t>
            </a:r>
            <a:r>
              <a:rPr lang="ru-RU" sz="2000" dirty="0">
                <a:solidFill>
                  <a:srgbClr val="002060"/>
                </a:solidFill>
              </a:rPr>
              <a:t>" </a:t>
            </a:r>
            <a:r>
              <a:rPr lang="ru-RU" sz="2000" dirty="0" err="1">
                <a:solidFill>
                  <a:srgbClr val="002060"/>
                </a:solidFill>
              </a:rPr>
              <a:t>Жапония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жансыздары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екен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Өнертабысты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ұрлап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алған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жапондықтар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қылмыстың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өтеуіне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Шәкен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ағаға</a:t>
            </a:r>
            <a:r>
              <a:rPr lang="ru-RU" sz="2000" dirty="0">
                <a:solidFill>
                  <a:srgbClr val="002060"/>
                </a:solidFill>
              </a:rPr>
              <a:t> 20 </a:t>
            </a:r>
            <a:r>
              <a:rPr lang="ru-RU" sz="2000" dirty="0" err="1">
                <a:solidFill>
                  <a:srgbClr val="002060"/>
                </a:solidFill>
              </a:rPr>
              <a:t>мың</a:t>
            </a:r>
            <a:r>
              <a:rPr lang="ru-RU" sz="2000" dirty="0">
                <a:solidFill>
                  <a:srgbClr val="002060"/>
                </a:solidFill>
              </a:rPr>
              <a:t> сом </a:t>
            </a:r>
            <a:r>
              <a:rPr lang="ru-RU" sz="2000" dirty="0" err="1">
                <a:solidFill>
                  <a:srgbClr val="002060"/>
                </a:solidFill>
              </a:rPr>
              <a:t>айыппұл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төлейді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</a:rPr>
              <a:t>Салыстыру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үшін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айтсақ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ол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тұста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Волга </a:t>
            </a:r>
            <a:r>
              <a:rPr lang="ru-RU" sz="2000" dirty="0" err="1">
                <a:solidFill>
                  <a:srgbClr val="002060"/>
                </a:solidFill>
              </a:rPr>
              <a:t>көлігінің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құны</a:t>
            </a:r>
            <a:r>
              <a:rPr lang="ru-RU" sz="2000" dirty="0">
                <a:solidFill>
                  <a:srgbClr val="002060"/>
                </a:solidFill>
              </a:rPr>
              <a:t> 4 </a:t>
            </a:r>
            <a:r>
              <a:rPr lang="ru-RU" sz="2000" dirty="0" err="1">
                <a:solidFill>
                  <a:srgbClr val="002060"/>
                </a:solidFill>
              </a:rPr>
              <a:t>мың</a:t>
            </a:r>
            <a:r>
              <a:rPr lang="ru-RU" sz="2000" dirty="0">
                <a:solidFill>
                  <a:srgbClr val="002060"/>
                </a:solidFill>
              </a:rPr>
              <a:t> сом </a:t>
            </a:r>
            <a:r>
              <a:rPr lang="ru-RU" sz="2000" dirty="0" err="1">
                <a:solidFill>
                  <a:srgbClr val="002060"/>
                </a:solidFill>
              </a:rPr>
              <a:t>болатын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kk-KZ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500" y="1384344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72" y="5045083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669" y="967309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30" y="5045083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11" y="680933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65" y="1301136"/>
            <a:ext cx="385530" cy="388135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3806482" y="1168843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811" y="408326"/>
            <a:ext cx="1136869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Өзіңді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тексер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</a:rPr>
              <a:t>Теледидарды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қашықтықтан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басқару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аспабын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сенсеңіз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де, </a:t>
            </a:r>
            <a:r>
              <a:rPr lang="ru-RU" sz="2000" dirty="0" err="1" smtClean="0">
                <a:solidFill>
                  <a:srgbClr val="002060"/>
                </a:solidFill>
              </a:rPr>
              <a:t>сенбесеңіз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де, </a:t>
            </a:r>
            <a:r>
              <a:rPr lang="ru-RU" sz="2000" dirty="0" err="1">
                <a:solidFill>
                  <a:srgbClr val="002060"/>
                </a:solidFill>
              </a:rPr>
              <a:t>өткен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ғасырдың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60-жылдары </a:t>
            </a:r>
            <a:r>
              <a:rPr lang="ru-RU" sz="2000" dirty="0" err="1">
                <a:solidFill>
                  <a:srgbClr val="002060"/>
                </a:solidFill>
              </a:rPr>
              <a:t>қазақ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ойлап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тапқан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Ол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кезде</a:t>
            </a:r>
            <a:r>
              <a:rPr lang="ru-RU" sz="2000" dirty="0">
                <a:solidFill>
                  <a:srgbClr val="002060"/>
                </a:solidFill>
              </a:rPr>
              <a:t> Ленинград </a:t>
            </a:r>
            <a:r>
              <a:rPr lang="ru-RU" sz="2000" dirty="0" err="1">
                <a:solidFill>
                  <a:srgbClr val="002060"/>
                </a:solidFill>
              </a:rPr>
              <a:t>сурет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академиясының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студенті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Шәкен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Ниязбек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өнертабысымен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айдай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әлемге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әйгілі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болам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деп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ойламаған-ды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</a:rPr>
              <a:t>Көк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байрағымыздың</a:t>
            </a:r>
            <a:r>
              <a:rPr lang="ru-RU" sz="2000" dirty="0">
                <a:solidFill>
                  <a:srgbClr val="002060"/>
                </a:solidFill>
              </a:rPr>
              <a:t> авторы </a:t>
            </a:r>
            <a:r>
              <a:rPr lang="ru-RU" sz="2000" dirty="0" err="1">
                <a:solidFill>
                  <a:srgbClr val="002060"/>
                </a:solidFill>
              </a:rPr>
              <a:t>Шәкен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ағаның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әлемдік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жаңалығы</a:t>
            </a:r>
            <a:r>
              <a:rPr lang="ru-RU" sz="2000" dirty="0">
                <a:solidFill>
                  <a:srgbClr val="002060"/>
                </a:solidFill>
              </a:rPr>
              <a:t> 1964 </a:t>
            </a:r>
            <a:r>
              <a:rPr lang="ru-RU" sz="2000" dirty="0" err="1">
                <a:solidFill>
                  <a:srgbClr val="002060"/>
                </a:solidFill>
              </a:rPr>
              <a:t>жылы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Чехословакияда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өткен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халықаралық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байқауда</a:t>
            </a:r>
            <a:r>
              <a:rPr lang="ru-RU" sz="2000" dirty="0">
                <a:solidFill>
                  <a:srgbClr val="002060"/>
                </a:solidFill>
              </a:rPr>
              <a:t> бас </a:t>
            </a:r>
            <a:r>
              <a:rPr lang="ru-RU" sz="2000" dirty="0" err="1">
                <a:solidFill>
                  <a:srgbClr val="002060"/>
                </a:solidFill>
              </a:rPr>
              <a:t>жүлдеге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ие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болады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Қазақтың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өнертабысы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Ленинградтағы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көрмеге</a:t>
            </a:r>
            <a:r>
              <a:rPr lang="ru-RU" sz="2000" dirty="0">
                <a:solidFill>
                  <a:srgbClr val="002060"/>
                </a:solidFill>
              </a:rPr>
              <a:t> де </a:t>
            </a:r>
            <a:r>
              <a:rPr lang="ru-RU" sz="2000" dirty="0" err="1">
                <a:solidFill>
                  <a:srgbClr val="002060"/>
                </a:solidFill>
              </a:rPr>
              <a:t>қойылады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Алайда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таңсық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бұйым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ұрыларға</a:t>
            </a:r>
            <a:r>
              <a:rPr lang="ru-RU" sz="2000" dirty="0">
                <a:solidFill>
                  <a:srgbClr val="002060"/>
                </a:solidFill>
              </a:rPr>
              <a:t> "</a:t>
            </a:r>
            <a:r>
              <a:rPr lang="ru-RU" sz="2000" dirty="0" err="1">
                <a:solidFill>
                  <a:srgbClr val="002060"/>
                </a:solidFill>
              </a:rPr>
              <a:t>жем</a:t>
            </a:r>
            <a:r>
              <a:rPr lang="ru-RU" sz="2000" dirty="0">
                <a:solidFill>
                  <a:srgbClr val="002060"/>
                </a:solidFill>
              </a:rPr>
              <a:t>" </a:t>
            </a:r>
            <a:r>
              <a:rPr lang="ru-RU" sz="2000" dirty="0" err="1">
                <a:solidFill>
                  <a:srgbClr val="002060"/>
                </a:solidFill>
              </a:rPr>
              <a:t>болып</a:t>
            </a:r>
            <a:r>
              <a:rPr lang="ru-RU" sz="2000" dirty="0">
                <a:solidFill>
                  <a:srgbClr val="002060"/>
                </a:solidFill>
              </a:rPr>
              <a:t> кете </a:t>
            </a:r>
            <a:r>
              <a:rPr lang="ru-RU" sz="2000" dirty="0" err="1">
                <a:solidFill>
                  <a:srgbClr val="002060"/>
                </a:solidFill>
              </a:rPr>
              <a:t>барады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Қылмыскерлерді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анықтау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үшін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Мемлекеттік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қауіпсіздік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комитетінің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қызметкерлері</a:t>
            </a:r>
            <a:r>
              <a:rPr lang="ru-RU" sz="2000" dirty="0">
                <a:solidFill>
                  <a:srgbClr val="002060"/>
                </a:solidFill>
              </a:rPr>
              <a:t> де </a:t>
            </a:r>
            <a:r>
              <a:rPr lang="ru-RU" sz="2000" dirty="0" err="1">
                <a:solidFill>
                  <a:srgbClr val="002060"/>
                </a:solidFill>
              </a:rPr>
              <a:t>жұмылады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</a:rPr>
              <a:t>Сөйтсе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қазақтың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төлтумасына</a:t>
            </a:r>
            <a:r>
              <a:rPr lang="ru-RU" sz="2000" dirty="0">
                <a:solidFill>
                  <a:srgbClr val="002060"/>
                </a:solidFill>
              </a:rPr>
              <a:t> "</a:t>
            </a:r>
            <a:r>
              <a:rPr lang="ru-RU" sz="2000" dirty="0" err="1">
                <a:solidFill>
                  <a:srgbClr val="002060"/>
                </a:solidFill>
              </a:rPr>
              <a:t>жиендік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жасаған</a:t>
            </a:r>
            <a:r>
              <a:rPr lang="ru-RU" sz="2000" dirty="0">
                <a:solidFill>
                  <a:srgbClr val="002060"/>
                </a:solidFill>
              </a:rPr>
              <a:t>" </a:t>
            </a:r>
            <a:r>
              <a:rPr lang="ru-RU" sz="2000" dirty="0" err="1">
                <a:solidFill>
                  <a:srgbClr val="002060"/>
                </a:solidFill>
              </a:rPr>
              <a:t>Жапония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жансыздары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екен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Өнертабысты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ұрлап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алған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жапондықтар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қылмыстың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өтеуіне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Шәкен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ағаға</a:t>
            </a:r>
            <a:r>
              <a:rPr lang="ru-RU" sz="2000" dirty="0">
                <a:solidFill>
                  <a:srgbClr val="002060"/>
                </a:solidFill>
              </a:rPr>
              <a:t> 20 </a:t>
            </a:r>
            <a:r>
              <a:rPr lang="ru-RU" sz="2000" dirty="0" err="1">
                <a:solidFill>
                  <a:srgbClr val="002060"/>
                </a:solidFill>
              </a:rPr>
              <a:t>мың</a:t>
            </a:r>
            <a:r>
              <a:rPr lang="ru-RU" sz="2000" dirty="0">
                <a:solidFill>
                  <a:srgbClr val="002060"/>
                </a:solidFill>
              </a:rPr>
              <a:t> сом </a:t>
            </a:r>
            <a:r>
              <a:rPr lang="ru-RU" sz="2000" dirty="0" err="1">
                <a:solidFill>
                  <a:srgbClr val="002060"/>
                </a:solidFill>
              </a:rPr>
              <a:t>айыппұл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төлейді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	</a:t>
            </a:r>
            <a:r>
              <a:rPr lang="ru-RU" sz="2000" dirty="0" err="1" smtClean="0">
                <a:solidFill>
                  <a:srgbClr val="002060"/>
                </a:solidFill>
              </a:rPr>
              <a:t>Салыстыру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үшін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айтсақ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ол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тұста</a:t>
            </a:r>
            <a:r>
              <a:rPr lang="ru-RU" sz="2000" dirty="0">
                <a:solidFill>
                  <a:srgbClr val="002060"/>
                </a:solidFill>
              </a:rPr>
              <a:t> "Волга" </a:t>
            </a:r>
            <a:r>
              <a:rPr lang="ru-RU" sz="2000" dirty="0" err="1">
                <a:solidFill>
                  <a:srgbClr val="002060"/>
                </a:solidFill>
              </a:rPr>
              <a:t>көлігінің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құны</a:t>
            </a:r>
            <a:r>
              <a:rPr lang="ru-RU" sz="2000" dirty="0">
                <a:solidFill>
                  <a:srgbClr val="002060"/>
                </a:solidFill>
              </a:rPr>
              <a:t> 4 </a:t>
            </a:r>
            <a:r>
              <a:rPr lang="ru-RU" sz="2000" dirty="0" err="1">
                <a:solidFill>
                  <a:srgbClr val="002060"/>
                </a:solidFill>
              </a:rPr>
              <a:t>мың</a:t>
            </a:r>
            <a:r>
              <a:rPr lang="ru-RU" sz="2000" dirty="0">
                <a:solidFill>
                  <a:srgbClr val="002060"/>
                </a:solidFill>
              </a:rPr>
              <a:t> сом </a:t>
            </a:r>
            <a:r>
              <a:rPr lang="ru-RU" sz="2000" dirty="0" err="1">
                <a:solidFill>
                  <a:srgbClr val="002060"/>
                </a:solidFill>
              </a:rPr>
              <a:t>болатын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1. -</a:t>
            </a:r>
            <a:r>
              <a:rPr lang="ru-RU" sz="2000" dirty="0" err="1" smtClean="0">
                <a:solidFill>
                  <a:srgbClr val="002060"/>
                </a:solidFill>
              </a:rPr>
              <a:t>ды</a:t>
            </a:r>
            <a:r>
              <a:rPr lang="ru-RU" sz="2000" dirty="0" smtClean="0">
                <a:solidFill>
                  <a:srgbClr val="002060"/>
                </a:solidFill>
              </a:rPr>
              <a:t>, -</a:t>
            </a:r>
            <a:r>
              <a:rPr lang="ru-RU" sz="2000" dirty="0" err="1" smtClean="0">
                <a:solidFill>
                  <a:srgbClr val="002060"/>
                </a:solidFill>
              </a:rPr>
              <a:t>ді</a:t>
            </a:r>
            <a:r>
              <a:rPr lang="ru-RU" sz="2000" dirty="0" smtClean="0">
                <a:solidFill>
                  <a:srgbClr val="002060"/>
                </a:solidFill>
              </a:rPr>
              <a:t>- дефис </a:t>
            </a:r>
            <a:r>
              <a:rPr lang="ru-RU" sz="2000" dirty="0" err="1" smtClean="0">
                <a:solidFill>
                  <a:srgbClr val="002060"/>
                </a:solidFill>
              </a:rPr>
              <a:t>арқылы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жазылатын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шылау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2. </a:t>
            </a:r>
            <a:r>
              <a:rPr lang="ru-RU" sz="2000" dirty="0" err="1" smtClean="0">
                <a:solidFill>
                  <a:srgbClr val="002060"/>
                </a:solidFill>
              </a:rPr>
              <a:t>Сөйтсе</a:t>
            </a:r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</a:rPr>
              <a:t>қыстырма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сөз</a:t>
            </a:r>
            <a:r>
              <a:rPr lang="kk-KZ" sz="2000" dirty="0">
                <a:solidFill>
                  <a:srgbClr val="002060"/>
                </a:solidFill>
              </a:rPr>
              <a:t>,</a:t>
            </a:r>
            <a:r>
              <a:rPr lang="kk-KZ" sz="2000" dirty="0" smtClean="0">
                <a:solidFill>
                  <a:srgbClr val="002060"/>
                </a:solidFill>
              </a:rPr>
              <a:t> сөйлем  басында тұрғандықтан, одан кейін үтір қойылады;(164-бет)</a:t>
            </a:r>
          </a:p>
          <a:p>
            <a:r>
              <a:rPr lang="kk-KZ" sz="2000" dirty="0" smtClean="0">
                <a:solidFill>
                  <a:srgbClr val="002060"/>
                </a:solidFill>
              </a:rPr>
              <a:t>3.«Волга»- көлік атауы; зауыт, фабрика, машина, ұйым атаулары тырнақшаға алынады (оқулық, 170-бет)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7961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228850-8D93-4258-94C5-9335006265E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Вопросы и ответы</Template>
  <TotalTime>0</TotalTime>
  <Words>605</Words>
  <Application>Microsoft Office PowerPoint</Application>
  <PresentationFormat>Широкоэкранный</PresentationFormat>
  <Paragraphs>183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Тема Office</vt:lpstr>
      <vt:lpstr>10-бөлім. Ғылым мен технология жетістіктері. Пунктуация Сабақтың тақырыбы: Тұрмыстық заттар. Сөйлем ішіне қойылатын  тыныс белгілері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2021-02-21T16:32:18Z</dcterms:created>
  <dcterms:modified xsi:type="dcterms:W3CDTF">2021-04-05T05:56:41Z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