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sldIdLst>
    <p:sldId id="259" r:id="rId2"/>
    <p:sldId id="292" r:id="rId3"/>
    <p:sldId id="270" r:id="rId4"/>
    <p:sldId id="301" r:id="rId5"/>
    <p:sldId id="300" r:id="rId6"/>
    <p:sldId id="302" r:id="rId7"/>
    <p:sldId id="311" r:id="rId8"/>
    <p:sldId id="303" r:id="rId9"/>
    <p:sldId id="304" r:id="rId10"/>
    <p:sldId id="305" r:id="rId11"/>
    <p:sldId id="306" r:id="rId12"/>
    <p:sldId id="312" r:id="rId13"/>
    <p:sldId id="31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A7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59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1" y="2130428"/>
            <a:ext cx="10363201" cy="1470025"/>
          </a:xfrm>
        </p:spPr>
        <p:txBody>
          <a:bodyPr/>
          <a:lstStyle/>
          <a:p>
            <a:r>
              <a:rPr lang="ru-RU"/>
              <a:t>Образец заголовка</a:t>
            </a:r>
          </a:p>
        </p:txBody>
      </p:sp>
      <p:sp>
        <p:nvSpPr>
          <p:cNvPr id="3" name="Подзаголовок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61BEF0D-F0BB-DE4B-95CE-6DB70DBA9567}" type="datetimeFigureOut">
              <a:rPr lang="en-US" smtClean="0"/>
              <a:pPr/>
              <a:t>2/26/2021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5C6B4A9-1611-4792-9094-5F34BCA07E0B}" type="datetimeFigureOut">
              <a:rPr lang="en-US" smtClean="0"/>
              <a:pPr/>
              <a:t>2/26/2021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9333C77-0158-454C-844F-B7AB9BD7DA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61BEF0D-F0BB-DE4B-95CE-6DB70DBA9567}" type="datetimeFigureOut">
              <a:rPr lang="en-US" smtClean="0"/>
              <a:pPr/>
              <a:t>2/26/2021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61BEF0D-F0BB-DE4B-95CE-6DB70DBA9567}" type="datetimeFigureOut">
              <a:rPr lang="en-US" smtClean="0"/>
              <a:pPr/>
              <a:t>2/26/2021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1"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61BEF0D-F0BB-DE4B-95CE-6DB70DBA9567}" type="datetimeFigureOut">
              <a:rPr lang="en-US" smtClean="0"/>
              <a:pPr/>
              <a:t>2/26/2021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B712588-04B1-427B-82EE-E8DB90309F08}" type="datetimeFigureOut">
              <a:rPr lang="en-US" smtClean="0"/>
              <a:pPr/>
              <a:t>2/26/2021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FF9F0C5-380F-41C2-899A-BAC0F0927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61BEF0D-F0BB-DE4B-95CE-6DB70DBA9567}" type="datetimeFigureOut">
              <a:rPr lang="en-US" smtClean="0"/>
              <a:pPr/>
              <a:t>2/26/2021</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61BEF0D-F0BB-DE4B-95CE-6DB70DBA9567}" type="datetimeFigureOut">
              <a:rPr lang="en-US" smtClean="0"/>
              <a:pPr/>
              <a:t>2/26/2021</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1BEF0D-F0BB-DE4B-95CE-6DB70DBA9567}" type="datetimeFigureOut">
              <a:rPr lang="en-US" smtClean="0"/>
              <a:pPr/>
              <a:t>2/26/2021</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5"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2A54C80-263E-416B-A8E0-580EDEADCBDC}" type="datetimeFigureOut">
              <a:rPr lang="en-US" smtClean="0"/>
              <a:pPr/>
              <a:t>2/26/2021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519954A3-9DFD-4C44-94BA-B95130A3BA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pPr/>
              <a:t>2/26/2021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2/26/2021</a:t>
            </a:fld>
            <a:endParaRPr lang="en-US" dirty="0"/>
          </a:p>
        </p:txBody>
      </p:sp>
      <p:sp>
        <p:nvSpPr>
          <p:cNvPr id="5" name="Нижний колонтитул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370783"/>
            <a:ext cx="12192000" cy="10450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9" name="TextBox 8"/>
          <p:cNvSpPr txBox="1"/>
          <p:nvPr/>
        </p:nvSpPr>
        <p:spPr>
          <a:xfrm>
            <a:off x="1371600" y="1581293"/>
            <a:ext cx="8686800" cy="200054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36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kk-KZ"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kk-KZ" sz="32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Сабақтың тақырыбы</a:t>
            </a:r>
            <a:r>
              <a:rPr lang="en-US" sz="32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kk-KZ" sz="32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a:p>
            <a:r>
              <a:rPr lang="kk-KZ" sz="32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endParaRPr lang="kk-KZ" sz="32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kk-KZ" sz="2800" b="1" dirty="0" smtClean="0">
                <a:ln w="11430"/>
                <a:effectLst>
                  <a:outerShdw blurRad="50800" dist="39000" dir="5460000" algn="tl">
                    <a:srgbClr val="000000">
                      <a:alpha val="38000"/>
                    </a:srgbClr>
                  </a:outerShdw>
                </a:effectLst>
                <a:latin typeface="Times New Roman" pitchFamily="18" charset="0"/>
                <a:cs typeface="Times New Roman" pitchFamily="18" charset="0"/>
              </a:rPr>
              <a:t>Электромобильдер.Сөйлем соңына қойылатын тыныс белгілер</a:t>
            </a:r>
            <a:endParaRPr lang="ru-RU" sz="2800" b="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Прямоугольник 1"/>
          <p:cNvSpPr/>
          <p:nvPr/>
        </p:nvSpPr>
        <p:spPr>
          <a:xfrm>
            <a:off x="222068" y="338837"/>
            <a:ext cx="11969931" cy="523220"/>
          </a:xfrm>
          <a:prstGeom prst="rect">
            <a:avLst/>
          </a:prstGeom>
        </p:spPr>
        <p:txBody>
          <a:bodyPr wrap="square">
            <a:spAutoFit/>
          </a:bodyPr>
          <a:lstStyle/>
          <a:p>
            <a:r>
              <a:rPr lang="kk-KZ" altLang="en-US" sz="2800" b="1" dirty="0">
                <a:solidFill>
                  <a:srgbClr val="FF0000"/>
                </a:solidFill>
                <a:latin typeface="Times New Roman" pitchFamily="18" charset="0"/>
                <a:cs typeface="Times New Roman" pitchFamily="18" charset="0"/>
              </a:rPr>
              <a:t>Бөлім тақырыбы</a:t>
            </a:r>
            <a:r>
              <a:rPr lang="kk-KZ" altLang="en-US" sz="2800" b="1" dirty="0" smtClean="0">
                <a:solidFill>
                  <a:srgbClr val="FF0000"/>
                </a:solidFill>
                <a:latin typeface="Times New Roman" pitchFamily="18" charset="0"/>
                <a:cs typeface="Times New Roman" pitchFamily="18" charset="0"/>
              </a:rPr>
              <a:t>: </a:t>
            </a:r>
            <a:r>
              <a:rPr lang="kk-KZ" altLang="en-US" sz="2800" b="1" dirty="0" smtClean="0">
                <a:latin typeface="Times New Roman" pitchFamily="18" charset="0"/>
                <a:cs typeface="Times New Roman" pitchFamily="18" charset="0"/>
              </a:rPr>
              <a:t>Ғылым мен технология жетістіктері. Пунктуация</a:t>
            </a:r>
            <a:endParaRPr lang="ru-RU" altLang="en-US" sz="2800" b="1" dirty="0">
              <a:latin typeface="Times New Roman" pitchFamily="18" charset="0"/>
              <a:cs typeface="Times New Roman" pitchFamily="18" charset="0"/>
            </a:endParaRPr>
          </a:p>
        </p:txBody>
      </p:sp>
      <p:sp>
        <p:nvSpPr>
          <p:cNvPr id="6" name="Прямоугольник 5"/>
          <p:cNvSpPr/>
          <p:nvPr/>
        </p:nvSpPr>
        <p:spPr>
          <a:xfrm>
            <a:off x="1439186" y="552458"/>
            <a:ext cx="8245503" cy="769441"/>
          </a:xfrm>
          <a:prstGeom prst="rect">
            <a:avLst/>
          </a:prstGeom>
        </p:spPr>
        <p:txBody>
          <a:bodyPr wrap="square">
            <a:spAutoFit/>
          </a:bodyPr>
          <a:lstStyle/>
          <a:p>
            <a:r>
              <a:rPr lang="kk-KZ" sz="4400" b="1" dirty="0">
                <a:solidFill>
                  <a:srgbClr val="92D050"/>
                </a:solidFill>
                <a:latin typeface="Times New Roman" panose="02020603050405020304" pitchFamily="18" charset="0"/>
                <a:cs typeface="Times New Roman" panose="02020603050405020304" pitchFamily="18" charset="0"/>
              </a:rPr>
              <a:t>  </a:t>
            </a:r>
            <a:endParaRPr lang="ru-RU" sz="4400" dirty="0">
              <a:solidFill>
                <a:srgbClr val="92D050"/>
              </a:solidFill>
              <a:latin typeface="Times New Roman" panose="02020603050405020304" pitchFamily="18" charset="0"/>
              <a:cs typeface="Times New Roman" panose="02020603050405020304" pitchFamily="18" charset="0"/>
            </a:endParaRPr>
          </a:p>
        </p:txBody>
      </p:sp>
      <p:pic>
        <p:nvPicPr>
          <p:cNvPr id="8" name="Рисунок 7" descr="20140326171621.jpg"/>
          <p:cNvPicPr>
            <a:picLocks noChangeAspect="1"/>
          </p:cNvPicPr>
          <p:nvPr/>
        </p:nvPicPr>
        <p:blipFill>
          <a:blip r:embed="rId2"/>
          <a:stretch>
            <a:fillRect/>
          </a:stretch>
        </p:blipFill>
        <p:spPr>
          <a:xfrm>
            <a:off x="227511" y="3905794"/>
            <a:ext cx="5742215" cy="2952206"/>
          </a:xfrm>
          <a:prstGeom prst="rect">
            <a:avLst/>
          </a:prstGeom>
        </p:spPr>
      </p:pic>
      <p:sp>
        <p:nvSpPr>
          <p:cNvPr id="10" name="Прямоугольник 9"/>
          <p:cNvSpPr/>
          <p:nvPr/>
        </p:nvSpPr>
        <p:spPr>
          <a:xfrm>
            <a:off x="10474873" y="5829411"/>
            <a:ext cx="1360075" cy="707886"/>
          </a:xfrm>
          <a:prstGeom prst="rect">
            <a:avLst/>
          </a:prstGeom>
        </p:spPr>
        <p:txBody>
          <a:bodyPr wrap="square">
            <a:spAutoFit/>
          </a:bodyPr>
          <a:lstStyle/>
          <a:p>
            <a:r>
              <a:rPr lang="kk-KZ" sz="2000" b="1" dirty="0" smtClean="0">
                <a:solidFill>
                  <a:srgbClr val="002060"/>
                </a:solidFill>
                <a:latin typeface="Times New Roman" panose="02020603050405020304" pitchFamily="18" charset="0"/>
                <a:ea typeface="Calibri" panose="020F0502020204030204" pitchFamily="34" charset="0"/>
              </a:rPr>
              <a:t>6-сынып</a:t>
            </a:r>
          </a:p>
          <a:p>
            <a:r>
              <a:rPr lang="kk-KZ" sz="2000" b="1" dirty="0" smtClean="0">
                <a:solidFill>
                  <a:srgbClr val="002060"/>
                </a:solidFill>
                <a:latin typeface="Times New Roman" panose="02020603050405020304" pitchFamily="18" charset="0"/>
              </a:rPr>
              <a:t>Қазақ тілі</a:t>
            </a:r>
            <a:endParaRPr lang="ru-RU" sz="3200" dirty="0">
              <a:solidFill>
                <a:srgbClr val="002060"/>
              </a:solidFill>
            </a:endParaRPr>
          </a:p>
        </p:txBody>
      </p:sp>
    </p:spTree>
    <p:extLst>
      <p:ext uri="{BB962C8B-B14F-4D97-AF65-F5344CB8AC3E}">
        <p14:creationId xmlns:p14="http://schemas.microsoft.com/office/powerpoint/2010/main" xmlns="" val="1259030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8263" y="375390"/>
            <a:ext cx="3838073" cy="646331"/>
          </a:xfrm>
          <a:prstGeom prst="rect">
            <a:avLst/>
          </a:prstGeom>
          <a:noFill/>
        </p:spPr>
        <p:txBody>
          <a:bodyPr wrap="square" rtlCol="0">
            <a:spAutoFit/>
          </a:bodyPr>
          <a:lstStyle/>
          <a:p>
            <a:r>
              <a:rPr lang="kk-KZ" sz="3600" b="1" dirty="0" smtClean="0">
                <a:solidFill>
                  <a:srgbClr val="FF0000"/>
                </a:solidFill>
                <a:latin typeface="Times New Roman" panose="02020603050405020304" pitchFamily="18" charset="0"/>
                <a:cs typeface="Times New Roman" panose="02020603050405020304" pitchFamily="18" charset="0"/>
              </a:rPr>
              <a:t>Қорытынды: </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7" name="CustomShape 1"/>
          <p:cNvSpPr>
            <a:spLocks noGrp="1"/>
          </p:cNvSpPr>
          <p:nvPr>
            <p:ph idx="1"/>
          </p:nvPr>
        </p:nvSpPr>
        <p:spPr>
          <a:xfrm>
            <a:off x="609601" y="1600204"/>
            <a:ext cx="7097485" cy="2005146"/>
          </a:xfrm>
          <a:prstGeom prst="rect">
            <a:avLst/>
          </a:prstGeom>
          <a:solidFill>
            <a:srgbClr val="FFFFFF"/>
          </a:solidFill>
          <a:ln w="28440">
            <a:solidFill>
              <a:srgbClr val="593593"/>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r>
              <a:rPr lang="kk-KZ" dirty="0" smtClean="0">
                <a:latin typeface="Times New Roman" pitchFamily="18" charset="0"/>
                <a:cs typeface="Times New Roman" pitchFamily="18" charset="0"/>
              </a:rPr>
              <a:t>Мәтіннен негізгі және қосымша ақпаратты, көтерілген мәселені анықтауға бағытталған нақтылау сұрақтарын құрастырдыңыз</a:t>
            </a:r>
          </a:p>
        </p:txBody>
      </p:sp>
      <p:sp>
        <p:nvSpPr>
          <p:cNvPr id="8" name="CustomShape 2"/>
          <p:cNvSpPr/>
          <p:nvPr/>
        </p:nvSpPr>
        <p:spPr>
          <a:xfrm>
            <a:off x="627017" y="4380059"/>
            <a:ext cx="7080069" cy="1250032"/>
          </a:xfrm>
          <a:prstGeom prst="rect">
            <a:avLst/>
          </a:prstGeom>
          <a:solidFill>
            <a:srgbClr val="FFFFFF"/>
          </a:solidFill>
          <a:ln w="28440">
            <a:solidFill>
              <a:srgbClr val="593593"/>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285750" indent="-285750">
              <a:buFont typeface="Arial" pitchFamily="34" charset="0"/>
              <a:buChar char="•"/>
            </a:pPr>
            <a:r>
              <a:rPr lang="kk-KZ" sz="2400" dirty="0" smtClean="0">
                <a:latin typeface="Times New Roman" pitchFamily="18" charset="0"/>
                <a:cs typeface="Times New Roman" pitchFamily="18" charset="0"/>
              </a:rPr>
              <a:t> Қазақ тіліндегі тыныс белгілерінің түрлері мен қызметін </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даралаушы</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 түсіндіңіз, дұрыс қолдандыңыз</a:t>
            </a:r>
            <a:endParaRPr lang="kk-KZ" sz="2400" dirty="0">
              <a:latin typeface="Times New Roman" pitchFamily="18" charset="0"/>
              <a:cs typeface="Times New Roman" pitchFamily="18" charset="0"/>
            </a:endParaRPr>
          </a:p>
        </p:txBody>
      </p:sp>
      <p:pic>
        <p:nvPicPr>
          <p:cNvPr id="9" name="Рисунок 6"/>
          <p:cNvPicPr/>
          <p:nvPr/>
        </p:nvPicPr>
        <p:blipFill>
          <a:blip r:embed="rId2" cstate="print"/>
          <a:stretch/>
        </p:blipFill>
        <p:spPr>
          <a:xfrm>
            <a:off x="8216615" y="1985554"/>
            <a:ext cx="1384585" cy="1093843"/>
          </a:xfrm>
          <a:prstGeom prst="rect">
            <a:avLst/>
          </a:prstGeom>
          <a:ln>
            <a:noFill/>
          </a:ln>
        </p:spPr>
      </p:pic>
      <p:pic>
        <p:nvPicPr>
          <p:cNvPr id="10" name="Рисунок 6"/>
          <p:cNvPicPr/>
          <p:nvPr/>
        </p:nvPicPr>
        <p:blipFill>
          <a:blip r:embed="rId2" cstate="print"/>
          <a:stretch/>
        </p:blipFill>
        <p:spPr>
          <a:xfrm>
            <a:off x="8347242" y="4206241"/>
            <a:ext cx="1201705" cy="1263659"/>
          </a:xfrm>
          <a:prstGeom prst="rect">
            <a:avLst/>
          </a:prstGeom>
          <a:ln>
            <a:noFill/>
          </a:ln>
        </p:spPr>
      </p:pic>
    </p:spTree>
    <p:extLst>
      <p:ext uri="{BB962C8B-B14F-4D97-AF65-F5344CB8AC3E}">
        <p14:creationId xmlns:p14="http://schemas.microsoft.com/office/powerpoint/2010/main" xmlns="" val="2840813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95090B42-E8A7-48FA-816E-FFAF00E11CBB}"/>
              </a:ext>
            </a:extLst>
          </p:cNvPr>
          <p:cNvSpPr>
            <a:spLocks noGrp="1"/>
          </p:cNvSpPr>
          <p:nvPr>
            <p:ph type="subTitle" idx="1"/>
          </p:nvPr>
        </p:nvSpPr>
        <p:spPr>
          <a:xfrm>
            <a:off x="1027043" y="815956"/>
            <a:ext cx="9793358" cy="2471530"/>
          </a:xfrm>
        </p:spPr>
        <p:txBody>
          <a:bodyPr>
            <a:normAutofit lnSpcReduction="10000"/>
          </a:bodyPr>
          <a:lstStyle/>
          <a:p>
            <a:pPr algn="l"/>
            <a:r>
              <a:rPr lang="ru-RU" sz="2800" b="1" spc="-1" dirty="0" err="1" smtClean="0">
                <a:solidFill>
                  <a:srgbClr val="FF0000"/>
                </a:solidFill>
                <a:latin typeface="Times New Roman" panose="02020603050405020304" pitchFamily="18" charset="0"/>
                <a:ea typeface="Tahoma"/>
                <a:cs typeface="Times New Roman" panose="02020603050405020304" pitchFamily="18" charset="0"/>
              </a:rPr>
              <a:t>Қосымша тапсырма</a:t>
            </a:r>
            <a:r>
              <a:rPr lang="en-US" sz="2800" b="1" spc="-1" dirty="0" smtClean="0">
                <a:solidFill>
                  <a:srgbClr val="FF0000"/>
                </a:solidFill>
                <a:latin typeface="Times New Roman" panose="02020603050405020304" pitchFamily="18" charset="0"/>
                <a:ea typeface="Tahoma"/>
                <a:cs typeface="Times New Roman" panose="02020603050405020304" pitchFamily="18" charset="0"/>
              </a:rPr>
              <a:t>:</a:t>
            </a:r>
          </a:p>
          <a:p>
            <a:pPr algn="l"/>
            <a:endParaRPr lang="en-US" sz="2800" b="1" spc="-1" dirty="0" smtClean="0">
              <a:solidFill>
                <a:srgbClr val="FF0000"/>
              </a:solidFill>
              <a:latin typeface="Times New Roman" panose="02020603050405020304" pitchFamily="18" charset="0"/>
              <a:ea typeface="Tahoma"/>
              <a:cs typeface="Times New Roman" panose="02020603050405020304" pitchFamily="18" charset="0"/>
            </a:endParaRPr>
          </a:p>
          <a:p>
            <a:pPr algn="l">
              <a:buFont typeface="Wingdings" pitchFamily="2" charset="2"/>
              <a:buChar char="v"/>
            </a:pPr>
            <a:endParaRPr lang="ru-RU" sz="2800" spc="-1" dirty="0" smtClean="0">
              <a:solidFill>
                <a:srgbClr val="FF0000"/>
              </a:solidFill>
              <a:latin typeface="Times New Roman" panose="02020603050405020304" pitchFamily="18" charset="0"/>
              <a:cs typeface="Times New Roman" panose="02020603050405020304" pitchFamily="18" charset="0"/>
            </a:endParaRPr>
          </a:p>
          <a:p>
            <a:pPr algn="l">
              <a:buFont typeface="Wingdings"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 </a:t>
            </a:r>
            <a:r>
              <a:rPr lang="kk-KZ" sz="2800" b="1" dirty="0" smtClean="0">
                <a:solidFill>
                  <a:schemeClr val="tx1"/>
                </a:solidFill>
                <a:latin typeface="Times New Roman" panose="02020603050405020304" pitchFamily="18" charset="0"/>
                <a:cs typeface="Times New Roman" panose="02020603050405020304" pitchFamily="18" charset="0"/>
              </a:rPr>
              <a:t>Дүниежүзіндегі электромобильдер туралы мәліметтер жинау</a:t>
            </a:r>
            <a:endParaRPr lang="kk-KZ" sz="2800" b="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descr="crop_elektrokary_1472033303.jpg"/>
          <p:cNvPicPr>
            <a:picLocks noChangeAspect="1"/>
          </p:cNvPicPr>
          <p:nvPr/>
        </p:nvPicPr>
        <p:blipFill>
          <a:blip r:embed="rId2"/>
          <a:stretch>
            <a:fillRect/>
          </a:stretch>
        </p:blipFill>
        <p:spPr>
          <a:xfrm>
            <a:off x="5925774" y="4003494"/>
            <a:ext cx="6266226" cy="2854506"/>
          </a:xfrm>
          <a:prstGeom prst="rect">
            <a:avLst/>
          </a:prstGeom>
        </p:spPr>
      </p:pic>
    </p:spTree>
    <p:extLst>
      <p:ext uri="{BB962C8B-B14F-4D97-AF65-F5344CB8AC3E}">
        <p14:creationId xmlns:p14="http://schemas.microsoft.com/office/powerpoint/2010/main" xmlns="" val="259905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rotWithShape="1">
          <a:blip r:embed="rId2"/>
          <a:srcRect l="3329" t="12619" r="19964" b="13047"/>
          <a:stretch/>
        </p:blipFill>
        <p:spPr>
          <a:xfrm>
            <a:off x="0" y="0"/>
            <a:ext cx="12192000" cy="6858000"/>
          </a:xfrm>
          <a:prstGeom prst="rect">
            <a:avLst/>
          </a:prstGeom>
        </p:spPr>
      </p:pic>
      <p:sp>
        <p:nvSpPr>
          <p:cNvPr id="4" name="Номер слайда 3"/>
          <p:cNvSpPr>
            <a:spLocks noGrp="1"/>
          </p:cNvSpPr>
          <p:nvPr>
            <p:ph type="sldNum" sz="quarter" idx="12"/>
          </p:nvPr>
        </p:nvSpPr>
        <p:spPr/>
        <p:txBody>
          <a:bodyPr/>
          <a:lstStyle/>
          <a:p>
            <a:fld id="{484FD59D-33F1-4A76-843D-E67207CAFE54}" type="slidenum">
              <a:rPr lang="ru-RU" smtClean="0"/>
              <a:pPr/>
              <a:t>12</a:t>
            </a:fld>
            <a:endParaRPr lang="ru-RU" dirty="0"/>
          </a:p>
        </p:txBody>
      </p:sp>
    </p:spTree>
    <p:extLst>
      <p:ext uri="{BB962C8B-B14F-4D97-AF65-F5344CB8AC3E}">
        <p14:creationId xmlns:p14="http://schemas.microsoft.com/office/powerpoint/2010/main" xmlns="" val="1807465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00103" y="1900648"/>
            <a:ext cx="5921828" cy="1325877"/>
          </a:xfrm>
        </p:spPr>
        <p:txBody>
          <a:bodyPr>
            <a:noAutofit/>
          </a:bodyPr>
          <a:lstStyle/>
          <a:p>
            <a:pPr algn="ctr">
              <a:buNone/>
            </a:pPr>
            <a:r>
              <a:rPr lang="kk-KZ" sz="4800" b="1" i="1" dirty="0" smtClean="0">
                <a:solidFill>
                  <a:srgbClr val="FF0000"/>
                </a:solidFill>
              </a:rPr>
              <a:t>Назарларыңызға рақмет!</a:t>
            </a:r>
            <a:endParaRPr lang="ru-RU" sz="4800" b="1" i="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62223"/>
            <a:ext cx="12192000" cy="10450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52698" y="222706"/>
            <a:ext cx="6758609"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3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Оқу  мақсаты</a:t>
            </a:r>
            <a:r>
              <a:rPr lang="kk-KZ" sz="3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endParaRPr lang="kk-KZ" sz="3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endParaRPr lang="ru-RU" sz="3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Прямоугольник 1"/>
          <p:cNvSpPr/>
          <p:nvPr/>
        </p:nvSpPr>
        <p:spPr>
          <a:xfrm>
            <a:off x="1117733" y="338837"/>
            <a:ext cx="8988750" cy="523220"/>
          </a:xfrm>
          <a:prstGeom prst="rect">
            <a:avLst/>
          </a:prstGeom>
        </p:spPr>
        <p:txBody>
          <a:bodyPr wrap="square">
            <a:spAutoFit/>
          </a:bodyPr>
          <a:lstStyle/>
          <a:p>
            <a:pPr algn="ctr"/>
            <a:endParaRPr lang="ru-RU" sz="2800" b="1" dirty="0"/>
          </a:p>
        </p:txBody>
      </p:sp>
      <p:sp>
        <p:nvSpPr>
          <p:cNvPr id="7" name="Прямоугольник 6"/>
          <p:cNvSpPr/>
          <p:nvPr/>
        </p:nvSpPr>
        <p:spPr>
          <a:xfrm>
            <a:off x="890546" y="1741783"/>
            <a:ext cx="10567284" cy="830997"/>
          </a:xfrm>
          <a:prstGeom prst="rect">
            <a:avLst/>
          </a:prstGeom>
        </p:spPr>
        <p:txBody>
          <a:bodyPr wrap="square">
            <a:spAutoFit/>
          </a:bodyPr>
          <a:lstStyle/>
          <a:p>
            <a:endParaRPr lang="kk-KZ" sz="2400" b="1" dirty="0">
              <a:solidFill>
                <a:srgbClr val="00B0F0"/>
              </a:solidFill>
              <a:latin typeface="Times New Roman" pitchFamily="18" charset="0"/>
              <a:cs typeface="Times New Roman" pitchFamily="18" charset="0"/>
            </a:endParaRPr>
          </a:p>
          <a:p>
            <a:r>
              <a:rPr lang="kk-KZ" sz="2400" b="1" dirty="0">
                <a:solidFill>
                  <a:srgbClr val="00B0F0"/>
                </a:solidFill>
                <a:latin typeface="Times New Roman" pitchFamily="18" charset="0"/>
                <a:cs typeface="Times New Roman" pitchFamily="18" charset="0"/>
              </a:rPr>
              <a:t> </a:t>
            </a:r>
            <a:endParaRPr lang="ru-RU" sz="2400" b="1" dirty="0">
              <a:solidFill>
                <a:srgbClr val="00B0F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1EF1D62A-A789-41A9-B975-85B5B39C5BE8}"/>
              </a:ext>
            </a:extLst>
          </p:cNvPr>
          <p:cNvSpPr txBox="1"/>
          <p:nvPr/>
        </p:nvSpPr>
        <p:spPr>
          <a:xfrm>
            <a:off x="252549" y="1660876"/>
            <a:ext cx="9992139" cy="1894558"/>
          </a:xfrm>
          <a:prstGeom prst="rect">
            <a:avLst/>
          </a:prstGeom>
          <a:noFill/>
        </p:spPr>
        <p:txBody>
          <a:bodyPr wrap="square">
            <a:spAutoFit/>
          </a:bodyPr>
          <a:lstStyle/>
          <a:p>
            <a:pPr marL="285750" indent="-285750">
              <a:lnSpc>
                <a:spcPct val="115000"/>
              </a:lnSpc>
              <a:spcAft>
                <a:spcPts val="1000"/>
              </a:spcAft>
              <a:buFont typeface="Wingdings" panose="05000000000000000000" pitchFamily="2" charset="2"/>
              <a:buChar char="Ø"/>
            </a:pPr>
            <a:r>
              <a:rPr lang="kk-KZ" sz="2400" dirty="0" smtClean="0"/>
              <a:t>6.2.5.1. Мәтіннен негізгі және қосымша ақпаратты, көтерілген мәселені анықтауға бағытталған нақтылау сұрақтарын құрастыру.</a:t>
            </a:r>
          </a:p>
          <a:p>
            <a:pPr marL="285750" indent="-285750">
              <a:lnSpc>
                <a:spcPct val="115000"/>
              </a:lnSpc>
              <a:spcAft>
                <a:spcPts val="1000"/>
              </a:spcAft>
              <a:buFont typeface="Wingdings" panose="05000000000000000000" pitchFamily="2" charset="2"/>
              <a:buChar char="Ø"/>
            </a:pPr>
            <a:r>
              <a:rPr lang="kk-KZ" sz="2400" dirty="0" smtClean="0"/>
              <a:t>6.4.5.1. Қазақ тіліндегі тыныс белгілерінің түрлері мен қызметін </a:t>
            </a:r>
            <a:r>
              <a:rPr lang="en-US" sz="2400" dirty="0" smtClean="0"/>
              <a:t>(</a:t>
            </a:r>
            <a:r>
              <a:rPr lang="kk-KZ" sz="2400" dirty="0" smtClean="0"/>
              <a:t>даралаушы</a:t>
            </a:r>
            <a:r>
              <a:rPr lang="en-US" sz="2400" dirty="0" smtClean="0"/>
              <a:t>)</a:t>
            </a:r>
            <a:r>
              <a:rPr lang="kk-KZ" sz="2400" dirty="0" smtClean="0"/>
              <a:t> түсіну, дұрыс қолдану.</a:t>
            </a:r>
            <a:endParaRPr lang="x-none" sz="2400" dirty="0"/>
          </a:p>
        </p:txBody>
      </p:sp>
      <p:sp>
        <p:nvSpPr>
          <p:cNvPr id="10" name="Прямоугольник 9"/>
          <p:cNvSpPr/>
          <p:nvPr/>
        </p:nvSpPr>
        <p:spPr>
          <a:xfrm>
            <a:off x="429392" y="3988917"/>
            <a:ext cx="3178434" cy="584775"/>
          </a:xfrm>
          <a:prstGeom prst="rect">
            <a:avLst/>
          </a:prstGeom>
        </p:spPr>
        <p:txBody>
          <a:bodyPr wrap="none">
            <a:spAutoFit/>
          </a:bodyPr>
          <a:lstStyle/>
          <a:p>
            <a:r>
              <a:rPr lang="kk-KZ" sz="3200" b="1" spc="-1" dirty="0" smtClean="0">
                <a:solidFill>
                  <a:srgbClr val="FF0000"/>
                </a:solidFill>
                <a:latin typeface="Times New Roman"/>
                <a:ea typeface="Open Sans"/>
              </a:rPr>
              <a:t>Сабақ мақсаты</a:t>
            </a:r>
            <a:r>
              <a:rPr lang="kk-KZ" sz="2800" b="1" spc="-1" dirty="0" smtClean="0">
                <a:solidFill>
                  <a:srgbClr val="FF0000"/>
                </a:solidFill>
                <a:latin typeface="Times New Roman"/>
                <a:ea typeface="Open Sans"/>
              </a:rPr>
              <a:t>:</a:t>
            </a:r>
            <a:endParaRPr lang="kk-KZ" sz="2800" b="1" spc="-1" dirty="0">
              <a:solidFill>
                <a:srgbClr val="FF0000"/>
              </a:solidFill>
              <a:latin typeface="Times New Roman"/>
            </a:endParaRPr>
          </a:p>
        </p:txBody>
      </p:sp>
      <p:sp>
        <p:nvSpPr>
          <p:cNvPr id="11" name="Прямоугольник 10"/>
          <p:cNvSpPr/>
          <p:nvPr/>
        </p:nvSpPr>
        <p:spPr>
          <a:xfrm>
            <a:off x="487679" y="4769154"/>
            <a:ext cx="10223864" cy="1919500"/>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kk-KZ" sz="2400" dirty="0" smtClean="0"/>
              <a:t>6.2.5.1. Мәтіннен негізгі және қосымша ақпаратты, көтерілген мәселені анықтауға бағытталған нақтылау сұрақтарын құрастады.</a:t>
            </a:r>
          </a:p>
          <a:p>
            <a:pPr marL="285750" indent="-285750">
              <a:lnSpc>
                <a:spcPct val="115000"/>
              </a:lnSpc>
              <a:spcAft>
                <a:spcPts val="1000"/>
              </a:spcAft>
              <a:buFont typeface="Wingdings" panose="05000000000000000000" pitchFamily="2" charset="2"/>
              <a:buChar char="Ø"/>
            </a:pPr>
            <a:r>
              <a:rPr lang="kk-KZ" sz="2400" dirty="0" smtClean="0"/>
              <a:t>6.4.5.1. Қазақ тіліндегі тыныс белгілерінің түрлері мен қызметін </a:t>
            </a:r>
            <a:r>
              <a:rPr lang="en-US" sz="2400" dirty="0" smtClean="0"/>
              <a:t>(</a:t>
            </a:r>
            <a:r>
              <a:rPr lang="kk-KZ" sz="2400" dirty="0" smtClean="0"/>
              <a:t>даралаушы</a:t>
            </a:r>
            <a:r>
              <a:rPr lang="en-US" sz="2400" dirty="0" smtClean="0"/>
              <a:t>)</a:t>
            </a:r>
            <a:r>
              <a:rPr lang="kk-KZ" sz="2400" dirty="0" smtClean="0"/>
              <a:t> түсінеді, дұрыс қолданады.</a:t>
            </a:r>
            <a:endParaRPr lang="x-none" sz="2400" dirty="0"/>
          </a:p>
        </p:txBody>
      </p:sp>
    </p:spTree>
    <p:extLst>
      <p:ext uri="{BB962C8B-B14F-4D97-AF65-F5344CB8AC3E}">
        <p14:creationId xmlns:p14="http://schemas.microsoft.com/office/powerpoint/2010/main" xmlns="" val="3008814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87" y="1169363"/>
            <a:ext cx="12192000" cy="10450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1265" name="Rectangle 1"/>
          <p:cNvSpPr>
            <a:spLocks noChangeArrowheads="1"/>
          </p:cNvSpPr>
          <p:nvPr/>
        </p:nvSpPr>
        <p:spPr bwMode="auto">
          <a:xfrm>
            <a:off x="3918857" y="313508"/>
            <a:ext cx="30008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lang="kk-KZ" sz="3600" b="1" dirty="0" smtClean="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endParaRPr kumimoji="0" lang="kk-KZ" sz="3600" b="1" i="0" u="none" strike="noStrike" normalizeH="0" baseline="0" dirty="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662334" y="344380"/>
            <a:ext cx="3893374" cy="523220"/>
          </a:xfrm>
          <a:prstGeom prst="rect">
            <a:avLst/>
          </a:prstGeom>
        </p:spPr>
        <p:txBody>
          <a:bodyPr wrap="none">
            <a:spAutoFit/>
          </a:bodyPr>
          <a:lstStyle/>
          <a:p>
            <a:pPr algn="ctr">
              <a:defRPr/>
            </a:pPr>
            <a:r>
              <a:rPr lang="ru-RU" altLang="ru-RU" sz="2800" b="1" dirty="0" err="1"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Бағалау</a:t>
            </a:r>
            <a:r>
              <a:rPr lang="ru-RU" altLang="ru-RU"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kk-KZ" altLang="ru-RU"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критерийлері</a:t>
            </a:r>
            <a:r>
              <a:rPr lang="en-US" altLang="ru-RU" sz="2800" b="1"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ru-RU" altLang="ru-RU" sz="28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7" name="Picture 10"/>
          <p:cNvPicPr>
            <a:picLocks noChangeAspect="1" noChangeArrowheads="1"/>
          </p:cNvPicPr>
          <p:nvPr/>
        </p:nvPicPr>
        <p:blipFill>
          <a:blip r:embed="rId2">
            <a:extLst>
              <a:ext uri="{28A0092B-C50C-407E-A947-70E740481C1C}"/>
            </a:extLst>
          </a:blip>
          <a:srcRect/>
          <a:stretch>
            <a:fillRect/>
          </a:stretch>
        </p:blipFill>
        <p:spPr bwMode="auto">
          <a:xfrm>
            <a:off x="156753" y="1724297"/>
            <a:ext cx="2416629" cy="44021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ext uri="{91240B29-F687-4F45-9708-019B960494DF}"/>
            <a:ext uri="{AF507438-7753-43E0-B8FC-AC1667EBCBE1}"/>
          </a:extLst>
        </p:spPr>
      </p:pic>
      <p:sp>
        <p:nvSpPr>
          <p:cNvPr id="8" name="Прямоугольник 7"/>
          <p:cNvSpPr/>
          <p:nvPr/>
        </p:nvSpPr>
        <p:spPr>
          <a:xfrm>
            <a:off x="2592750" y="1821996"/>
            <a:ext cx="7766095" cy="269714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1" hangingPunct="1">
              <a:defRPr/>
            </a:pPr>
            <a:endParaRPr lang="ru-RU" sz="2800" dirty="0"/>
          </a:p>
          <a:p>
            <a:pPr marL="285750" indent="-285750">
              <a:lnSpc>
                <a:spcPct val="115000"/>
              </a:lnSpc>
              <a:spcAft>
                <a:spcPts val="1000"/>
              </a:spcAft>
              <a:buFont typeface="Wingdings" panose="05000000000000000000" pitchFamily="2" charset="2"/>
              <a:buChar char="Ø"/>
            </a:pPr>
            <a:r>
              <a:rPr lang="kk-KZ" sz="2800" dirty="0" smtClean="0"/>
              <a:t>Мәтін негізінде сұрақтар құрастырады</a:t>
            </a:r>
            <a:r>
              <a:rPr lang="en-US" sz="2800" dirty="0" smtClean="0"/>
              <a:t>;</a:t>
            </a:r>
            <a:endParaRPr lang="kk-KZ" sz="2800" dirty="0" smtClean="0"/>
          </a:p>
          <a:p>
            <a:pPr marL="285750" indent="-285750">
              <a:lnSpc>
                <a:spcPct val="115000"/>
              </a:lnSpc>
              <a:spcAft>
                <a:spcPts val="1000"/>
              </a:spcAft>
              <a:buFont typeface="Wingdings" panose="05000000000000000000" pitchFamily="2" charset="2"/>
              <a:buChar char="Ø"/>
            </a:pPr>
            <a:r>
              <a:rPr lang="kk-KZ" sz="2800" dirty="0" smtClean="0"/>
              <a:t>Қазақ тіліндегі тыныс белгілерін дұрыс қолданады.</a:t>
            </a:r>
            <a:endParaRPr lang="x-none" sz="2800" smtClean="0"/>
          </a:p>
          <a:p>
            <a:pPr marL="457200" indent="-457200" eaLnBrk="1" hangingPunct="1">
              <a:defRPr/>
            </a:pPr>
            <a:r>
              <a:rPr lang="ru-RU" sz="2800" dirty="0" smtClean="0"/>
              <a:t> </a:t>
            </a:r>
            <a:endParaRPr lang="ru-RU"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59030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2085DD5-5A33-4555-BCB9-49095016A089}"/>
              </a:ext>
            </a:extLst>
          </p:cNvPr>
          <p:cNvSpPr>
            <a:spLocks noGrp="1"/>
          </p:cNvSpPr>
          <p:nvPr>
            <p:ph type="title"/>
          </p:nvPr>
        </p:nvSpPr>
        <p:spPr/>
        <p:txBody>
          <a:bodyPr>
            <a:normAutofit/>
          </a:bodyPr>
          <a:lstStyle/>
          <a:p>
            <a:pPr algn="l"/>
            <a:r>
              <a:rPr lang="ru-RU" sz="2800" b="1" i="1" dirty="0" smtClean="0">
                <a:effectLst/>
                <a:latin typeface="Times New Roman" panose="02020603050405020304" pitchFamily="18" charset="0"/>
              </a:rPr>
              <a:t>«</a:t>
            </a:r>
            <a:endParaRPr lang="x-none" sz="2800" dirty="0"/>
          </a:p>
        </p:txBody>
      </p:sp>
      <p:pic>
        <p:nvPicPr>
          <p:cNvPr id="6" name="Объект 4"/>
          <p:cNvPicPr>
            <a:picLocks noGrp="1" noChangeAspect="1"/>
          </p:cNvPicPr>
          <p:nvPr>
            <p:ph idx="1"/>
          </p:nvPr>
        </p:nvPicPr>
        <p:blipFill rotWithShape="1">
          <a:blip r:embed="rId2"/>
          <a:srcRect l="683" t="11365" r="18906" b="12419"/>
          <a:stretch/>
        </p:blipFill>
        <p:spPr>
          <a:xfrm>
            <a:off x="0" y="1"/>
            <a:ext cx="12191999" cy="6858000"/>
          </a:xfrm>
          <a:prstGeom prst="rect">
            <a:avLst/>
          </a:prstGeom>
        </p:spPr>
      </p:pic>
      <p:pic>
        <p:nvPicPr>
          <p:cNvPr id="4" name="Объект 4"/>
          <p:cNvPicPr>
            <a:picLocks noChangeAspect="1"/>
          </p:cNvPicPr>
          <p:nvPr/>
        </p:nvPicPr>
        <p:blipFill rotWithShape="1">
          <a:blip r:embed="rId2"/>
          <a:srcRect l="683" t="11365" r="18906" b="12419"/>
          <a:stretch/>
        </p:blipFill>
        <p:spPr>
          <a:xfrm>
            <a:off x="0" y="0"/>
            <a:ext cx="12191999" cy="6858000"/>
          </a:xfrm>
          <a:prstGeom prst="rect">
            <a:avLst/>
          </a:prstGeom>
        </p:spPr>
      </p:pic>
    </p:spTree>
    <p:extLst>
      <p:ext uri="{BB962C8B-B14F-4D97-AF65-F5344CB8AC3E}">
        <p14:creationId xmlns:p14="http://schemas.microsoft.com/office/powerpoint/2010/main" xmlns="" val="2177690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4D1A687-5A59-473F-A540-C5F92F8FA6D6}"/>
              </a:ext>
            </a:extLst>
          </p:cNvPr>
          <p:cNvSpPr txBox="1"/>
          <p:nvPr/>
        </p:nvSpPr>
        <p:spPr>
          <a:xfrm>
            <a:off x="352697" y="222069"/>
            <a:ext cx="11612880" cy="2492990"/>
          </a:xfrm>
          <a:prstGeom prst="rect">
            <a:avLst/>
          </a:prstGeom>
          <a:noFill/>
        </p:spPr>
        <p:txBody>
          <a:bodyPr wrap="square">
            <a:spAutoFit/>
          </a:bodyPr>
          <a:lstStyle/>
          <a:p>
            <a:pPr algn="ctr"/>
            <a:endParaRPr lang="ru-RU" sz="2800" b="1" dirty="0">
              <a:solidFill>
                <a:srgbClr val="C00000"/>
              </a:solidFill>
              <a:latin typeface="Times New Roman" panose="02020603050405020304" pitchFamily="18" charset="0"/>
              <a:cs typeface="Times New Roman" panose="02020603050405020304" pitchFamily="18" charset="0"/>
            </a:endParaRPr>
          </a:p>
          <a:p>
            <a:pPr algn="just"/>
            <a:r>
              <a:rPr lang="en-US" sz="2800" b="0" i="0" dirty="0" smtClean="0">
                <a:solidFill>
                  <a:srgbClr val="000000"/>
                </a:solidFill>
                <a:effectLst/>
                <a:latin typeface="Times New Roman" panose="02020603050405020304" pitchFamily="18" charset="0"/>
                <a:cs typeface="Times New Roman" panose="02020603050405020304" pitchFamily="18" charset="0"/>
              </a:rPr>
              <a:t>  </a:t>
            </a:r>
            <a:endParaRPr lang="ru-RU" sz="2800" dirty="0">
              <a:solidFill>
                <a:srgbClr val="000000"/>
              </a:solidFill>
              <a:latin typeface="Times New Roman" panose="02020603050405020304" pitchFamily="18" charset="0"/>
              <a:cs typeface="Times New Roman" panose="02020603050405020304" pitchFamily="18" charset="0"/>
            </a:endParaRPr>
          </a:p>
          <a:p>
            <a:endParaRPr lang="ru-RU" sz="2800" dirty="0">
              <a:solidFill>
                <a:srgbClr val="000000"/>
              </a:solidFill>
              <a:latin typeface="Times New Roman" panose="02020603050405020304" pitchFamily="18" charset="0"/>
              <a:cs typeface="Times New Roman" panose="02020603050405020304" pitchFamily="18" charset="0"/>
            </a:endParaRPr>
          </a:p>
          <a:p>
            <a:endParaRPr lang="ru-RU" dirty="0">
              <a:solidFill>
                <a:srgbClr val="000000"/>
              </a:solidFill>
              <a:latin typeface="Open Sans"/>
            </a:endParaRPr>
          </a:p>
          <a:p>
            <a:endParaRPr lang="ru-RU" dirty="0">
              <a:solidFill>
                <a:srgbClr val="000000"/>
              </a:solidFill>
              <a:latin typeface="Open Sans"/>
            </a:endParaRPr>
          </a:p>
          <a:p>
            <a:endParaRPr lang="ru-RU" dirty="0">
              <a:solidFill>
                <a:srgbClr val="000000"/>
              </a:solidFill>
              <a:latin typeface="Open Sans"/>
            </a:endParaRPr>
          </a:p>
          <a:p>
            <a:endParaRPr lang="x-none" dirty="0"/>
          </a:p>
        </p:txBody>
      </p:sp>
      <p:sp>
        <p:nvSpPr>
          <p:cNvPr id="5" name="TextBox 4"/>
          <p:cNvSpPr txBox="1"/>
          <p:nvPr/>
        </p:nvSpPr>
        <p:spPr>
          <a:xfrm>
            <a:off x="255494" y="182881"/>
            <a:ext cx="11752730" cy="7848302"/>
          </a:xfrm>
          <a:prstGeom prst="rect">
            <a:avLst/>
          </a:prstGeom>
          <a:noFill/>
        </p:spPr>
        <p:txBody>
          <a:bodyPr wrap="square" rtlCol="0">
            <a:spAutoFit/>
          </a:bodyPr>
          <a:lstStyle/>
          <a:p>
            <a:r>
              <a:rPr lang="kk-KZ" sz="2400" b="1" i="1" dirty="0" smtClean="0">
                <a:solidFill>
                  <a:srgbClr val="FF0000"/>
                </a:solidFill>
              </a:rPr>
              <a:t>1 – тапсырма</a:t>
            </a:r>
          </a:p>
          <a:p>
            <a:r>
              <a:rPr lang="kk-KZ" sz="2400" b="1" i="1" dirty="0" smtClean="0">
                <a:solidFill>
                  <a:srgbClr val="FF0000"/>
                </a:solidFill>
              </a:rPr>
              <a:t>Мәтіннен қосымша және негізгі ойды , көтерілген мәселені анықтайтын сұрақтар құрастырыңыз.</a:t>
            </a:r>
          </a:p>
          <a:p>
            <a:r>
              <a:rPr lang="kk-KZ" sz="2400" dirty="0" smtClean="0"/>
              <a:t>      </a:t>
            </a:r>
            <a:r>
              <a:rPr lang="kk-KZ" dirty="0" smtClean="0"/>
              <a:t> «ЭКСПО - 2017» көрмесіндегі қазақстандық  «Нұр әлем» павильонында күн энергиясымен жүретін көліктер қойылған. Қазіргі таңда қуат алатын темір тұлпарларды тізгіндеу арман болғанымен, болашақ ұрпақ үшін қажеттілігі көп.</a:t>
            </a:r>
          </a:p>
          <a:p>
            <a:r>
              <a:rPr lang="kk-KZ" dirty="0" smtClean="0"/>
              <a:t>       Төбесінде күн панелі, ортасында күн батареясы орналасқан көліктердің бірі –  «Стелло » деп аталады. 2013 жылы Нидерланды елінде құрастылған күн – көліктің жалпы ұзындығы төрт метр, ені бір метрден асады.Ол  «күн сәулесімен жүретін әлемдегі алғашқы отбасылық көлік » саналады. Төрт адамға шақталған темір тұлпар сағатына 130 шақырымды бағындыра алады. Ал жаңбырлы күндері және түн мезгілінде энергиялық қуаты 700 шақырымға дейін жетеді.</a:t>
            </a:r>
          </a:p>
          <a:p>
            <a:r>
              <a:rPr lang="kk-KZ" dirty="0" smtClean="0"/>
              <a:t>       Жанар – жағармайсыз жүретін көліктер қатарында  «Бо Круизер » атты неміс машинасы да орналасқан. Бір адамға арналған көлік сағатына 120 шақырымды бағындарады. Күн сәулесі болмаған күндері жинақ энергиясы 500 шақырымға дейін жетеді деп жоспарланған.</a:t>
            </a:r>
          </a:p>
          <a:p>
            <a:r>
              <a:rPr lang="kk-KZ" dirty="0" smtClean="0"/>
              <a:t>          Ал күн энергиясынан қуат алатын ұшақ туралы естіп пе едіңіз</a:t>
            </a:r>
            <a:r>
              <a:rPr lang="en-US" dirty="0" smtClean="0"/>
              <a:t>? </a:t>
            </a:r>
            <a:r>
              <a:rPr lang="kk-KZ" dirty="0" smtClean="0"/>
              <a:t>Мұндай әуе көлігін Швейцария мемлекеті жасап шығарған. </a:t>
            </a:r>
            <a:r>
              <a:rPr lang="kk-KZ" dirty="0" smtClean="0"/>
              <a:t>«Солар Импульс» </a:t>
            </a:r>
            <a:r>
              <a:rPr lang="kk-KZ" dirty="0" smtClean="0"/>
              <a:t>атты екі адамдық ұшақ 40 шақырымға дейін жарықтың көмегімен самғай алады. Мұнда 17 мың күн панелі орналасқан. «Бұл – өте тамаша өнертабыс.Қолданысқа енер болса, шаруашылық мақсатына қолдануға әбден ыңғайлы әрі тиімді », - дейді мамандар.</a:t>
            </a:r>
          </a:p>
          <a:p>
            <a:r>
              <a:rPr lang="kk-KZ" dirty="0" smtClean="0"/>
              <a:t>          Ең бастысы, бұл көліктердің қай – қайсысы да экология үшін оңтайлы. Ал Қазақстан  «баламалы энергияға» негізделген мұндай жобаларға ерекше маңыз берері сөзсіз.</a:t>
            </a:r>
          </a:p>
          <a:p>
            <a:endParaRPr lang="kk-KZ" dirty="0" smtClean="0"/>
          </a:p>
          <a:p>
            <a:r>
              <a:rPr lang="kk-KZ" b="1" i="1" dirty="0" smtClean="0">
                <a:solidFill>
                  <a:srgbClr val="FF0000"/>
                </a:solidFill>
                <a:latin typeface="Times New Roman" panose="02020603050405020304" pitchFamily="18" charset="0"/>
                <a:cs typeface="Times New Roman" panose="02020603050405020304" pitchFamily="18" charset="0"/>
              </a:rPr>
              <a:t>Дескриптор: </a:t>
            </a:r>
            <a:r>
              <a:rPr lang="kk-KZ" i="1" dirty="0" smtClean="0">
                <a:latin typeface="Times New Roman" panose="02020603050405020304" pitchFamily="18" charset="0"/>
                <a:cs typeface="Times New Roman" panose="02020603050405020304" pitchFamily="18" charset="0"/>
              </a:rPr>
              <a:t>Мәтін мазмұны негізінде сұрақтар құрастырады.</a:t>
            </a:r>
            <a:endParaRPr lang="kk-KZ" dirty="0" smtClean="0"/>
          </a:p>
          <a:p>
            <a:endParaRPr lang="kk-KZ" dirty="0" smtClean="0"/>
          </a:p>
          <a:p>
            <a:endParaRPr lang="kk-KZ" sz="2400" dirty="0" smtClean="0"/>
          </a:p>
          <a:p>
            <a:r>
              <a:rPr lang="kk-KZ" sz="2400" dirty="0" smtClean="0"/>
              <a:t>   </a:t>
            </a:r>
          </a:p>
          <a:p>
            <a:endParaRPr lang="ru-RU" dirty="0"/>
          </a:p>
        </p:txBody>
      </p:sp>
    </p:spTree>
    <p:extLst>
      <p:ext uri="{BB962C8B-B14F-4D97-AF65-F5344CB8AC3E}">
        <p14:creationId xmlns:p14="http://schemas.microsoft.com/office/powerpoint/2010/main" xmlns="" val="3349903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951FF0-C75A-49FC-A421-6AF14D60DFC5}"/>
              </a:ext>
            </a:extLst>
          </p:cNvPr>
          <p:cNvSpPr>
            <a:spLocks noGrp="1"/>
          </p:cNvSpPr>
          <p:nvPr>
            <p:ph type="title"/>
          </p:nvPr>
        </p:nvSpPr>
        <p:spPr/>
        <p:txBody>
          <a:bodyPr>
            <a:noAutofit/>
          </a:bodyPr>
          <a:lstStyle/>
          <a:p>
            <a:pPr algn="l"/>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x-none" sz="2800" dirty="0">
              <a:latin typeface="Times New Roman" panose="02020603050405020304" pitchFamily="18" charset="0"/>
              <a:cs typeface="Times New Roman" panose="02020603050405020304" pitchFamily="18" charset="0"/>
            </a:endParaRPr>
          </a:p>
        </p:txBody>
      </p:sp>
      <p:pic>
        <p:nvPicPr>
          <p:cNvPr id="6" name="Содержимое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728857" y="3524250"/>
            <a:ext cx="4463143" cy="3333750"/>
          </a:xfrm>
          <a:prstGeom prst="rect">
            <a:avLst/>
          </a:prstGeom>
        </p:spPr>
      </p:pic>
      <p:sp>
        <p:nvSpPr>
          <p:cNvPr id="7" name="TextBox 6"/>
          <p:cNvSpPr txBox="1"/>
          <p:nvPr/>
        </p:nvSpPr>
        <p:spPr>
          <a:xfrm>
            <a:off x="341171" y="552866"/>
            <a:ext cx="11599817" cy="3939540"/>
          </a:xfrm>
          <a:prstGeom prst="rect">
            <a:avLst/>
          </a:prstGeom>
          <a:noFill/>
        </p:spPr>
        <p:txBody>
          <a:bodyPr wrap="square" rtlCol="0">
            <a:spAutoFit/>
          </a:bodyPr>
          <a:lstStyle/>
          <a:p>
            <a:pPr algn="ctr"/>
            <a:r>
              <a:rPr lang="kk-KZ" sz="2800" b="1" i="1" dirty="0" smtClean="0">
                <a:solidFill>
                  <a:srgbClr val="FF0000"/>
                </a:solidFill>
              </a:rPr>
              <a:t>Ықтимал жауап</a:t>
            </a:r>
            <a:r>
              <a:rPr lang="en-US" sz="2800" b="1" i="1" dirty="0" smtClean="0">
                <a:solidFill>
                  <a:srgbClr val="FF0000"/>
                </a:solidFill>
              </a:rPr>
              <a:t>:</a:t>
            </a:r>
          </a:p>
          <a:p>
            <a:endParaRPr lang="en-US" sz="2400" dirty="0" smtClean="0"/>
          </a:p>
          <a:p>
            <a:pPr>
              <a:buFont typeface="Wingdings" pitchFamily="2" charset="2"/>
              <a:buChar char="Ø"/>
            </a:pPr>
            <a:r>
              <a:rPr lang="en-US" sz="2400" dirty="0" smtClean="0"/>
              <a:t> </a:t>
            </a:r>
            <a:r>
              <a:rPr lang="kk-KZ" sz="2400" dirty="0" smtClean="0"/>
              <a:t>«ЭКСПО - 2017» көрмесіндегі қазақстандық  «Нұр әлем» павильонында көліктің қандай түрі көрсетілді</a:t>
            </a:r>
            <a:r>
              <a:rPr lang="en-US" sz="2400" dirty="0" smtClean="0"/>
              <a:t>?</a:t>
            </a:r>
            <a:endParaRPr lang="kk-KZ" sz="2400" dirty="0" smtClean="0"/>
          </a:p>
          <a:p>
            <a:pPr>
              <a:buFont typeface="Wingdings" pitchFamily="2" charset="2"/>
              <a:buChar char="Ø"/>
            </a:pPr>
            <a:r>
              <a:rPr lang="kk-KZ" sz="2400" dirty="0" smtClean="0"/>
              <a:t> «Стелло » көлігінің артықшылығы неде</a:t>
            </a:r>
            <a:r>
              <a:rPr lang="en-US" sz="2400" dirty="0" smtClean="0"/>
              <a:t>?</a:t>
            </a:r>
            <a:endParaRPr lang="kk-KZ" sz="2400" dirty="0" smtClean="0"/>
          </a:p>
          <a:p>
            <a:pPr>
              <a:buFont typeface="Wingdings" pitchFamily="2" charset="2"/>
              <a:buChar char="Ø"/>
            </a:pPr>
            <a:r>
              <a:rPr lang="kk-KZ" sz="2400" dirty="0" smtClean="0"/>
              <a:t> Бір адамға арналған жанармайсыз жүретін көлік қалай аталады</a:t>
            </a:r>
            <a:r>
              <a:rPr lang="en-US" sz="2400" dirty="0" smtClean="0"/>
              <a:t>?</a:t>
            </a:r>
            <a:endParaRPr lang="kk-KZ" sz="2400" dirty="0" smtClean="0"/>
          </a:p>
          <a:p>
            <a:pPr>
              <a:buFont typeface="Wingdings" pitchFamily="2" charset="2"/>
              <a:buChar char="Ø"/>
            </a:pPr>
            <a:r>
              <a:rPr lang="kk-KZ" sz="2400" dirty="0" smtClean="0"/>
              <a:t> Күн энергиясынан қуат алатын ұшақ туралы не білесіз</a:t>
            </a:r>
            <a:r>
              <a:rPr lang="en-US" sz="2400" dirty="0" smtClean="0"/>
              <a:t>?</a:t>
            </a:r>
            <a:endParaRPr lang="kk-KZ" sz="2400" dirty="0" smtClean="0"/>
          </a:p>
          <a:p>
            <a:pPr>
              <a:buFont typeface="Wingdings" pitchFamily="2" charset="2"/>
              <a:buChar char="Ø"/>
            </a:pPr>
            <a:r>
              <a:rPr lang="kk-KZ" sz="2400" dirty="0" smtClean="0"/>
              <a:t> Жанармайсыз жүретін көліктердің табиғатқа кері әсері бола ма</a:t>
            </a:r>
            <a:r>
              <a:rPr lang="en-US" sz="2400" dirty="0" smtClean="0"/>
              <a:t>?</a:t>
            </a:r>
            <a:endParaRPr lang="kk-KZ" sz="2400" dirty="0" smtClean="0"/>
          </a:p>
          <a:p>
            <a:pPr>
              <a:buFont typeface="Wingdings" pitchFamily="2" charset="2"/>
              <a:buChar char="Ø"/>
            </a:pPr>
            <a:endParaRPr lang="kk-KZ" dirty="0" smtClean="0"/>
          </a:p>
          <a:p>
            <a:pPr>
              <a:buFont typeface="Wingdings" pitchFamily="2" charset="2"/>
              <a:buChar char="Ø"/>
            </a:pPr>
            <a:endParaRPr lang="kk-KZ" dirty="0" smtClean="0"/>
          </a:p>
          <a:p>
            <a:pPr>
              <a:buFont typeface="Wingdings" pitchFamily="2" charset="2"/>
              <a:buChar char="Ø"/>
            </a:pPr>
            <a:endParaRPr lang="ru-RU" dirty="0"/>
          </a:p>
        </p:txBody>
      </p:sp>
    </p:spTree>
    <p:extLst>
      <p:ext uri="{BB962C8B-B14F-4D97-AF65-F5344CB8AC3E}">
        <p14:creationId xmlns:p14="http://schemas.microsoft.com/office/powerpoint/2010/main" xmlns="" val="1521591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0"/>
            <a:ext cx="10542494" cy="2462213"/>
          </a:xfrm>
          <a:prstGeom prst="rect">
            <a:avLst/>
          </a:prstGeom>
          <a:noFill/>
        </p:spPr>
        <p:txBody>
          <a:bodyPr wrap="square" rtlCol="0">
            <a:spAutoFit/>
          </a:bodyPr>
          <a:lstStyle/>
          <a:p>
            <a:pPr algn="ctr"/>
            <a:r>
              <a:rPr lang="kk-KZ" sz="2800" b="1" i="1" dirty="0" smtClean="0">
                <a:solidFill>
                  <a:srgbClr val="FF0000"/>
                </a:solidFill>
              </a:rPr>
              <a:t>Анықтама бұрышы</a:t>
            </a:r>
          </a:p>
          <a:p>
            <a:endParaRPr lang="kk-KZ" b="1" i="1" dirty="0" smtClean="0"/>
          </a:p>
          <a:p>
            <a:r>
              <a:rPr lang="kk-KZ" b="1" dirty="0" smtClean="0"/>
              <a:t>Тыныс белгілері </a:t>
            </a:r>
            <a:r>
              <a:rPr lang="en-US" b="1" dirty="0" smtClean="0"/>
              <a:t>(</a:t>
            </a:r>
            <a:r>
              <a:rPr lang="kk-KZ" b="1" dirty="0" smtClean="0"/>
              <a:t>пунктуация</a:t>
            </a:r>
            <a:r>
              <a:rPr lang="en-US" b="1" dirty="0" smtClean="0"/>
              <a:t>)</a:t>
            </a:r>
            <a:r>
              <a:rPr lang="kk-KZ" dirty="0" smtClean="0"/>
              <a:t>– жазуға тән шартты белгілер жүйесі. Тыныс белгілері ойды түсінікті етіп жеткізу, пікірді анық білдіру үшін қолданылады.</a:t>
            </a:r>
            <a:endParaRPr lang="en-US" dirty="0" smtClean="0"/>
          </a:p>
          <a:p>
            <a:r>
              <a:rPr lang="en-US" dirty="0" smtClean="0"/>
              <a:t>C</a:t>
            </a:r>
            <a:r>
              <a:rPr lang="kk-KZ" dirty="0" smtClean="0"/>
              <a:t>өйлем хабарлау, баяндау, сұрап білу, жауап алу, талап ету, түрлі көңіл – күйді білдіру мақсатында айтылады. Осыған орай сөйлем с</a:t>
            </a:r>
            <a:r>
              <a:rPr lang="en-US" dirty="0" smtClean="0"/>
              <a:t>o</a:t>
            </a:r>
            <a:r>
              <a:rPr lang="kk-KZ" dirty="0" smtClean="0"/>
              <a:t>ңында </a:t>
            </a:r>
            <a:r>
              <a:rPr lang="kk-KZ" b="1" dirty="0" smtClean="0"/>
              <a:t>нүкте</a:t>
            </a:r>
            <a:r>
              <a:rPr lang="en-US" b="1" dirty="0" smtClean="0"/>
              <a:t>(</a:t>
            </a:r>
            <a:r>
              <a:rPr lang="kk-KZ" b="1" dirty="0" smtClean="0"/>
              <a:t> .</a:t>
            </a:r>
            <a:r>
              <a:rPr lang="en-US" b="1" dirty="0" smtClean="0"/>
              <a:t>)</a:t>
            </a:r>
            <a:r>
              <a:rPr lang="kk-KZ" dirty="0" smtClean="0"/>
              <a:t>, </a:t>
            </a:r>
            <a:r>
              <a:rPr lang="kk-KZ" b="1" dirty="0" smtClean="0"/>
              <a:t>сұрау белгісі</a:t>
            </a:r>
            <a:r>
              <a:rPr lang="en-US" b="1" dirty="0" smtClean="0"/>
              <a:t>(?),</a:t>
            </a:r>
            <a:r>
              <a:rPr lang="kk-KZ" b="1" dirty="0" smtClean="0"/>
              <a:t> леп белгісі</a:t>
            </a:r>
            <a:r>
              <a:rPr lang="en-US" b="1" dirty="0" smtClean="0"/>
              <a:t>(!)</a:t>
            </a:r>
            <a:r>
              <a:rPr lang="kk-KZ" b="1" dirty="0" smtClean="0"/>
              <a:t> </a:t>
            </a:r>
            <a:r>
              <a:rPr lang="kk-KZ" dirty="0" smtClean="0"/>
              <a:t>және </a:t>
            </a:r>
            <a:r>
              <a:rPr lang="kk-KZ" b="1" dirty="0" smtClean="0"/>
              <a:t>көп нүкте</a:t>
            </a:r>
            <a:r>
              <a:rPr lang="en-US" b="1" dirty="0" smtClean="0"/>
              <a:t>(…)</a:t>
            </a:r>
            <a:r>
              <a:rPr lang="kk-KZ" b="1" dirty="0" smtClean="0"/>
              <a:t> </a:t>
            </a:r>
            <a:r>
              <a:rPr lang="kk-KZ" dirty="0" smtClean="0"/>
              <a:t>қойылады.</a:t>
            </a:r>
            <a:endParaRPr lang="en-US" dirty="0" smtClean="0"/>
          </a:p>
          <a:p>
            <a:endParaRPr lang="ru-RU" dirty="0"/>
          </a:p>
        </p:txBody>
      </p:sp>
      <p:graphicFrame>
        <p:nvGraphicFramePr>
          <p:cNvPr id="4" name="Таблица 3"/>
          <p:cNvGraphicFramePr>
            <a:graphicFrameLocks noGrp="1"/>
          </p:cNvGraphicFramePr>
          <p:nvPr/>
        </p:nvGraphicFramePr>
        <p:xfrm>
          <a:off x="274322" y="2168434"/>
          <a:ext cx="11464960" cy="4512065"/>
        </p:xfrm>
        <a:graphic>
          <a:graphicData uri="http://schemas.openxmlformats.org/drawingml/2006/table">
            <a:tbl>
              <a:tblPr firstRow="1" bandRow="1">
                <a:tableStyleId>{22838BEF-8BB2-4498-84A7-C5851F593DF1}</a:tableStyleId>
              </a:tblPr>
              <a:tblGrid>
                <a:gridCol w="2866240"/>
                <a:gridCol w="2866240"/>
                <a:gridCol w="2866240"/>
                <a:gridCol w="2866240"/>
              </a:tblGrid>
              <a:tr h="4512065">
                <a:tc>
                  <a:txBody>
                    <a:bodyPr/>
                    <a:lstStyle/>
                    <a:p>
                      <a:r>
                        <a:rPr lang="kk-KZ" dirty="0" smtClean="0"/>
                        <a:t>Нүкте</a:t>
                      </a:r>
                    </a:p>
                    <a:p>
                      <a:r>
                        <a:rPr lang="kk-KZ" b="0" dirty="0" smtClean="0"/>
                        <a:t>- Хабарлы</a:t>
                      </a:r>
                      <a:r>
                        <a:rPr lang="kk-KZ" b="0" baseline="0" dirty="0" smtClean="0"/>
                        <a:t> сөйлем және екпінсіз айтылатын тілек мәнді сөйлемдерден кейін</a:t>
                      </a:r>
                      <a:r>
                        <a:rPr lang="en-US" b="0" baseline="0" dirty="0" smtClean="0"/>
                        <a:t>;</a:t>
                      </a:r>
                      <a:r>
                        <a:rPr lang="kk-KZ" b="0" baseline="0" dirty="0" smtClean="0"/>
                        <a:t> </a:t>
                      </a:r>
                    </a:p>
                    <a:p>
                      <a:pPr>
                        <a:buFontTx/>
                        <a:buChar char="-"/>
                      </a:pPr>
                      <a:r>
                        <a:rPr lang="kk-KZ" b="0" baseline="0" dirty="0" smtClean="0"/>
                        <a:t>Адамның аты – жөнінің бас әріптері қысқартылып алынғанда</a:t>
                      </a:r>
                      <a:r>
                        <a:rPr lang="en-US" b="0" baseline="0" dirty="0" smtClean="0"/>
                        <a:t>: </a:t>
                      </a:r>
                      <a:r>
                        <a:rPr lang="kk-KZ" b="0" baseline="0" dirty="0" smtClean="0"/>
                        <a:t>А.Байтұрсынов</a:t>
                      </a:r>
                      <a:r>
                        <a:rPr lang="en-US" b="0" baseline="0" dirty="0" smtClean="0"/>
                        <a:t>;</a:t>
                      </a:r>
                    </a:p>
                    <a:p>
                      <a:pPr>
                        <a:buFontTx/>
                        <a:buChar char="-"/>
                      </a:pPr>
                      <a:r>
                        <a:rPr lang="en-US" b="0" baseline="0" dirty="0" smtClean="0"/>
                        <a:t> </a:t>
                      </a:r>
                      <a:r>
                        <a:rPr lang="kk-KZ" b="0" i="1" baseline="0" dirty="0" smtClean="0"/>
                        <a:t>тағысын тағы, тағы басқа </a:t>
                      </a:r>
                      <a:r>
                        <a:rPr lang="kk-KZ" b="0" baseline="0" dirty="0" smtClean="0"/>
                        <a:t>деген сөздер қысқартылғанда</a:t>
                      </a:r>
                      <a:r>
                        <a:rPr lang="en-US" b="0" baseline="0" dirty="0" smtClean="0"/>
                        <a:t>:</a:t>
                      </a:r>
                      <a:r>
                        <a:rPr lang="kk-KZ" b="0" baseline="0" dirty="0" smtClean="0"/>
                        <a:t>т.б., т.т.</a:t>
                      </a:r>
                      <a:r>
                        <a:rPr lang="en-US" b="0" baseline="0" dirty="0" smtClean="0"/>
                        <a:t>;</a:t>
                      </a:r>
                      <a:endParaRPr lang="kk-KZ" b="0" baseline="0" dirty="0" smtClean="0"/>
                    </a:p>
                    <a:p>
                      <a:pPr>
                        <a:buFontTx/>
                        <a:buChar char="-"/>
                      </a:pPr>
                      <a:r>
                        <a:rPr lang="kk-KZ" b="0" i="1" baseline="0" dirty="0" smtClean="0"/>
                        <a:t>Жыл, ғасыр </a:t>
                      </a:r>
                      <a:r>
                        <a:rPr lang="kk-KZ" b="0" baseline="0" dirty="0" smtClean="0"/>
                        <a:t>сөздері қысқартылғанда қойылады</a:t>
                      </a:r>
                      <a:r>
                        <a:rPr lang="en-US" b="0" baseline="0" dirty="0" smtClean="0"/>
                        <a:t>: 2018 </a:t>
                      </a:r>
                      <a:r>
                        <a:rPr lang="kk-KZ" b="0" baseline="0" dirty="0" smtClean="0"/>
                        <a:t>ж.</a:t>
                      </a:r>
                      <a:endParaRPr lang="en-US" b="0" baseline="0" dirty="0" smtClean="0"/>
                    </a:p>
                    <a:p>
                      <a:pPr>
                        <a:buFontTx/>
                        <a:buChar char="-"/>
                      </a:pPr>
                      <a:endParaRPr lang="ru-RU" b="0" dirty="0"/>
                    </a:p>
                  </a:txBody>
                  <a:tcPr/>
                </a:tc>
                <a:tc>
                  <a:txBody>
                    <a:bodyPr/>
                    <a:lstStyle/>
                    <a:p>
                      <a:r>
                        <a:rPr lang="kk-KZ" dirty="0" smtClean="0"/>
                        <a:t>Сұрау белгісі</a:t>
                      </a:r>
                    </a:p>
                    <a:p>
                      <a:pPr>
                        <a:buFontTx/>
                        <a:buChar char="-"/>
                      </a:pPr>
                      <a:r>
                        <a:rPr lang="kk-KZ" b="0" dirty="0" smtClean="0"/>
                        <a:t>Жауап алу мақсатында айтылған сөйлем соңына</a:t>
                      </a:r>
                      <a:r>
                        <a:rPr lang="en-US" b="0" dirty="0" smtClean="0"/>
                        <a:t>;</a:t>
                      </a:r>
                    </a:p>
                    <a:p>
                      <a:pPr>
                        <a:buFontTx/>
                        <a:buChar char="-"/>
                      </a:pPr>
                      <a:r>
                        <a:rPr lang="en-US" b="0" dirty="0" smtClean="0"/>
                        <a:t> </a:t>
                      </a:r>
                      <a:r>
                        <a:rPr lang="kk-KZ" b="0" dirty="0" smtClean="0"/>
                        <a:t>сұрау есімдіктері арқылы жасалған сұраулы сөйлемдерден кейін</a:t>
                      </a:r>
                      <a:r>
                        <a:rPr lang="en-US" b="0" dirty="0" smtClean="0"/>
                        <a:t>;</a:t>
                      </a:r>
                    </a:p>
                    <a:p>
                      <a:pPr>
                        <a:buFontTx/>
                        <a:buChar char="-"/>
                      </a:pPr>
                      <a:r>
                        <a:rPr lang="en-US" b="0" dirty="0" smtClean="0"/>
                        <a:t> </a:t>
                      </a:r>
                      <a:r>
                        <a:rPr lang="kk-KZ" b="0" i="1" dirty="0" smtClean="0"/>
                        <a:t>ма, ме, ба, бе, па, пе, ша, ше </a:t>
                      </a:r>
                      <a:r>
                        <a:rPr lang="kk-KZ" b="0" dirty="0" smtClean="0"/>
                        <a:t>сұраулық шылаулары қатысқан сұраулы сөйлемдерден</a:t>
                      </a:r>
                      <a:r>
                        <a:rPr lang="kk-KZ" b="0" baseline="0" dirty="0" smtClean="0"/>
                        <a:t> кейін қойылады.</a:t>
                      </a:r>
                      <a:endParaRPr lang="ru-RU" b="0" dirty="0"/>
                    </a:p>
                  </a:txBody>
                  <a:tcPr/>
                </a:tc>
                <a:tc>
                  <a:txBody>
                    <a:bodyPr/>
                    <a:lstStyle/>
                    <a:p>
                      <a:r>
                        <a:rPr lang="kk-KZ" dirty="0" smtClean="0"/>
                        <a:t>Леп белгісі</a:t>
                      </a:r>
                    </a:p>
                    <a:p>
                      <a:pPr>
                        <a:buFontTx/>
                        <a:buChar char="-"/>
                      </a:pPr>
                      <a:r>
                        <a:rPr lang="kk-KZ" b="0" i="1" dirty="0" smtClean="0"/>
                        <a:t>қандай,</a:t>
                      </a:r>
                      <a:r>
                        <a:rPr lang="kk-KZ" b="0" i="1" baseline="0" dirty="0" smtClean="0"/>
                        <a:t> неткен </a:t>
                      </a:r>
                      <a:r>
                        <a:rPr lang="kk-KZ" b="0" baseline="0" dirty="0" smtClean="0"/>
                        <a:t>есімдіктері таңдану, қуаныш мағынасын білдіргенде</a:t>
                      </a:r>
                      <a:r>
                        <a:rPr lang="en-US" b="0" baseline="0" dirty="0" smtClean="0"/>
                        <a:t>;</a:t>
                      </a:r>
                    </a:p>
                    <a:p>
                      <a:pPr>
                        <a:buFontTx/>
                        <a:buChar char="-"/>
                      </a:pPr>
                      <a:r>
                        <a:rPr lang="en-US" b="0" baseline="0" dirty="0" smtClean="0"/>
                        <a:t> </a:t>
                      </a:r>
                      <a:r>
                        <a:rPr lang="kk-KZ" b="0" baseline="0" dirty="0" smtClean="0"/>
                        <a:t>ерекше көңіл – күйді білдіретін </a:t>
                      </a:r>
                      <a:r>
                        <a:rPr lang="kk-KZ" b="0" i="1" baseline="0" dirty="0" smtClean="0"/>
                        <a:t>ғажап, тамаша, керемет </a:t>
                      </a:r>
                      <a:r>
                        <a:rPr lang="kk-KZ" b="0" baseline="0" dirty="0" smtClean="0"/>
                        <a:t>сияқты сөздер қатысқан сөйлемдерге қойылады.</a:t>
                      </a:r>
                      <a:endParaRPr lang="ru-RU" b="0" dirty="0"/>
                    </a:p>
                  </a:txBody>
                  <a:tcPr/>
                </a:tc>
                <a:tc>
                  <a:txBody>
                    <a:bodyPr/>
                    <a:lstStyle/>
                    <a:p>
                      <a:r>
                        <a:rPr lang="kk-KZ" dirty="0" smtClean="0"/>
                        <a:t>Көп нүкте</a:t>
                      </a:r>
                    </a:p>
                    <a:p>
                      <a:pPr>
                        <a:buFontTx/>
                        <a:buChar char="-"/>
                      </a:pPr>
                      <a:r>
                        <a:rPr lang="kk-KZ" b="0" dirty="0" smtClean="0"/>
                        <a:t>Аяқталмаған ойды тұспалдап беру кезінде</a:t>
                      </a:r>
                      <a:r>
                        <a:rPr lang="en-US" b="0" dirty="0" smtClean="0"/>
                        <a:t>;</a:t>
                      </a:r>
                    </a:p>
                    <a:p>
                      <a:pPr>
                        <a:buFontTx/>
                        <a:buChar char="-"/>
                      </a:pPr>
                      <a:r>
                        <a:rPr lang="en-US" b="0" dirty="0" smtClean="0"/>
                        <a:t> </a:t>
                      </a:r>
                      <a:r>
                        <a:rPr lang="kk-KZ" b="0" dirty="0" smtClean="0"/>
                        <a:t>айтылуға тиісті ойдың аяқталмай қалғанын білдіру үшін</a:t>
                      </a:r>
                      <a:r>
                        <a:rPr lang="en-US" b="0" dirty="0" smtClean="0"/>
                        <a:t>;</a:t>
                      </a:r>
                    </a:p>
                    <a:p>
                      <a:pPr>
                        <a:buFontTx/>
                        <a:buChar char="-"/>
                      </a:pPr>
                      <a:r>
                        <a:rPr lang="en-US" b="0" dirty="0" smtClean="0"/>
                        <a:t> </a:t>
                      </a:r>
                      <a:r>
                        <a:rPr lang="kk-KZ" b="0" dirty="0" smtClean="0"/>
                        <a:t>мағынасы контекст арқылы ұғынылатын айтуға ыңғайсыз,</a:t>
                      </a:r>
                      <a:r>
                        <a:rPr lang="kk-KZ" b="0" baseline="0" dirty="0" smtClean="0"/>
                        <a:t> тұрпайы сөздердің орнына</a:t>
                      </a:r>
                      <a:r>
                        <a:rPr lang="en-US" b="0" baseline="0" dirty="0" smtClean="0"/>
                        <a:t>;</a:t>
                      </a:r>
                    </a:p>
                    <a:p>
                      <a:pPr>
                        <a:buFontTx/>
                        <a:buChar char="-"/>
                      </a:pPr>
                      <a:r>
                        <a:rPr lang="en-US" b="0" baseline="0" dirty="0" smtClean="0"/>
                        <a:t> </a:t>
                      </a:r>
                      <a:r>
                        <a:rPr lang="kk-KZ" b="0" baseline="0" dirty="0" smtClean="0"/>
                        <a:t>біреудің шығармасын ықшамдап алғанда ойдың үзілген жеріне қойылады.</a:t>
                      </a:r>
                      <a:endParaRPr lang="ru-RU" b="0" dirty="0"/>
                    </a:p>
                  </a:txBody>
                  <a:tcPr/>
                </a:tc>
              </a:tr>
            </a:tbl>
          </a:graphicData>
        </a:graphic>
      </p:graphicFrame>
    </p:spTree>
    <p:extLst>
      <p:ext uri="{BB962C8B-B14F-4D97-AF65-F5344CB8AC3E}">
        <p14:creationId xmlns:p14="http://schemas.microsoft.com/office/powerpoint/2010/main" xmlns="" val="651848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276DDA1-5A94-4F85-B081-05C873562279}"/>
              </a:ext>
            </a:extLst>
          </p:cNvPr>
          <p:cNvSpPr>
            <a:spLocks noGrp="1"/>
          </p:cNvSpPr>
          <p:nvPr>
            <p:ph type="title"/>
          </p:nvPr>
        </p:nvSpPr>
        <p:spPr/>
        <p:txBody>
          <a:bodyPr>
            <a:normAutofit/>
          </a:bodyPr>
          <a:lstStyle/>
          <a:p>
            <a:pPr algn="l"/>
            <a:r>
              <a:rPr lang="kk-KZ" sz="2800" b="1" i="1" dirty="0" smtClean="0">
                <a:solidFill>
                  <a:srgbClr val="FF0000"/>
                </a:solidFill>
                <a:latin typeface="Times New Roman" panose="02020603050405020304" pitchFamily="18" charset="0"/>
                <a:cs typeface="Times New Roman" panose="02020603050405020304" pitchFamily="18" charset="0"/>
              </a:rPr>
              <a:t>2 – тапсырма</a:t>
            </a:r>
            <a:br>
              <a:rPr lang="kk-KZ" sz="2800" b="1" i="1" dirty="0" smtClean="0">
                <a:solidFill>
                  <a:srgbClr val="FF0000"/>
                </a:solidFill>
                <a:latin typeface="Times New Roman" panose="02020603050405020304" pitchFamily="18" charset="0"/>
                <a:cs typeface="Times New Roman" panose="02020603050405020304" pitchFamily="18" charset="0"/>
              </a:rPr>
            </a:br>
            <a:r>
              <a:rPr lang="kk-KZ" sz="2800" b="1" i="1" dirty="0" smtClean="0">
                <a:solidFill>
                  <a:srgbClr val="FF0000"/>
                </a:solidFill>
                <a:latin typeface="Times New Roman" panose="02020603050405020304" pitchFamily="18" charset="0"/>
                <a:cs typeface="Times New Roman" panose="02020603050405020304" pitchFamily="18" charset="0"/>
              </a:rPr>
              <a:t>Сөйлем соңына тыныс белгілерін дұрыс қойыңыз.</a:t>
            </a:r>
            <a:endParaRPr lang="x-none" sz="2800"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EE387D6A-A325-4571-9872-69BC66B54C97}"/>
              </a:ext>
            </a:extLst>
          </p:cNvPr>
          <p:cNvSpPr>
            <a:spLocks noGrp="1"/>
          </p:cNvSpPr>
          <p:nvPr>
            <p:ph idx="1"/>
          </p:nvPr>
        </p:nvSpPr>
        <p:spPr>
          <a:xfrm>
            <a:off x="609601" y="1600203"/>
            <a:ext cx="10972800" cy="4983159"/>
          </a:xfrm>
        </p:spPr>
        <p:txBody>
          <a:bodyPr>
            <a:normAutofit/>
          </a:bodyPr>
          <a:lstStyle/>
          <a:p>
            <a:pPr marL="0" indent="0">
              <a:buFont typeface="Wingdings" pitchFamily="2" charset="2"/>
              <a:buChar char="Ø"/>
            </a:pPr>
            <a:r>
              <a:rPr lang="ru-RU" sz="2400" i="1" dirty="0" err="1" smtClean="0"/>
              <a:t>Бізбен</a:t>
            </a:r>
            <a:r>
              <a:rPr lang="ru-RU" sz="2400" i="1" dirty="0" smtClean="0"/>
              <a:t> </a:t>
            </a:r>
            <a:r>
              <a:rPr lang="ru-RU" sz="2400" i="1" dirty="0" err="1" smtClean="0"/>
              <a:t>бірге</a:t>
            </a:r>
            <a:r>
              <a:rPr lang="ru-RU" sz="2400" i="1" dirty="0" smtClean="0"/>
              <a:t> </a:t>
            </a:r>
            <a:r>
              <a:rPr lang="ru-RU" sz="2400" i="1" dirty="0" err="1" smtClean="0"/>
              <a:t>саяхатқа барасың </a:t>
            </a:r>
            <a:r>
              <a:rPr lang="ru-RU" sz="2400" i="1" u="sng" dirty="0" smtClean="0"/>
              <a:t>ба</a:t>
            </a:r>
            <a:endParaRPr lang="ru-RU" sz="2400" i="1" dirty="0" smtClean="0"/>
          </a:p>
          <a:p>
            <a:pPr marL="0" indent="0">
              <a:buFont typeface="Wingdings" pitchFamily="2" charset="2"/>
              <a:buChar char="Ø"/>
            </a:pPr>
            <a:r>
              <a:rPr lang="ru-RU" sz="2400" i="1" u="sng" dirty="0" err="1" smtClean="0"/>
              <a:t>Уһ,</a:t>
            </a:r>
            <a:r>
              <a:rPr lang="ru-RU" sz="2400" i="1" dirty="0" err="1" smtClean="0"/>
              <a:t> жеттім</a:t>
            </a:r>
            <a:r>
              <a:rPr lang="ru-RU" sz="2400" i="1" dirty="0" smtClean="0"/>
              <a:t> </a:t>
            </a:r>
            <a:r>
              <a:rPr lang="ru-RU" sz="2400" i="1" dirty="0" err="1" smtClean="0"/>
              <a:t>ғой ақыры</a:t>
            </a:r>
            <a:endParaRPr lang="ru-RU" sz="2400" i="1" dirty="0" smtClean="0"/>
          </a:p>
          <a:p>
            <a:pPr marL="0" indent="0">
              <a:buFont typeface="Wingdings" pitchFamily="2" charset="2"/>
              <a:buChar char="Ø"/>
            </a:pPr>
            <a:r>
              <a:rPr lang="ru-RU" sz="2400" i="1" dirty="0" err="1" smtClean="0"/>
              <a:t>Қазақтың </a:t>
            </a:r>
            <a:r>
              <a:rPr lang="ru-RU" sz="2400" i="1" u="sng" dirty="0" err="1" smtClean="0"/>
              <a:t>қандай</a:t>
            </a:r>
            <a:r>
              <a:rPr lang="ru-RU" sz="2400" i="1" dirty="0" err="1" smtClean="0"/>
              <a:t> ұлттық аспаптарын</a:t>
            </a:r>
            <a:r>
              <a:rPr lang="ru-RU" sz="2400" i="1" dirty="0" smtClean="0"/>
              <a:t> </a:t>
            </a:r>
            <a:r>
              <a:rPr lang="ru-RU" sz="2400" i="1" dirty="0" err="1" smtClean="0"/>
              <a:t>білесің</a:t>
            </a:r>
            <a:endParaRPr lang="ru-RU" sz="2400" i="1" dirty="0" smtClean="0"/>
          </a:p>
          <a:p>
            <a:pPr marL="0" indent="0">
              <a:buFont typeface="Wingdings" pitchFamily="2" charset="2"/>
              <a:buChar char="Ø"/>
            </a:pPr>
            <a:r>
              <a:rPr lang="kk-KZ" sz="2400" dirty="0" smtClean="0">
                <a:latin typeface="Times New Roman" panose="02020603050405020304" pitchFamily="18" charset="0"/>
                <a:cs typeface="Times New Roman" panose="02020603050405020304" pitchFamily="18" charset="0"/>
              </a:rPr>
              <a:t>Бүгін қаламызда қар жауды</a:t>
            </a:r>
          </a:p>
          <a:p>
            <a:pPr marL="0" indent="0">
              <a:buFont typeface="Wingdings" pitchFamily="2" charset="2"/>
              <a:buChar char="Ø"/>
            </a:pPr>
            <a:r>
              <a:rPr lang="ru-RU" sz="2400" dirty="0" err="1" smtClean="0"/>
              <a:t>Үндеме Енді</a:t>
            </a:r>
            <a:r>
              <a:rPr lang="ru-RU" sz="2400" dirty="0" smtClean="0"/>
              <a:t> </a:t>
            </a:r>
            <a:r>
              <a:rPr lang="ru-RU" sz="2400" dirty="0" err="1" smtClean="0"/>
              <a:t>қоя тұр Сөз бітті</a:t>
            </a:r>
            <a:endParaRPr lang="ru-RU" sz="2400" dirty="0" smtClean="0"/>
          </a:p>
          <a:p>
            <a:pPr marL="0" indent="0">
              <a:buFont typeface="Wingdings" pitchFamily="2" charset="2"/>
              <a:buChar char="Ø"/>
            </a:pPr>
            <a:r>
              <a:rPr lang="ru-RU" sz="2400" i="1" u="sng" dirty="0" smtClean="0"/>
              <a:t>Пай-пай</a:t>
            </a:r>
            <a:r>
              <a:rPr lang="ru-RU" sz="2400" i="1" dirty="0" smtClean="0"/>
              <a:t>, </a:t>
            </a:r>
            <a:r>
              <a:rPr lang="ru-RU" sz="2400" i="1" dirty="0" err="1" smtClean="0"/>
              <a:t>дауыс</a:t>
            </a:r>
            <a:r>
              <a:rPr lang="ru-RU" sz="2400" i="1" dirty="0" smtClean="0"/>
              <a:t> </a:t>
            </a:r>
            <a:r>
              <a:rPr lang="ru-RU" sz="2400" i="1" dirty="0" err="1" smtClean="0"/>
              <a:t>деп</a:t>
            </a:r>
            <a:r>
              <a:rPr lang="ru-RU" sz="2400" i="1" dirty="0" smtClean="0"/>
              <a:t> </a:t>
            </a:r>
            <a:r>
              <a:rPr lang="ru-RU" sz="2400" i="1" dirty="0" err="1" smtClean="0"/>
              <a:t>осыны</a:t>
            </a:r>
            <a:r>
              <a:rPr lang="ru-RU" sz="2400" i="1" dirty="0" smtClean="0"/>
              <a:t> </a:t>
            </a:r>
            <a:r>
              <a:rPr lang="ru-RU" sz="2400" i="1" dirty="0" err="1" smtClean="0"/>
              <a:t>айт</a:t>
            </a:r>
            <a:endParaRPr lang="ru-RU" sz="2400" i="1" dirty="0" smtClean="0"/>
          </a:p>
          <a:p>
            <a:pPr marL="0" indent="0">
              <a:buFont typeface="Wingdings" pitchFamily="2" charset="2"/>
              <a:buChar char="Ø"/>
            </a:pPr>
            <a:r>
              <a:rPr lang="kk-KZ" sz="2400" dirty="0" smtClean="0">
                <a:latin typeface="Times New Roman" panose="02020603050405020304" pitchFamily="18" charset="0"/>
                <a:cs typeface="Times New Roman" panose="02020603050405020304" pitchFamily="18" charset="0"/>
              </a:rPr>
              <a:t>Біздің сыныпта 22 оқушы бар</a:t>
            </a:r>
          </a:p>
          <a:p>
            <a:pPr marL="0" indent="0">
              <a:buFont typeface="Wingdings" pitchFamily="2" charset="2"/>
              <a:buChar char="Ø"/>
            </a:pPr>
            <a:endParaRPr lang="kk-KZ" sz="2400" dirty="0" smtClean="0">
              <a:latin typeface="Times New Roman" panose="02020603050405020304" pitchFamily="18" charset="0"/>
              <a:cs typeface="Times New Roman" panose="02020603050405020304" pitchFamily="18" charset="0"/>
            </a:endParaRPr>
          </a:p>
          <a:p>
            <a:pPr marL="0" indent="0">
              <a:buFont typeface="Wingdings" pitchFamily="2" charset="2"/>
              <a:buChar char="Ø"/>
            </a:pPr>
            <a:endParaRPr lang="kk-KZ" sz="2400" dirty="0" smtClean="0">
              <a:latin typeface="Times New Roman" panose="02020603050405020304" pitchFamily="18" charset="0"/>
              <a:cs typeface="Times New Roman" panose="02020603050405020304" pitchFamily="18" charset="0"/>
            </a:endParaRPr>
          </a:p>
          <a:p>
            <a:pPr marL="0" indent="0">
              <a:buFont typeface="Wingdings" pitchFamily="2" charset="2"/>
              <a:buChar char="Ø"/>
            </a:pPr>
            <a:endParaRPr lang="kk-KZ" sz="2400" dirty="0" smtClean="0">
              <a:latin typeface="Times New Roman" panose="02020603050405020304" pitchFamily="18" charset="0"/>
              <a:cs typeface="Times New Roman" panose="02020603050405020304" pitchFamily="18" charset="0"/>
            </a:endParaRPr>
          </a:p>
          <a:p>
            <a:pPr marL="0" indent="0">
              <a:buNone/>
            </a:pPr>
            <a:endParaRPr lang="x-none"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70560" y="5819783"/>
            <a:ext cx="8773886" cy="677108"/>
          </a:xfrm>
          <a:prstGeom prst="rect">
            <a:avLst/>
          </a:prstGeom>
        </p:spPr>
        <p:txBody>
          <a:bodyPr wrap="square">
            <a:spAutoFit/>
          </a:bodyPr>
          <a:lstStyle/>
          <a:p>
            <a:endParaRPr lang="kk-KZ" dirty="0" smtClean="0"/>
          </a:p>
          <a:p>
            <a:r>
              <a:rPr lang="kk-KZ" sz="2000" b="1" i="1" dirty="0" smtClean="0">
                <a:solidFill>
                  <a:srgbClr val="FF0000"/>
                </a:solidFill>
                <a:latin typeface="Times New Roman" panose="02020603050405020304" pitchFamily="18" charset="0"/>
                <a:cs typeface="Times New Roman" panose="02020603050405020304" pitchFamily="18" charset="0"/>
              </a:rPr>
              <a:t>Дескриптор: </a:t>
            </a:r>
            <a:r>
              <a:rPr lang="kk-KZ" sz="2000" i="1" dirty="0" smtClean="0">
                <a:latin typeface="Times New Roman" panose="02020603050405020304" pitchFamily="18" charset="0"/>
                <a:cs typeface="Times New Roman" panose="02020603050405020304" pitchFamily="18" charset="0"/>
              </a:rPr>
              <a:t>Сөйлем соңына қойылатын тыныс белгілерін дұрыс қолданады. </a:t>
            </a:r>
            <a:endParaRPr lang="ru-RU" sz="2000" dirty="0"/>
          </a:p>
        </p:txBody>
      </p:sp>
      <p:pic>
        <p:nvPicPr>
          <p:cNvPr id="6" name="Рисунок 5" descr="Рисунок1.jpg"/>
          <p:cNvPicPr>
            <a:picLocks noChangeAspect="1"/>
          </p:cNvPicPr>
          <p:nvPr/>
        </p:nvPicPr>
        <p:blipFill>
          <a:blip r:embed="rId2"/>
          <a:stretch>
            <a:fillRect/>
          </a:stretch>
        </p:blipFill>
        <p:spPr>
          <a:xfrm>
            <a:off x="9179705" y="2468881"/>
            <a:ext cx="2681369" cy="2847702"/>
          </a:xfrm>
          <a:prstGeom prst="rect">
            <a:avLst/>
          </a:prstGeom>
        </p:spPr>
      </p:pic>
    </p:spTree>
    <p:extLst>
      <p:ext uri="{BB962C8B-B14F-4D97-AF65-F5344CB8AC3E}">
        <p14:creationId xmlns:p14="http://schemas.microsoft.com/office/powerpoint/2010/main" xmlns="" val="2383397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7B0A60C-9428-41F0-AB56-6F220B53C63D}"/>
              </a:ext>
            </a:extLst>
          </p:cNvPr>
          <p:cNvSpPr>
            <a:spLocks noGrp="1"/>
          </p:cNvSpPr>
          <p:nvPr>
            <p:ph type="title"/>
          </p:nvPr>
        </p:nvSpPr>
        <p:spPr/>
        <p:txBody>
          <a:bodyPr>
            <a:normAutofit/>
          </a:bodyPr>
          <a:lstStyle/>
          <a:p>
            <a:r>
              <a:rPr lang="kk-KZ" sz="3200" b="1" i="1" dirty="0" smtClean="0">
                <a:solidFill>
                  <a:srgbClr val="FF0000"/>
                </a:solidFill>
                <a:latin typeface="Times New Roman" panose="02020603050405020304" pitchFamily="18" charset="0"/>
                <a:cs typeface="Times New Roman" panose="02020603050405020304" pitchFamily="18" charset="0"/>
              </a:rPr>
              <a:t>Өзіңді </a:t>
            </a:r>
            <a:r>
              <a:rPr lang="kk-KZ" sz="3200" b="1" i="1" dirty="0">
                <a:solidFill>
                  <a:srgbClr val="FF0000"/>
                </a:solidFill>
                <a:latin typeface="Times New Roman" panose="02020603050405020304" pitchFamily="18" charset="0"/>
                <a:cs typeface="Times New Roman" panose="02020603050405020304" pitchFamily="18" charset="0"/>
              </a:rPr>
              <a:t>тексер!</a:t>
            </a:r>
            <a:endParaRPr lang="x-none" sz="3200"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72291B1D-0FA1-4C19-ABDB-3EDD3246DABE}"/>
              </a:ext>
            </a:extLst>
          </p:cNvPr>
          <p:cNvSpPr>
            <a:spLocks noGrp="1"/>
          </p:cNvSpPr>
          <p:nvPr>
            <p:ph idx="1"/>
          </p:nvPr>
        </p:nvSpPr>
        <p:spPr/>
        <p:txBody>
          <a:bodyPr>
            <a:normAutofit/>
          </a:bodyPr>
          <a:lstStyle/>
          <a:p>
            <a:pPr marL="0" indent="0">
              <a:buFont typeface="Wingdings" pitchFamily="2" charset="2"/>
              <a:buChar char="ü"/>
            </a:pPr>
            <a:r>
              <a:rPr lang="ru-RU" sz="2400" i="1" dirty="0" err="1" smtClean="0"/>
              <a:t>Бізбен</a:t>
            </a:r>
            <a:r>
              <a:rPr lang="ru-RU" sz="2400" i="1" dirty="0" smtClean="0"/>
              <a:t> </a:t>
            </a:r>
            <a:r>
              <a:rPr lang="ru-RU" sz="2400" i="1" dirty="0" err="1" smtClean="0"/>
              <a:t>бірге</a:t>
            </a:r>
            <a:r>
              <a:rPr lang="ru-RU" sz="2400" i="1" dirty="0" smtClean="0"/>
              <a:t> </a:t>
            </a:r>
            <a:r>
              <a:rPr lang="ru-RU" sz="2400" i="1" dirty="0" err="1" smtClean="0"/>
              <a:t>саяхатқа барасың </a:t>
            </a:r>
            <a:r>
              <a:rPr lang="ru-RU" sz="2400" i="1" u="sng" dirty="0" smtClean="0"/>
              <a:t>ба</a:t>
            </a:r>
            <a:r>
              <a:rPr lang="ru-RU" sz="2400" i="1" dirty="0" smtClean="0"/>
              <a:t>?</a:t>
            </a:r>
          </a:p>
          <a:p>
            <a:pPr marL="0" indent="0">
              <a:buFont typeface="Wingdings" pitchFamily="2" charset="2"/>
              <a:buChar char="ü"/>
            </a:pPr>
            <a:r>
              <a:rPr lang="ru-RU" sz="2400" i="1" u="sng" dirty="0" err="1" smtClean="0"/>
              <a:t>Уһ,</a:t>
            </a:r>
            <a:r>
              <a:rPr lang="ru-RU" sz="2400" i="1" dirty="0" err="1" smtClean="0"/>
              <a:t> жеттім</a:t>
            </a:r>
            <a:r>
              <a:rPr lang="ru-RU" sz="2400" i="1" dirty="0" smtClean="0"/>
              <a:t> </a:t>
            </a:r>
            <a:r>
              <a:rPr lang="ru-RU" sz="2400" i="1" dirty="0" err="1" smtClean="0"/>
              <a:t>ғой ақыры!</a:t>
            </a:r>
            <a:endParaRPr lang="ru-RU" sz="2400" i="1" dirty="0" smtClean="0"/>
          </a:p>
          <a:p>
            <a:pPr marL="0" indent="0">
              <a:buFont typeface="Wingdings" pitchFamily="2" charset="2"/>
              <a:buChar char="ü"/>
            </a:pPr>
            <a:r>
              <a:rPr lang="ru-RU" sz="2400" i="1" dirty="0" err="1" smtClean="0"/>
              <a:t>Қазақтың </a:t>
            </a:r>
            <a:r>
              <a:rPr lang="ru-RU" sz="2400" i="1" u="sng" dirty="0" err="1" smtClean="0"/>
              <a:t>қандай</a:t>
            </a:r>
            <a:r>
              <a:rPr lang="ru-RU" sz="2400" i="1" dirty="0" err="1" smtClean="0"/>
              <a:t> ұлттық аспаптарын</a:t>
            </a:r>
            <a:r>
              <a:rPr lang="ru-RU" sz="2400" i="1" dirty="0" smtClean="0"/>
              <a:t> </a:t>
            </a:r>
            <a:r>
              <a:rPr lang="ru-RU" sz="2400" i="1" dirty="0" err="1" smtClean="0"/>
              <a:t>білесің?</a:t>
            </a:r>
            <a:endParaRPr lang="ru-RU" sz="2400" i="1" dirty="0" smtClean="0"/>
          </a:p>
          <a:p>
            <a:pPr marL="0" indent="0">
              <a:buFont typeface="Wingdings" pitchFamily="2" charset="2"/>
              <a:buChar char="ü"/>
            </a:pPr>
            <a:r>
              <a:rPr lang="kk-KZ" sz="2400" i="1" dirty="0" smtClean="0">
                <a:latin typeface="Times New Roman" panose="02020603050405020304" pitchFamily="18" charset="0"/>
                <a:cs typeface="Times New Roman" panose="02020603050405020304" pitchFamily="18" charset="0"/>
              </a:rPr>
              <a:t>Бүгін қаламызда қар жауды</a:t>
            </a:r>
          </a:p>
          <a:p>
            <a:pPr marL="0" indent="0">
              <a:buFont typeface="Wingdings" pitchFamily="2" charset="2"/>
              <a:buChar char="ü"/>
            </a:pPr>
            <a:r>
              <a:rPr lang="ru-RU" sz="2400" dirty="0" err="1" smtClean="0"/>
              <a:t>Үндеме...</a:t>
            </a:r>
            <a:r>
              <a:rPr lang="ru-RU" sz="2400" dirty="0" smtClean="0"/>
              <a:t> </a:t>
            </a:r>
            <a:r>
              <a:rPr lang="ru-RU" sz="2400" dirty="0" err="1" smtClean="0"/>
              <a:t>Енді</a:t>
            </a:r>
            <a:r>
              <a:rPr lang="ru-RU" sz="2400" dirty="0" smtClean="0"/>
              <a:t> </a:t>
            </a:r>
            <a:r>
              <a:rPr lang="ru-RU" sz="2400" dirty="0" err="1" smtClean="0"/>
              <a:t>қоя тұр...</a:t>
            </a:r>
            <a:r>
              <a:rPr lang="ru-RU" sz="2400" dirty="0" smtClean="0"/>
              <a:t> </a:t>
            </a:r>
            <a:r>
              <a:rPr lang="ru-RU" sz="2400" dirty="0" err="1" smtClean="0"/>
              <a:t>Сөз бітті</a:t>
            </a:r>
            <a:r>
              <a:rPr lang="ru-RU" sz="2400" dirty="0" smtClean="0"/>
              <a:t>!</a:t>
            </a:r>
          </a:p>
          <a:p>
            <a:pPr marL="0" indent="0">
              <a:buFont typeface="Wingdings" pitchFamily="2" charset="2"/>
              <a:buChar char="ü"/>
            </a:pPr>
            <a:r>
              <a:rPr lang="ru-RU" sz="2400" i="1" u="sng" dirty="0" smtClean="0"/>
              <a:t>Пай-пай</a:t>
            </a:r>
            <a:r>
              <a:rPr lang="ru-RU" sz="2400" i="1" dirty="0" smtClean="0"/>
              <a:t>, </a:t>
            </a:r>
            <a:r>
              <a:rPr lang="ru-RU" sz="2400" i="1" dirty="0" err="1" smtClean="0"/>
              <a:t>дауыс</a:t>
            </a:r>
            <a:r>
              <a:rPr lang="ru-RU" sz="2400" i="1" dirty="0" smtClean="0"/>
              <a:t> </a:t>
            </a:r>
            <a:r>
              <a:rPr lang="ru-RU" sz="2400" i="1" dirty="0" err="1" smtClean="0"/>
              <a:t>деп</a:t>
            </a:r>
            <a:r>
              <a:rPr lang="ru-RU" sz="2400" i="1" dirty="0" smtClean="0"/>
              <a:t> </a:t>
            </a:r>
            <a:r>
              <a:rPr lang="ru-RU" sz="2400" i="1" dirty="0" err="1" smtClean="0"/>
              <a:t>осыны</a:t>
            </a:r>
            <a:r>
              <a:rPr lang="ru-RU" sz="2400" i="1" dirty="0" smtClean="0"/>
              <a:t> </a:t>
            </a:r>
            <a:r>
              <a:rPr lang="ru-RU" sz="2400" i="1" dirty="0" err="1" smtClean="0"/>
              <a:t>айт</a:t>
            </a:r>
            <a:r>
              <a:rPr lang="ru-RU" sz="2400" i="1" dirty="0" smtClean="0"/>
              <a:t>!</a:t>
            </a:r>
          </a:p>
          <a:p>
            <a:pPr marL="0" indent="0">
              <a:buFont typeface="Wingdings" pitchFamily="2" charset="2"/>
              <a:buChar char="ü"/>
            </a:pPr>
            <a:r>
              <a:rPr lang="kk-KZ" sz="2400" dirty="0" smtClean="0">
                <a:latin typeface="Times New Roman" panose="02020603050405020304" pitchFamily="18" charset="0"/>
                <a:cs typeface="Times New Roman" panose="02020603050405020304" pitchFamily="18" charset="0"/>
              </a:rPr>
              <a:t>Біздің сыныпта 22 оқушы бар.</a:t>
            </a:r>
            <a:endParaRPr lang="x-none" sz="2400" smtClean="0">
              <a:latin typeface="Times New Roman" panose="02020603050405020304" pitchFamily="18" charset="0"/>
              <a:cs typeface="Times New Roman" panose="02020603050405020304" pitchFamily="18" charset="0"/>
            </a:endParaRPr>
          </a:p>
          <a:p>
            <a:pPr marL="457200" indent="-457200">
              <a:buAutoNum type="arabicPeriod"/>
            </a:pPr>
            <a:endParaRPr lang="x-none" sz="24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Рисунок 3" descr="Рисунок2.gif"/>
          <p:cNvPicPr>
            <a:picLocks noChangeAspect="1"/>
          </p:cNvPicPr>
          <p:nvPr/>
        </p:nvPicPr>
        <p:blipFill>
          <a:blip r:embed="rId2"/>
          <a:stretch>
            <a:fillRect/>
          </a:stretch>
        </p:blipFill>
        <p:spPr>
          <a:xfrm>
            <a:off x="9527177" y="1534885"/>
            <a:ext cx="1524000" cy="3657600"/>
          </a:xfrm>
          <a:prstGeom prst="rect">
            <a:avLst/>
          </a:prstGeom>
        </p:spPr>
      </p:pic>
    </p:spTree>
    <p:extLst>
      <p:ext uri="{BB962C8B-B14F-4D97-AF65-F5344CB8AC3E}">
        <p14:creationId xmlns:p14="http://schemas.microsoft.com/office/powerpoint/2010/main" xmlns="" val="4048977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1759</TotalTime>
  <Words>732</Words>
  <Application>Microsoft Office PowerPoint</Application>
  <PresentationFormat>Произвольный</PresentationFormat>
  <Paragraphs>98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vt:lpstr>
      <vt:lpstr>Слайд 5</vt:lpstr>
      <vt:lpstr> </vt:lpstr>
      <vt:lpstr>Слайд 7</vt:lpstr>
      <vt:lpstr>2 – тапсырма Сөйлем соңына тыныс белгілерін дұрыс қойыңыз.</vt:lpstr>
      <vt:lpstr>Өзіңді тексер!</vt:lpstr>
      <vt:lpstr>Слайд 10</vt:lpstr>
      <vt:lpstr>Слайд 11</vt:lpstr>
      <vt:lpstr>Слайд 12</vt:lpstr>
      <vt:lpstr>Слайд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Сабақтың тақырыбы:                   Ақан сері «Құлагер» поэмасы    Оқу  мақсаты:    Оқылған шығармалардан  тақырыпқа байланысты     қанатты сөздер, дәйексөздерді жатқа айтады.   Шығарма тақырыбындағы астарлы ойды талдайды,   қазіргі өмірмен байланыстырады.  Шығарманың негізгі ойын  кең көлемде пайдаланып, әлем әдебиетімен   байланыстырады, ойын дәлелдеп  жазба жұмыстарын    шығармашылықпен  жазады.</dc:title>
  <dc:creator>smagulova_r.fmsh</dc:creator>
  <cp:lastModifiedBy>Admin</cp:lastModifiedBy>
  <cp:revision>199</cp:revision>
  <dcterms:created xsi:type="dcterms:W3CDTF">2015-09-09T08:13:23Z</dcterms:created>
  <dcterms:modified xsi:type="dcterms:W3CDTF">2021-02-25T18:40:00Z</dcterms:modified>
</cp:coreProperties>
</file>