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5"/>
  </p:notesMasterIdLst>
  <p:sldIdLst>
    <p:sldId id="260" r:id="rId2"/>
    <p:sldId id="266" r:id="rId3"/>
    <p:sldId id="286" r:id="rId4"/>
    <p:sldId id="261" r:id="rId5"/>
    <p:sldId id="299" r:id="rId6"/>
    <p:sldId id="277" r:id="rId7"/>
    <p:sldId id="285" r:id="rId8"/>
    <p:sldId id="298" r:id="rId9"/>
    <p:sldId id="302" r:id="rId10"/>
    <p:sldId id="311" r:id="rId11"/>
    <p:sldId id="312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ГУ ЩК 77" initials="КЩ7" lastIdx="1" clrIdx="0">
    <p:extLst>
      <p:ext uri="{19B8F6BF-5375-455C-9EA6-DF929625EA0E}">
        <p15:presenceInfo xmlns:p15="http://schemas.microsoft.com/office/powerpoint/2012/main" userId="КГУ ЩК 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D9F5FF"/>
    <a:srgbClr val="71DAFF"/>
    <a:srgbClr val="A3E7FF"/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 varScale="1">
        <p:scale>
          <a:sx n="68" d="100"/>
          <a:sy n="68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0T05:25:12.124" idx="1">
    <p:pos x="7472" y="1555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667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7276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3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9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6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0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7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8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5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0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14740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57194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899648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42102" y="1962616"/>
            <a:ext cx="1390783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5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7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7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4298479" y="93"/>
            <a:ext cx="4845521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3" y="1055507"/>
            <a:ext cx="2918635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77369" y="682388"/>
            <a:ext cx="3792372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70313" y="2167244"/>
            <a:ext cx="7059689" cy="384760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Второй уровень</a:t>
            </a:r>
          </a:p>
          <a:p>
            <a:pPr lvl="0"/>
            <a:r>
              <a:rPr lang="ru-RU" dirty="0"/>
              <a:t>Третий уровень</a:t>
            </a:r>
          </a:p>
          <a:p>
            <a:pPr lvl="0"/>
            <a:r>
              <a:rPr lang="ru-RU" dirty="0"/>
              <a:t>Четвертый уровень</a:t>
            </a:r>
          </a:p>
          <a:p>
            <a:pPr lvl="0"/>
            <a:r>
              <a:rPr lang="ru-RU" dirty="0"/>
              <a:t>Пятый уровень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3" y="1543788"/>
            <a:ext cx="705968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9144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" y="191382"/>
            <a:ext cx="671033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0378" y="1"/>
            <a:ext cx="78867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70312" y="2167244"/>
            <a:ext cx="7075043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50" b="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970312" y="1543788"/>
            <a:ext cx="7075043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1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8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733" r:id="rId20"/>
    <p:sldLayoutId id="2147483650" r:id="rId21"/>
    <p:sldLayoutId id="214748372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728" y="885373"/>
            <a:ext cx="7417730" cy="1574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 тақырыбы:</a:t>
            </a:r>
            <a:br>
              <a:rPr lang="kk-KZ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 мен технология жетістіктері</a:t>
            </a:r>
            <a:br>
              <a:rPr lang="kk-KZ" sz="3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28" y="2771937"/>
            <a:ext cx="7417729" cy="19538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  <a:p>
            <a:pPr algn="ctr">
              <a:lnSpc>
                <a:spcPct val="150000"/>
              </a:lnSpc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Әлеуметтік желілер - технология  жетістігі Тырнақша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77359" y="5233421"/>
            <a:ext cx="148309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100" b="1" dirty="0">
              <a:solidFill>
                <a:srgbClr val="002060"/>
              </a:solidFill>
            </a:endParaRPr>
          </a:p>
          <a:p>
            <a:pPr algn="ctr"/>
            <a:r>
              <a:rPr lang="kk-KZ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6DDA1-5A94-4F85-B081-05C8735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" y="520506"/>
            <a:ext cx="7937695" cy="1536897"/>
          </a:xfrm>
        </p:spPr>
        <p:txBody>
          <a:bodyPr>
            <a:normAutofit/>
          </a:bodyPr>
          <a:lstStyle/>
          <a:p>
            <a:pPr algn="l"/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тапсырма</a:t>
            </a:r>
            <a:b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қарап отырып, тырнақшасы бар сөйлем құраңыз.</a:t>
            </a:r>
            <a:endParaRPr lang="x-none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87D6A-A325-4571-9872-69BC66B5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7403"/>
            <a:ext cx="8229600" cy="4701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20" y="5222088"/>
            <a:ext cx="748752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350" dirty="0"/>
          </a:p>
          <a:p>
            <a:endParaRPr lang="kk-KZ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тырнақшасы бар сөйлем құрайды. </a:t>
            </a: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7C245-4F7A-4478-AF16-5F46F782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345" y="2057403"/>
            <a:ext cx="5802924" cy="3776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203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9298C-5691-4DA8-865F-E0069826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562709"/>
            <a:ext cx="6798734" cy="1111346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79446-F3E9-4E75-97D9-0154F0B6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3" y="1392703"/>
            <a:ext cx="7610620" cy="42625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Абай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Құнанбаев. Онан асқан бұрынғы-соңғы заманда қазақ даласында біз білетін ақын болған жоқ».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Алланы,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Әкеңнің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бол»,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Біріңді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біріңді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көрмесең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таппай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мақтанба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Жазғытұры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патшасы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сөз сарасы» т. б.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3589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2221" y="523871"/>
            <a:ext cx="690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 БАЙЛАНЫС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2221" y="1192891"/>
            <a:ext cx="7204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бүгінгі сабағымызда төмендегі іс-әрекеттерді толық жасаған болсақ, 	білім қоржынын толықтырдық.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966" y="2393220"/>
            <a:ext cx="5308345" cy="1616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әлеуметтік-мәдени, ресми-іскерлік тақырыптарға байланысты  диалог, монологтердегі (нұсқаулық, интервью)  көтерілген мәселені талдадық;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2967" y="4187588"/>
            <a:ext cx="5012922" cy="202767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>
              <a:defRPr/>
            </a:pPr>
            <a:endParaRPr lang="kk-KZ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defTabSz="914400">
              <a:defRPr/>
            </a:pPr>
            <a:r>
              <a:rPr lang="kk-KZ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Тырнақшаның сөйлемде дұрыс қолданылуын анықтадық.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93" y="2765689"/>
            <a:ext cx="2523121" cy="202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221" y="580018"/>
            <a:ext cx="6905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3385" y="1644943"/>
            <a:ext cx="7934178" cy="18438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kk-KZ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 желілердің пайдасы мен зияны туралы сұхбат алыңыздар.</a:t>
            </a:r>
          </a:p>
          <a:p>
            <a:pPr lvl="0" algn="just" defTabSz="914400">
              <a:defRPr/>
            </a:pPr>
            <a:r>
              <a:rPr lang="kk-KZ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66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302" y="1434905"/>
            <a:ext cx="8174181" cy="18457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мақсаттары:  </a:t>
            </a:r>
          </a:p>
          <a:p>
            <a:endParaRPr lang="kk-KZ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6.1.2.1 әлеуметтік-мәдени, ресми-іскерлік тақырыптарға байланысты  диалог, монологтердегі (нұсқаулық, интервью)  көтерілген мәселені талдау;</a:t>
            </a:r>
          </a:p>
          <a:p>
            <a:r>
              <a:rPr lang="kk-KZ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4. 5.1 қазақ тіліндегі тыныс белгілерінің түрлері мен қызметін  (даралаушы) түсіну, дұрыс қолдану.</a:t>
            </a:r>
            <a:endParaRPr lang="kk-KZ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8302" y="3280631"/>
            <a:ext cx="8187395" cy="2599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мақсаттары:</a:t>
            </a:r>
          </a:p>
          <a:p>
            <a:endParaRPr lang="kk-KZ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6.1.2.1 әлеуметтік-мәдени, ресми-іскерлік тақырыптарға байланысты  диалог, монологтердегі (нұсқаулық, интервью)  көтерілген мәселені талдайды;</a:t>
            </a:r>
          </a:p>
          <a:p>
            <a:r>
              <a:rPr lang="kk-KZ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4. 5.1 қазақ тіліндегі тыныс белгілерінің түрлері мен қызметін   түсінеді, дұрыс қолданады.</a:t>
            </a:r>
            <a:endParaRPr lang="kk-KZ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57" y="3902533"/>
            <a:ext cx="8174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 defTabSz="914400">
              <a:lnSpc>
                <a:spcPct val="90000"/>
              </a:lnSpc>
              <a:spcBef>
                <a:spcPts val="500"/>
              </a:spcBef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3045" y="745588"/>
            <a:ext cx="7934179" cy="5556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0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endParaRPr lang="kk-KZ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32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әлеуметтік-мәдени, ресми-іскерлік тақырыптарға байланысты  диалог құрастырады;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32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қазақ тіліндегі тыныс белгілерінің түрлері мен қызметін   түсінеді, дұрыс қолданады.</a:t>
            </a:r>
            <a:endParaRPr lang="kk-KZ" sz="4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kk-KZ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276" y="465636"/>
            <a:ext cx="7834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kk-KZ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ТАСТАУ,  ОЙЛАНТУ</a:t>
            </a:r>
          </a:p>
          <a:p>
            <a:pPr algn="ctr" defTabSz="685800"/>
            <a:endParaRPr lang="kk-KZ" sz="20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Ø"/>
            </a:pPr>
            <a:r>
              <a:rPr lang="kk-KZ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 әлеуметтік желілер атауларын білесіңдер?</a:t>
            </a:r>
            <a:endParaRPr lang="ru-KZ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Ø"/>
            </a:pP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Өзіңнің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парақшаң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342900" indent="-342900" defTabSz="685800">
              <a:buFont typeface="Wingdings" panose="05000000000000000000" pitchFamily="2" charset="2"/>
              <a:buChar char="Ø"/>
            </a:pP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sz="2000" b="1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326" y="988856"/>
            <a:ext cx="8106641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>
              <a:lnSpc>
                <a:spcPct val="115000"/>
              </a:lnSpc>
              <a:spcBef>
                <a:spcPts val="375"/>
              </a:spcBef>
            </a:pP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27" y="5010179"/>
            <a:ext cx="7710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сұрақтарға жауап береді;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ақпараттармен бөліседі;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2F4431-6325-4DD8-8182-5345FA63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04049"/>
            <a:ext cx="6288257" cy="25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551" y="396591"/>
            <a:ext cx="617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 БҰРЫШЫ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162" y="970167"/>
            <a:ext cx="7813965" cy="1635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СҰХБАТ</a:t>
            </a:r>
            <a:r>
              <a:rPr lang="kk-KZ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пікірталас, әңгімелесу, журналист пен әңгіме жүргізілген адамның екеуара біріккен шығармашылық жұмысы. Ағылшын тілінен аударғанда – баспасөзде жариялау немесе радиода беру үшін жазылған әңгіме деген сөз.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6930" y="3390110"/>
            <a:ext cx="3491347" cy="595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>
              <a:buFont typeface="Symbol" panose="05050102010706020507" pitchFamily="18" charset="2"/>
              <a:buChar char="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Сұхбат-монолог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6930" y="4164775"/>
            <a:ext cx="3491347" cy="595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Сұхбат-диалог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k-KZ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6930" y="4920959"/>
            <a:ext cx="3491347" cy="595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>
              <a:buFont typeface="Symbol" panose="05050102010706020507" pitchFamily="18" charset="2"/>
              <a:buChar char="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Суреттеме-сұхбат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6930" y="5707617"/>
            <a:ext cx="3491347" cy="595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914400">
              <a:buFont typeface="Symbol" panose="05050102010706020507" pitchFamily="18" charset="2"/>
              <a:buChar char="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Сауалнама (анкета)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8787" y="2698006"/>
            <a:ext cx="3491347" cy="595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905327" y="3904786"/>
            <a:ext cx="378338" cy="513842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919183" y="4667106"/>
            <a:ext cx="378338" cy="513842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919185" y="5364198"/>
            <a:ext cx="378338" cy="513842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891472" y="3080444"/>
            <a:ext cx="378338" cy="513842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23729" r="6404" b="4373"/>
          <a:stretch/>
        </p:blipFill>
        <p:spPr>
          <a:xfrm>
            <a:off x="6785086" y="4642873"/>
            <a:ext cx="1649410" cy="14086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40704" r="20763" b="10087"/>
          <a:stretch/>
        </p:blipFill>
        <p:spPr>
          <a:xfrm>
            <a:off x="4740927" y="4582701"/>
            <a:ext cx="1837594" cy="155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50" y="2837753"/>
            <a:ext cx="2160446" cy="162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20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368" y="463111"/>
            <a:ext cx="7802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9422" y="0"/>
            <a:ext cx="529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 мәтіні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E4165-DF0B-4D38-AC95-776348C97503}"/>
              </a:ext>
            </a:extLst>
          </p:cNvPr>
          <p:cNvSpPr txBox="1"/>
          <p:nvPr/>
        </p:nvSpPr>
        <p:spPr>
          <a:xfrm>
            <a:off x="661179" y="851158"/>
            <a:ext cx="780245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 ТЕХНОЛОГИЯЛАР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мен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өнертапқыштар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қалтаға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басқарылатын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қызықтырады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Мультимедиалық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MMS)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блютуз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MMS-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түсірілімдер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мультимедиалық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блютуз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ноутбукке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қосылуға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ірімен байланыстыратын веб-сайт  қана емес, сонымен қатар жастар мәдениетін дамытатын құрал. Қазіргі таңда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Vkontakte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Instagram, Facebook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сынды танымал желілер арқылы қарым-қатынас жасау маңыздылығы артуда.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 («</a:t>
            </a:r>
            <a:r>
              <a:rPr lang="ru-RU" sz="2000" b="1" dirty="0" err="1">
                <a:solidFill>
                  <a:srgbClr val="002060"/>
                </a:solidFill>
              </a:rPr>
              <a:t>Заманауи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жетістіктер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b="1" dirty="0" err="1">
                <a:solidFill>
                  <a:srgbClr val="002060"/>
                </a:solidFill>
              </a:rPr>
              <a:t>кітабынан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1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2248" y="1018684"/>
            <a:ext cx="8105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</a:t>
            </a:r>
            <a:r>
              <a:rPr lang="kk-KZ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 термин сөздерді қатыстырып, диалог  құрыңыз.</a:t>
            </a:r>
          </a:p>
          <a:p>
            <a:pPr lvl="0" algn="just" defTabSz="914400">
              <a:defRPr/>
            </a:pPr>
            <a:r>
              <a:rPr lang="kk-KZ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сөздер:  </a:t>
            </a:r>
            <a:r>
              <a:rPr lang="kk-KZ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ұялы телефон, электрондық пошта, бейне түсірілім, әлеуметтік желі, интернет браузер, веб-сайт, мультимедиялық хабарлама 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MMS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блютуз,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Vkontakte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Instagram, Facebook</a:t>
            </a:r>
            <a:r>
              <a:rPr lang="kk-KZ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ноутбук, дербес компьютер, принтер, цифрлық камера.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7580" y="3859931"/>
            <a:ext cx="7513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термин сөздерді қатыстырып диаолог құрастырады.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0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591" y="1188934"/>
            <a:ext cx="70459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endParaRPr lang="kk-KZ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3384" y="599607"/>
            <a:ext cx="779350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Ықтимал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Сәлеметсіз бе,  Аруназ! Мен сізге «Табиғи полимерлер негізінде шіритін пленка» тақырыбындағы ғылыми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ұмысымды таныстырайын деп едім.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әлеметсіз бе, Ердос! Зерттеу жұмысыңыздың тақырыбы</a:t>
            </a: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қызық екен. Жұмысыңызды менің </a:t>
            </a:r>
            <a:r>
              <a:rPr lang="kk-K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электорнды поштама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жіберіңіз.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 желілерде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Instagram, Facebook</a:t>
            </a:r>
            <a:r>
              <a:rPr lang="kk-KZ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парақшам</a:t>
            </a: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зерттеу жұмысыма сауалнама жүргізіп жытырмын.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іздің бұл жұмысыңыз алдағы уақытта </a:t>
            </a:r>
            <a:r>
              <a:rPr lang="kk-KZ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ортаны</a:t>
            </a:r>
          </a:p>
          <a:p>
            <a:pPr algn="just"/>
            <a:r>
              <a:rPr lang="kk-KZ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мәселесіне оң шешім ұсынатынына сенімдімін.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Ия, менің басты мақсатым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ғалымдардың ғылыми-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рактикалық конференцисында өз жобамды таныстырып, өндіріс саласына енгізу.</a:t>
            </a:r>
          </a:p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Ердос, мақсатың орынды. Бұл ғылымдағы жаңалығыңыз экология мәселесіне үлесін қосатыны сөзсіз.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02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FF4E-B54A-4ABD-9108-9D63571E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745587"/>
            <a:ext cx="8257736" cy="1153551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Аны</a:t>
            </a: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қтама бұрышы</a:t>
            </a:r>
            <a:b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Мағынаға байланысты қойылатын белгінің бірі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</a:t>
            </a:r>
            <a:r>
              <a:rPr lang="kk-KZ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қша.</a:t>
            </a:r>
            <a:r>
              <a:rPr lang="kk-KZ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Тырнақша сөздердің мағынасын даралап, көңіл аударуға ықпал етеді.</a:t>
            </a:r>
            <a:br>
              <a:rPr lang="kk-KZ" sz="2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7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3C3981-6B03-4455-829B-040CAF9D9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2152357"/>
            <a:ext cx="8257736" cy="4417255"/>
          </a:xfrm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1689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2519</TotalTime>
  <Words>728</Words>
  <Application>Microsoft Office PowerPoint</Application>
  <PresentationFormat>Экран (4:3)</PresentationFormat>
  <Paragraphs>89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Open Sans Light</vt:lpstr>
      <vt:lpstr>Symbol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Анықтама бұрышы Мағынаға байланысты қойылатын белгінің бірі – тырнақша. Тырнақша сөздердің мағынасын даралап, көңіл аударуға ықпал етеді. </vt:lpstr>
      <vt:lpstr>2 – тапсырма Суретке қарап отырып, тырнақшасы бар сөйлем құраңыз.</vt:lpstr>
      <vt:lpstr>Өзіңді тексер!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КГУ ЩК 77</cp:lastModifiedBy>
  <cp:revision>143</cp:revision>
  <dcterms:created xsi:type="dcterms:W3CDTF">2020-03-23T04:56:31Z</dcterms:created>
  <dcterms:modified xsi:type="dcterms:W3CDTF">2021-02-20T01:14:35Z</dcterms:modified>
</cp:coreProperties>
</file>