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6.gif" ContentType="image/gif"/>
  <Override PartName="/ppt/media/image9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08E204-4A25-48F1-A292-72C7B96F07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C5D2F7-36D7-425F-97B4-99F92083917A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6.gif"/><Relationship Id="rId3" Type="http://schemas.openxmlformats.org/officeDocument/2006/relationships/image" Target="../media/image6.gif"/><Relationship Id="rId4" Type="http://schemas.openxmlformats.org/officeDocument/2006/relationships/image" Target="../media/image6.gif"/><Relationship Id="rId5" Type="http://schemas.openxmlformats.org/officeDocument/2006/relationships/image" Target="../media/image6.gif"/><Relationship Id="rId6" Type="http://schemas.openxmlformats.org/officeDocument/2006/relationships/image" Target="../media/image6.gif"/><Relationship Id="rId7" Type="http://schemas.openxmlformats.org/officeDocument/2006/relationships/image" Target="../media/image6.gif"/><Relationship Id="rId8" Type="http://schemas.openxmlformats.org/officeDocument/2006/relationships/image" Target="../media/image6.gif"/><Relationship Id="rId9" Type="http://schemas.openxmlformats.org/officeDocument/2006/relationships/image" Target="../media/image6.gif"/><Relationship Id="rId10" Type="http://schemas.openxmlformats.org/officeDocument/2006/relationships/image" Target="../media/image6.gif"/><Relationship Id="rId11" Type="http://schemas.openxmlformats.org/officeDocument/2006/relationships/image" Target="../media/image6.gif"/><Relationship Id="rId12" Type="http://schemas.openxmlformats.org/officeDocument/2006/relationships/image" Target="../media/image6.gif"/><Relationship Id="rId13" Type="http://schemas.openxmlformats.org/officeDocument/2006/relationships/image" Target="../media/image6.gif"/><Relationship Id="rId14" Type="http://schemas.openxmlformats.org/officeDocument/2006/relationships/image" Target="../media/image6.gif"/><Relationship Id="rId15" Type="http://schemas.openxmlformats.org/officeDocument/2006/relationships/image" Target="../media/image6.gif"/><Relationship Id="rId1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6.gif"/><Relationship Id="rId3" Type="http://schemas.openxmlformats.org/officeDocument/2006/relationships/image" Target="../media/image6.gif"/><Relationship Id="rId4" Type="http://schemas.openxmlformats.org/officeDocument/2006/relationships/image" Target="../media/image6.gif"/><Relationship Id="rId5" Type="http://schemas.openxmlformats.org/officeDocument/2006/relationships/image" Target="../media/image6.gif"/><Relationship Id="rId6" Type="http://schemas.openxmlformats.org/officeDocument/2006/relationships/image" Target="../media/image6.gif"/><Relationship Id="rId7" Type="http://schemas.openxmlformats.org/officeDocument/2006/relationships/image" Target="../media/image6.gif"/><Relationship Id="rId8" Type="http://schemas.openxmlformats.org/officeDocument/2006/relationships/image" Target="../media/image6.gif"/><Relationship Id="rId9" Type="http://schemas.openxmlformats.org/officeDocument/2006/relationships/image" Target="../media/image6.gif"/><Relationship Id="rId10" Type="http://schemas.openxmlformats.org/officeDocument/2006/relationships/image" Target="../media/image6.gif"/><Relationship Id="rId11" Type="http://schemas.openxmlformats.org/officeDocument/2006/relationships/image" Target="../media/image6.gif"/><Relationship Id="rId12" Type="http://schemas.openxmlformats.org/officeDocument/2006/relationships/image" Target="../media/image6.gif"/><Relationship Id="rId13" Type="http://schemas.openxmlformats.org/officeDocument/2006/relationships/image" Target="../media/image6.gif"/><Relationship Id="rId14" Type="http://schemas.openxmlformats.org/officeDocument/2006/relationships/image" Target="../media/image6.gif"/><Relationship Id="rId15" Type="http://schemas.openxmlformats.org/officeDocument/2006/relationships/image" Target="../media/image6.gif"/><Relationship Id="rId1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6.gif"/><Relationship Id="rId3" Type="http://schemas.openxmlformats.org/officeDocument/2006/relationships/image" Target="../media/image6.gif"/><Relationship Id="rId4" Type="http://schemas.openxmlformats.org/officeDocument/2006/relationships/image" Target="../media/image6.gif"/><Relationship Id="rId5" Type="http://schemas.openxmlformats.org/officeDocument/2006/relationships/image" Target="../media/image6.gif"/><Relationship Id="rId6" Type="http://schemas.openxmlformats.org/officeDocument/2006/relationships/image" Target="../media/image6.gif"/><Relationship Id="rId7" Type="http://schemas.openxmlformats.org/officeDocument/2006/relationships/image" Target="../media/image6.gif"/><Relationship Id="rId8" Type="http://schemas.openxmlformats.org/officeDocument/2006/relationships/image" Target="../media/image6.gif"/><Relationship Id="rId9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6.gif"/><Relationship Id="rId3" Type="http://schemas.openxmlformats.org/officeDocument/2006/relationships/image" Target="../media/image6.gif"/><Relationship Id="rId4" Type="http://schemas.openxmlformats.org/officeDocument/2006/relationships/image" Target="../media/image6.gif"/><Relationship Id="rId5" Type="http://schemas.openxmlformats.org/officeDocument/2006/relationships/image" Target="../media/image6.gif"/><Relationship Id="rId6" Type="http://schemas.openxmlformats.org/officeDocument/2006/relationships/image" Target="../media/image6.gif"/><Relationship Id="rId7" Type="http://schemas.openxmlformats.org/officeDocument/2006/relationships/image" Target="../media/image6.gif"/><Relationship Id="rId8" Type="http://schemas.openxmlformats.org/officeDocument/2006/relationships/image" Target="../media/image6.gif"/><Relationship Id="rId9" Type="http://schemas.openxmlformats.org/officeDocument/2006/relationships/image" Target="../media/image6.gif"/><Relationship Id="rId10" Type="http://schemas.openxmlformats.org/officeDocument/2006/relationships/image" Target="../media/image6.gif"/><Relationship Id="rId11" Type="http://schemas.openxmlformats.org/officeDocument/2006/relationships/image" Target="../media/image6.gif"/><Relationship Id="rId12" Type="http://schemas.openxmlformats.org/officeDocument/2006/relationships/image" Target="../media/image6.gif"/><Relationship Id="rId13" Type="http://schemas.openxmlformats.org/officeDocument/2006/relationships/image" Target="../media/image6.gif"/><Relationship Id="rId14" Type="http://schemas.openxmlformats.org/officeDocument/2006/relationships/image" Target="../media/image6.gif"/><Relationship Id="rId15" Type="http://schemas.openxmlformats.org/officeDocument/2006/relationships/image" Target="../media/image6.gif"/><Relationship Id="rId1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6.gif"/><Relationship Id="rId3" Type="http://schemas.openxmlformats.org/officeDocument/2006/relationships/image" Target="../media/image6.gif"/><Relationship Id="rId4" Type="http://schemas.openxmlformats.org/officeDocument/2006/relationships/image" Target="../media/image6.gif"/><Relationship Id="rId5" Type="http://schemas.openxmlformats.org/officeDocument/2006/relationships/image" Target="../media/image6.gif"/><Relationship Id="rId6" Type="http://schemas.openxmlformats.org/officeDocument/2006/relationships/image" Target="../media/image6.gif"/><Relationship Id="rId7" Type="http://schemas.openxmlformats.org/officeDocument/2006/relationships/image" Target="../media/image6.gif"/><Relationship Id="rId8" Type="http://schemas.openxmlformats.org/officeDocument/2006/relationships/image" Target="../media/image6.gif"/><Relationship Id="rId9" Type="http://schemas.openxmlformats.org/officeDocument/2006/relationships/image" Target="../media/image6.gif"/><Relationship Id="rId10" Type="http://schemas.openxmlformats.org/officeDocument/2006/relationships/image" Target="../media/image6.gif"/><Relationship Id="rId11" Type="http://schemas.openxmlformats.org/officeDocument/2006/relationships/image" Target="../media/image6.gif"/><Relationship Id="rId12" Type="http://schemas.openxmlformats.org/officeDocument/2006/relationships/image" Target="../media/image6.gif"/><Relationship Id="rId13" Type="http://schemas.openxmlformats.org/officeDocument/2006/relationships/image" Target="../media/image6.gif"/><Relationship Id="rId14" Type="http://schemas.openxmlformats.org/officeDocument/2006/relationships/image" Target="../media/image6.gif"/><Relationship Id="rId15" Type="http://schemas.openxmlformats.org/officeDocument/2006/relationships/image" Target="../media/image6.gif"/><Relationship Id="rId1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6.gif"/><Relationship Id="rId3" Type="http://schemas.openxmlformats.org/officeDocument/2006/relationships/image" Target="../media/image6.gif"/><Relationship Id="rId4" Type="http://schemas.openxmlformats.org/officeDocument/2006/relationships/image" Target="../media/image6.gif"/><Relationship Id="rId5" Type="http://schemas.openxmlformats.org/officeDocument/2006/relationships/image" Target="../media/image6.gif"/><Relationship Id="rId6" Type="http://schemas.openxmlformats.org/officeDocument/2006/relationships/image" Target="../media/image6.gif"/><Relationship Id="rId7" Type="http://schemas.openxmlformats.org/officeDocument/2006/relationships/image" Target="../media/image6.gif"/><Relationship Id="rId8" Type="http://schemas.openxmlformats.org/officeDocument/2006/relationships/image" Target="../media/image6.gif"/><Relationship Id="rId9" Type="http://schemas.openxmlformats.org/officeDocument/2006/relationships/image" Target="../media/image6.gif"/><Relationship Id="rId10" Type="http://schemas.openxmlformats.org/officeDocument/2006/relationships/image" Target="../media/image6.gif"/><Relationship Id="rId11" Type="http://schemas.openxmlformats.org/officeDocument/2006/relationships/image" Target="../media/image6.gif"/><Relationship Id="rId12" Type="http://schemas.openxmlformats.org/officeDocument/2006/relationships/image" Target="../media/image6.gif"/><Relationship Id="rId13" Type="http://schemas.openxmlformats.org/officeDocument/2006/relationships/image" Target="../media/image6.gif"/><Relationship Id="rId14" Type="http://schemas.openxmlformats.org/officeDocument/2006/relationships/image" Target="../media/image6.gif"/><Relationship Id="rId15" Type="http://schemas.openxmlformats.org/officeDocument/2006/relationships/image" Target="../media/image6.gif"/><Relationship Id="rId16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" name="Google Shape;78;p1"/>
          <p:cNvCxnSpPr/>
          <p:nvPr/>
        </p:nvCxnSpPr>
        <p:spPr>
          <a:xfrm>
            <a:off x="852480" y="3484440"/>
            <a:ext cx="10694160" cy="37440"/>
          </a:xfrm>
          <a:prstGeom prst="straightConnector1">
            <a:avLst/>
          </a:prstGeom>
          <a:ln w="57240">
            <a:solidFill>
              <a:srgbClr val="4472c4"/>
            </a:solidFill>
            <a:miter/>
          </a:ln>
        </p:spPr>
      </p:cxnSp>
      <p:sp>
        <p:nvSpPr>
          <p:cNvPr id="11" name="TextBox 25"/>
          <p:cNvSpPr/>
          <p:nvPr/>
        </p:nvSpPr>
        <p:spPr>
          <a:xfrm>
            <a:off x="1228680" y="40114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Сабақтың 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TextBox 9"/>
          <p:cNvSpPr/>
          <p:nvPr/>
        </p:nvSpPr>
        <p:spPr>
          <a:xfrm>
            <a:off x="9230040" y="196920"/>
            <a:ext cx="14724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ҚАЗАҚ ТІЛІ 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6-СЫНЫП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TextBox 1"/>
          <p:cNvSpPr/>
          <p:nvPr/>
        </p:nvSpPr>
        <p:spPr>
          <a:xfrm>
            <a:off x="1242720" y="320760"/>
            <a:ext cx="2529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Бөлім 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11"/>
          <p:cNvSpPr/>
          <p:nvPr/>
        </p:nvSpPr>
        <p:spPr>
          <a:xfrm>
            <a:off x="2319120" y="1906560"/>
            <a:ext cx="7733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Ғылым мен технология жетістіктері. Пунктуация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Прямоугольник 12"/>
          <p:cNvSpPr/>
          <p:nvPr/>
        </p:nvSpPr>
        <p:spPr>
          <a:xfrm>
            <a:off x="4917960" y="3989520"/>
            <a:ext cx="5156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Ұлықбектің асыл мұрасы. Сызықша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fon_dv_zvkychfil"/>
          <p:cNvPicPr/>
          <p:nvPr/>
        </p:nvPicPr>
        <p:blipFill>
          <a:blip r:embed="rId1"/>
          <a:stretch/>
        </p:blipFill>
        <p:spPr>
          <a:xfrm rot="19483800">
            <a:off x="1828800" y="22824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6" descr="fon_dv_zvkychfil"/>
          <p:cNvPicPr/>
          <p:nvPr/>
        </p:nvPicPr>
        <p:blipFill>
          <a:blip r:embed="rId2"/>
          <a:stretch/>
        </p:blipFill>
        <p:spPr>
          <a:xfrm rot="19177200">
            <a:off x="2133720" y="266652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7" descr="fon_dv_zvkychfil"/>
          <p:cNvPicPr/>
          <p:nvPr/>
        </p:nvPicPr>
        <p:blipFill>
          <a:blip r:embed="rId3"/>
          <a:stretch/>
        </p:blipFill>
        <p:spPr>
          <a:xfrm rot="1417200">
            <a:off x="35049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8" descr="fon_dv_zvkychfil"/>
          <p:cNvPicPr/>
          <p:nvPr/>
        </p:nvPicPr>
        <p:blipFill>
          <a:blip r:embed="rId4"/>
          <a:stretch/>
        </p:blipFill>
        <p:spPr>
          <a:xfrm rot="2560200">
            <a:off x="3200040" y="43434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9" descr="fon_dv_zvkychfil"/>
          <p:cNvPicPr/>
          <p:nvPr/>
        </p:nvPicPr>
        <p:blipFill>
          <a:blip r:embed="rId5"/>
          <a:stretch/>
        </p:blipFill>
        <p:spPr>
          <a:xfrm>
            <a:off x="6705720" y="25909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10" descr="fon_dv_zvkychfil"/>
          <p:cNvPicPr/>
          <p:nvPr/>
        </p:nvPicPr>
        <p:blipFill>
          <a:blip r:embed="rId6"/>
          <a:stretch/>
        </p:blipFill>
        <p:spPr>
          <a:xfrm rot="3144600">
            <a:off x="7390800" y="8384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11" descr="fon_dv_zvkychfil"/>
          <p:cNvPicPr/>
          <p:nvPr/>
        </p:nvPicPr>
        <p:blipFill>
          <a:blip r:embed="rId7"/>
          <a:stretch/>
        </p:blipFill>
        <p:spPr>
          <a:xfrm rot="2686800">
            <a:off x="8534160" y="5867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12" descr="fon_dv_zvkychfil"/>
          <p:cNvPicPr/>
          <p:nvPr/>
        </p:nvPicPr>
        <p:blipFill>
          <a:blip r:embed="rId8"/>
          <a:stretch/>
        </p:blipFill>
        <p:spPr>
          <a:xfrm rot="2050800">
            <a:off x="4724280" y="5486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13" descr="fon_dv_zvkychfil"/>
          <p:cNvPicPr/>
          <p:nvPr/>
        </p:nvPicPr>
        <p:blipFill>
          <a:blip r:embed="rId9"/>
          <a:stretch/>
        </p:blipFill>
        <p:spPr>
          <a:xfrm rot="2319000">
            <a:off x="5257440" y="3581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14" descr="fon_dv_zvkychfil"/>
          <p:cNvPicPr/>
          <p:nvPr/>
        </p:nvPicPr>
        <p:blipFill>
          <a:blip r:embed="rId10"/>
          <a:stretch/>
        </p:blipFill>
        <p:spPr>
          <a:xfrm rot="2979000">
            <a:off x="1904400" y="5639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15" descr="fon_dv_zvkychfil"/>
          <p:cNvPicPr/>
          <p:nvPr/>
        </p:nvPicPr>
        <p:blipFill>
          <a:blip r:embed="rId11"/>
          <a:stretch/>
        </p:blipFill>
        <p:spPr>
          <a:xfrm rot="4054800">
            <a:off x="6781680" y="502884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16" descr="fon_dv_zvkychfil"/>
          <p:cNvPicPr/>
          <p:nvPr/>
        </p:nvPicPr>
        <p:blipFill>
          <a:blip r:embed="rId12"/>
          <a:stretch/>
        </p:blipFill>
        <p:spPr>
          <a:xfrm rot="3453000">
            <a:off x="8839080" y="236196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17" descr="fon_dv_zvkychfil"/>
          <p:cNvPicPr/>
          <p:nvPr/>
        </p:nvPicPr>
        <p:blipFill>
          <a:blip r:embed="rId13"/>
          <a:stretch/>
        </p:blipFill>
        <p:spPr>
          <a:xfrm rot="2560200">
            <a:off x="9143640" y="41148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18" descr="fon_dv_zvkychfil"/>
          <p:cNvPicPr/>
          <p:nvPr/>
        </p:nvPicPr>
        <p:blipFill>
          <a:blip r:embed="rId14"/>
          <a:stretch/>
        </p:blipFill>
        <p:spPr>
          <a:xfrm rot="2100600">
            <a:off x="94485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19" descr="fon_dv_zvkychfil"/>
          <p:cNvPicPr/>
          <p:nvPr/>
        </p:nvPicPr>
        <p:blipFill>
          <a:blip r:embed="rId15"/>
          <a:stretch/>
        </p:blipFill>
        <p:spPr>
          <a:xfrm>
            <a:off x="4191120" y="2514600"/>
            <a:ext cx="609480" cy="60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9" name=""/>
          <p:cNvGraphicFramePr/>
          <p:nvPr/>
        </p:nvGraphicFramePr>
        <p:xfrm>
          <a:off x="1752480" y="533520"/>
          <a:ext cx="8534520" cy="4097160"/>
        </p:xfrm>
        <a:graphic>
          <a:graphicData uri="http://schemas.openxmlformats.org/drawingml/2006/table">
            <a:tbl>
              <a:tblPr/>
              <a:tblGrid>
                <a:gridCol w="4542120"/>
                <a:gridCol w="3992400"/>
              </a:tblGrid>
              <a:tr h="80460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1. Ережесі: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Мысалы: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29256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Бастауыш та, баяндауыш та зат есім, сын, есім, сан есімнен болса, арасына сызықша қойылады. 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Тіл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– қоғамдық </a:t>
                      </a: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құбылыс.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Үш жердегі </a:t>
                      </a: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үш 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– </a:t>
                      </a: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тоғыз.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Жақсы – 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ісімен</a:t>
                      </a: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жақсы.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5" descr="fon_dv_zvkychfil"/>
          <p:cNvPicPr/>
          <p:nvPr/>
        </p:nvPicPr>
        <p:blipFill>
          <a:blip r:embed="rId1"/>
          <a:stretch/>
        </p:blipFill>
        <p:spPr>
          <a:xfrm rot="19483800">
            <a:off x="1828800" y="22824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6" descr="fon_dv_zvkychfil"/>
          <p:cNvPicPr/>
          <p:nvPr/>
        </p:nvPicPr>
        <p:blipFill>
          <a:blip r:embed="rId2"/>
          <a:stretch/>
        </p:blipFill>
        <p:spPr>
          <a:xfrm rot="19177200">
            <a:off x="2133720" y="266652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7" descr="fon_dv_zvkychfil"/>
          <p:cNvPicPr/>
          <p:nvPr/>
        </p:nvPicPr>
        <p:blipFill>
          <a:blip r:embed="rId3"/>
          <a:stretch/>
        </p:blipFill>
        <p:spPr>
          <a:xfrm rot="1417200">
            <a:off x="35049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8" descr="fon_dv_zvkychfil"/>
          <p:cNvPicPr/>
          <p:nvPr/>
        </p:nvPicPr>
        <p:blipFill>
          <a:blip r:embed="rId4"/>
          <a:stretch/>
        </p:blipFill>
        <p:spPr>
          <a:xfrm rot="2560200">
            <a:off x="3200040" y="43434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9" descr="fon_dv_zvkychfil"/>
          <p:cNvPicPr/>
          <p:nvPr/>
        </p:nvPicPr>
        <p:blipFill>
          <a:blip r:embed="rId5"/>
          <a:stretch/>
        </p:blipFill>
        <p:spPr>
          <a:xfrm>
            <a:off x="6705720" y="25909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10" descr="fon_dv_zvkychfil"/>
          <p:cNvPicPr/>
          <p:nvPr/>
        </p:nvPicPr>
        <p:blipFill>
          <a:blip r:embed="rId6"/>
          <a:stretch/>
        </p:blipFill>
        <p:spPr>
          <a:xfrm rot="3144600">
            <a:off x="7390800" y="8384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11" descr="fon_dv_zvkychfil"/>
          <p:cNvPicPr/>
          <p:nvPr/>
        </p:nvPicPr>
        <p:blipFill>
          <a:blip r:embed="rId7"/>
          <a:stretch/>
        </p:blipFill>
        <p:spPr>
          <a:xfrm rot="2686800">
            <a:off x="8534160" y="5867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12" descr="fon_dv_zvkychfil"/>
          <p:cNvPicPr/>
          <p:nvPr/>
        </p:nvPicPr>
        <p:blipFill>
          <a:blip r:embed="rId8"/>
          <a:stretch/>
        </p:blipFill>
        <p:spPr>
          <a:xfrm rot="2050800">
            <a:off x="4724280" y="5486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13" descr="fon_dv_zvkychfil"/>
          <p:cNvPicPr/>
          <p:nvPr/>
        </p:nvPicPr>
        <p:blipFill>
          <a:blip r:embed="rId9"/>
          <a:stretch/>
        </p:blipFill>
        <p:spPr>
          <a:xfrm rot="2319000">
            <a:off x="5257440" y="3581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14" descr="fon_dv_zvkychfil"/>
          <p:cNvPicPr/>
          <p:nvPr/>
        </p:nvPicPr>
        <p:blipFill>
          <a:blip r:embed="rId10"/>
          <a:stretch/>
        </p:blipFill>
        <p:spPr>
          <a:xfrm rot="2979000">
            <a:off x="1904400" y="5639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15" descr="fon_dv_zvkychfil"/>
          <p:cNvPicPr/>
          <p:nvPr/>
        </p:nvPicPr>
        <p:blipFill>
          <a:blip r:embed="rId11"/>
          <a:stretch/>
        </p:blipFill>
        <p:spPr>
          <a:xfrm rot="4054800">
            <a:off x="6781680" y="502884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16" descr="fon_dv_zvkychfil"/>
          <p:cNvPicPr/>
          <p:nvPr/>
        </p:nvPicPr>
        <p:blipFill>
          <a:blip r:embed="rId12"/>
          <a:stretch/>
        </p:blipFill>
        <p:spPr>
          <a:xfrm rot="3453000">
            <a:off x="8839080" y="236196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17" descr="fon_dv_zvkychfil"/>
          <p:cNvPicPr/>
          <p:nvPr/>
        </p:nvPicPr>
        <p:blipFill>
          <a:blip r:embed="rId13"/>
          <a:stretch/>
        </p:blipFill>
        <p:spPr>
          <a:xfrm rot="2560200">
            <a:off x="9143640" y="41148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18" descr="fon_dv_zvkychfil"/>
          <p:cNvPicPr/>
          <p:nvPr/>
        </p:nvPicPr>
        <p:blipFill>
          <a:blip r:embed="rId14"/>
          <a:stretch/>
        </p:blipFill>
        <p:spPr>
          <a:xfrm rot="2100600">
            <a:off x="94485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19" descr="fon_dv_zvkychfil"/>
          <p:cNvPicPr/>
          <p:nvPr/>
        </p:nvPicPr>
        <p:blipFill>
          <a:blip r:embed="rId15"/>
          <a:stretch/>
        </p:blipFill>
        <p:spPr>
          <a:xfrm>
            <a:off x="4191120" y="2514600"/>
            <a:ext cx="609480" cy="60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5" name=""/>
          <p:cNvGraphicFramePr/>
          <p:nvPr/>
        </p:nvGraphicFramePr>
        <p:xfrm>
          <a:off x="1752480" y="533520"/>
          <a:ext cx="8534520" cy="4097160"/>
        </p:xfrm>
        <a:graphic>
          <a:graphicData uri="http://schemas.openxmlformats.org/drawingml/2006/table">
            <a:tbl>
              <a:tblPr/>
              <a:tblGrid>
                <a:gridCol w="4191120"/>
                <a:gridCol w="4343400"/>
              </a:tblGrid>
              <a:tr h="59076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2. Ережесі: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Мысалы: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50640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Бастауыш та, баяндауыш та тәуелдік немесе көптік жалғаулы болса, арасына сызықша қойылады. 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Әкесінің</a:t>
                      </a:r>
                      <a:r>
                        <a:rPr b="1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 баласы 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– адамның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дұшпаны, 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адамның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баласы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–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бауырың.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6" descr="fon_dv_zvkychfil"/>
          <p:cNvPicPr/>
          <p:nvPr/>
        </p:nvPicPr>
        <p:blipFill>
          <a:blip r:embed="rId1"/>
          <a:stretch/>
        </p:blipFill>
        <p:spPr>
          <a:xfrm rot="19177200">
            <a:off x="2133720" y="266652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7" descr="fon_dv_zvkychfil"/>
          <p:cNvPicPr/>
          <p:nvPr/>
        </p:nvPicPr>
        <p:blipFill>
          <a:blip r:embed="rId2"/>
          <a:stretch/>
        </p:blipFill>
        <p:spPr>
          <a:xfrm rot="1417200">
            <a:off x="35049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9" descr="fon_dv_zvkychfil"/>
          <p:cNvPicPr/>
          <p:nvPr/>
        </p:nvPicPr>
        <p:blipFill>
          <a:blip r:embed="rId3"/>
          <a:stretch/>
        </p:blipFill>
        <p:spPr>
          <a:xfrm>
            <a:off x="6705720" y="25909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10" descr="fon_dv_zvkychfil"/>
          <p:cNvPicPr/>
          <p:nvPr/>
        </p:nvPicPr>
        <p:blipFill>
          <a:blip r:embed="rId4"/>
          <a:stretch/>
        </p:blipFill>
        <p:spPr>
          <a:xfrm rot="3144600">
            <a:off x="7390800" y="8384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13" descr="fon_dv_zvkychfil"/>
          <p:cNvPicPr/>
          <p:nvPr/>
        </p:nvPicPr>
        <p:blipFill>
          <a:blip r:embed="rId5"/>
          <a:stretch/>
        </p:blipFill>
        <p:spPr>
          <a:xfrm rot="2319000">
            <a:off x="5257440" y="3581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6" descr="fon_dv_zvkychfil"/>
          <p:cNvPicPr/>
          <p:nvPr/>
        </p:nvPicPr>
        <p:blipFill>
          <a:blip r:embed="rId6"/>
          <a:stretch/>
        </p:blipFill>
        <p:spPr>
          <a:xfrm rot="3453000">
            <a:off x="8839080" y="236196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8" descr="fon_dv_zvkychfil"/>
          <p:cNvPicPr/>
          <p:nvPr/>
        </p:nvPicPr>
        <p:blipFill>
          <a:blip r:embed="rId7"/>
          <a:stretch/>
        </p:blipFill>
        <p:spPr>
          <a:xfrm rot="2100600">
            <a:off x="94485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9" descr="fon_dv_zvkychfil"/>
          <p:cNvPicPr/>
          <p:nvPr/>
        </p:nvPicPr>
        <p:blipFill>
          <a:blip r:embed="rId8"/>
          <a:stretch/>
        </p:blipFill>
        <p:spPr>
          <a:xfrm>
            <a:off x="4191120" y="2514600"/>
            <a:ext cx="609480" cy="60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4" name=""/>
          <p:cNvGraphicFramePr/>
          <p:nvPr/>
        </p:nvGraphicFramePr>
        <p:xfrm>
          <a:off x="728640" y="533520"/>
          <a:ext cx="10709280" cy="3609720"/>
        </p:xfrm>
        <a:graphic>
          <a:graphicData uri="http://schemas.openxmlformats.org/drawingml/2006/table">
            <a:tbl>
              <a:tblPr/>
              <a:tblGrid>
                <a:gridCol w="5259240"/>
                <a:gridCol w="5450040"/>
              </a:tblGrid>
              <a:tr h="80460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3. Ережесі: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Мысалы: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280512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Бастауыш та, баяндауыш та бір сөздің қайталануынан болған жағдайда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Ар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жазасы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– бар жазадан ауыр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жаза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Ғашықтың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тілі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– тілсіз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тіл.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5" descr="fon_dv_zvkychfil"/>
          <p:cNvPicPr/>
          <p:nvPr/>
        </p:nvPicPr>
        <p:blipFill>
          <a:blip r:embed="rId1"/>
          <a:stretch/>
        </p:blipFill>
        <p:spPr>
          <a:xfrm rot="19483800">
            <a:off x="1828800" y="22824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6" descr="fon_dv_zvkychfil"/>
          <p:cNvPicPr/>
          <p:nvPr/>
        </p:nvPicPr>
        <p:blipFill>
          <a:blip r:embed="rId2"/>
          <a:stretch/>
        </p:blipFill>
        <p:spPr>
          <a:xfrm rot="19177200">
            <a:off x="2133720" y="266652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7" descr="fon_dv_zvkychfil"/>
          <p:cNvPicPr/>
          <p:nvPr/>
        </p:nvPicPr>
        <p:blipFill>
          <a:blip r:embed="rId3"/>
          <a:stretch/>
        </p:blipFill>
        <p:spPr>
          <a:xfrm rot="1417200">
            <a:off x="35049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8" descr="fon_dv_zvkychfil"/>
          <p:cNvPicPr/>
          <p:nvPr/>
        </p:nvPicPr>
        <p:blipFill>
          <a:blip r:embed="rId4"/>
          <a:stretch/>
        </p:blipFill>
        <p:spPr>
          <a:xfrm rot="2560200">
            <a:off x="3200040" y="43434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9" descr="fon_dv_zvkychfil"/>
          <p:cNvPicPr/>
          <p:nvPr/>
        </p:nvPicPr>
        <p:blipFill>
          <a:blip r:embed="rId5"/>
          <a:stretch/>
        </p:blipFill>
        <p:spPr>
          <a:xfrm>
            <a:off x="6705720" y="25909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10" descr="fon_dv_zvkychfil"/>
          <p:cNvPicPr/>
          <p:nvPr/>
        </p:nvPicPr>
        <p:blipFill>
          <a:blip r:embed="rId6"/>
          <a:stretch/>
        </p:blipFill>
        <p:spPr>
          <a:xfrm rot="3144600">
            <a:off x="7390800" y="8384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11" descr="fon_dv_zvkychfil"/>
          <p:cNvPicPr/>
          <p:nvPr/>
        </p:nvPicPr>
        <p:blipFill>
          <a:blip r:embed="rId7"/>
          <a:stretch/>
        </p:blipFill>
        <p:spPr>
          <a:xfrm rot="2686800">
            <a:off x="8534160" y="5867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12" descr="fon_dv_zvkychfil"/>
          <p:cNvPicPr/>
          <p:nvPr/>
        </p:nvPicPr>
        <p:blipFill>
          <a:blip r:embed="rId8"/>
          <a:stretch/>
        </p:blipFill>
        <p:spPr>
          <a:xfrm rot="2050800">
            <a:off x="4724280" y="5486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13" descr="fon_dv_zvkychfil"/>
          <p:cNvPicPr/>
          <p:nvPr/>
        </p:nvPicPr>
        <p:blipFill>
          <a:blip r:embed="rId9"/>
          <a:stretch/>
        </p:blipFill>
        <p:spPr>
          <a:xfrm rot="2319000">
            <a:off x="5257440" y="3581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14" descr="fon_dv_zvkychfil"/>
          <p:cNvPicPr/>
          <p:nvPr/>
        </p:nvPicPr>
        <p:blipFill>
          <a:blip r:embed="rId10"/>
          <a:stretch/>
        </p:blipFill>
        <p:spPr>
          <a:xfrm rot="2979000">
            <a:off x="1904400" y="5639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15" descr="fon_dv_zvkychfil"/>
          <p:cNvPicPr/>
          <p:nvPr/>
        </p:nvPicPr>
        <p:blipFill>
          <a:blip r:embed="rId11"/>
          <a:stretch/>
        </p:blipFill>
        <p:spPr>
          <a:xfrm rot="4054800">
            <a:off x="6781680" y="502884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16" descr="fon_dv_zvkychfil"/>
          <p:cNvPicPr/>
          <p:nvPr/>
        </p:nvPicPr>
        <p:blipFill>
          <a:blip r:embed="rId12"/>
          <a:stretch/>
        </p:blipFill>
        <p:spPr>
          <a:xfrm rot="3453000">
            <a:off x="8839080" y="236196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17" descr="fon_dv_zvkychfil"/>
          <p:cNvPicPr/>
          <p:nvPr/>
        </p:nvPicPr>
        <p:blipFill>
          <a:blip r:embed="rId13"/>
          <a:stretch/>
        </p:blipFill>
        <p:spPr>
          <a:xfrm rot="2560200">
            <a:off x="9143640" y="41148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18" descr="fon_dv_zvkychfil"/>
          <p:cNvPicPr/>
          <p:nvPr/>
        </p:nvPicPr>
        <p:blipFill>
          <a:blip r:embed="rId14"/>
          <a:stretch/>
        </p:blipFill>
        <p:spPr>
          <a:xfrm rot="2100600">
            <a:off x="94485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19" descr="fon_dv_zvkychfil"/>
          <p:cNvPicPr/>
          <p:nvPr/>
        </p:nvPicPr>
        <p:blipFill>
          <a:blip r:embed="rId15"/>
          <a:stretch/>
        </p:blipFill>
        <p:spPr>
          <a:xfrm>
            <a:off x="4191120" y="2514600"/>
            <a:ext cx="609480" cy="60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50" name=""/>
          <p:cNvGraphicFramePr/>
          <p:nvPr/>
        </p:nvGraphicFramePr>
        <p:xfrm>
          <a:off x="1752480" y="533520"/>
          <a:ext cx="8534520" cy="4097160"/>
        </p:xfrm>
        <a:graphic>
          <a:graphicData uri="http://schemas.openxmlformats.org/drawingml/2006/table">
            <a:tbl>
              <a:tblPr/>
              <a:tblGrid>
                <a:gridCol w="4191120"/>
                <a:gridCol w="4343400"/>
              </a:tblGrid>
              <a:tr h="59076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4. Ережесі: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Мысалы: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50640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Бастауыш І, ІІ жақтағы есімдіктен, баяндауыш жіктік жалғауы түсірілгенесімнен болған жағдайда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Мен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– тауда ойнаған қарт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марал.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Мен – президент, сен –премьер.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5" descr="fon_dv_zvkychfil"/>
          <p:cNvPicPr/>
          <p:nvPr/>
        </p:nvPicPr>
        <p:blipFill>
          <a:blip r:embed="rId1"/>
          <a:stretch/>
        </p:blipFill>
        <p:spPr>
          <a:xfrm rot="19483800">
            <a:off x="1828800" y="22824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6" descr="fon_dv_zvkychfil"/>
          <p:cNvPicPr/>
          <p:nvPr/>
        </p:nvPicPr>
        <p:blipFill>
          <a:blip r:embed="rId2"/>
          <a:stretch/>
        </p:blipFill>
        <p:spPr>
          <a:xfrm rot="19177200">
            <a:off x="2133720" y="266652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7" descr="fon_dv_zvkychfil"/>
          <p:cNvPicPr/>
          <p:nvPr/>
        </p:nvPicPr>
        <p:blipFill>
          <a:blip r:embed="rId3"/>
          <a:stretch/>
        </p:blipFill>
        <p:spPr>
          <a:xfrm rot="1417200">
            <a:off x="35049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8" descr="fon_dv_zvkychfil"/>
          <p:cNvPicPr/>
          <p:nvPr/>
        </p:nvPicPr>
        <p:blipFill>
          <a:blip r:embed="rId4"/>
          <a:stretch/>
        </p:blipFill>
        <p:spPr>
          <a:xfrm rot="2560200">
            <a:off x="3200040" y="43434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55" name="Picture 9" descr="fon_dv_zvkychfil"/>
          <p:cNvPicPr/>
          <p:nvPr/>
        </p:nvPicPr>
        <p:blipFill>
          <a:blip r:embed="rId5"/>
          <a:stretch/>
        </p:blipFill>
        <p:spPr>
          <a:xfrm>
            <a:off x="6705720" y="25909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56" name="Picture 10" descr="fon_dv_zvkychfil"/>
          <p:cNvPicPr/>
          <p:nvPr/>
        </p:nvPicPr>
        <p:blipFill>
          <a:blip r:embed="rId6"/>
          <a:stretch/>
        </p:blipFill>
        <p:spPr>
          <a:xfrm rot="3144600">
            <a:off x="7390800" y="8384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11" descr="fon_dv_zvkychfil"/>
          <p:cNvPicPr/>
          <p:nvPr/>
        </p:nvPicPr>
        <p:blipFill>
          <a:blip r:embed="rId7"/>
          <a:stretch/>
        </p:blipFill>
        <p:spPr>
          <a:xfrm rot="2686800">
            <a:off x="8534160" y="5867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12" descr="fon_dv_zvkychfil"/>
          <p:cNvPicPr/>
          <p:nvPr/>
        </p:nvPicPr>
        <p:blipFill>
          <a:blip r:embed="rId8"/>
          <a:stretch/>
        </p:blipFill>
        <p:spPr>
          <a:xfrm rot="2050800">
            <a:off x="4724280" y="5486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13" descr="fon_dv_zvkychfil"/>
          <p:cNvPicPr/>
          <p:nvPr/>
        </p:nvPicPr>
        <p:blipFill>
          <a:blip r:embed="rId9"/>
          <a:stretch/>
        </p:blipFill>
        <p:spPr>
          <a:xfrm rot="2319000">
            <a:off x="5257440" y="3581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14" descr="fon_dv_zvkychfil"/>
          <p:cNvPicPr/>
          <p:nvPr/>
        </p:nvPicPr>
        <p:blipFill>
          <a:blip r:embed="rId10"/>
          <a:stretch/>
        </p:blipFill>
        <p:spPr>
          <a:xfrm rot="2979000">
            <a:off x="1904400" y="5639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15" descr="fon_dv_zvkychfil"/>
          <p:cNvPicPr/>
          <p:nvPr/>
        </p:nvPicPr>
        <p:blipFill>
          <a:blip r:embed="rId11"/>
          <a:stretch/>
        </p:blipFill>
        <p:spPr>
          <a:xfrm rot="4054800">
            <a:off x="6781680" y="502884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16" descr="fon_dv_zvkychfil"/>
          <p:cNvPicPr/>
          <p:nvPr/>
        </p:nvPicPr>
        <p:blipFill>
          <a:blip r:embed="rId12"/>
          <a:stretch/>
        </p:blipFill>
        <p:spPr>
          <a:xfrm rot="3453000">
            <a:off x="8839080" y="236196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17" descr="fon_dv_zvkychfil"/>
          <p:cNvPicPr/>
          <p:nvPr/>
        </p:nvPicPr>
        <p:blipFill>
          <a:blip r:embed="rId13"/>
          <a:stretch/>
        </p:blipFill>
        <p:spPr>
          <a:xfrm rot="2560200">
            <a:off x="9143640" y="41148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18" descr="fon_dv_zvkychfil"/>
          <p:cNvPicPr/>
          <p:nvPr/>
        </p:nvPicPr>
        <p:blipFill>
          <a:blip r:embed="rId14"/>
          <a:stretch/>
        </p:blipFill>
        <p:spPr>
          <a:xfrm rot="2100600">
            <a:off x="94485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19" descr="fon_dv_zvkychfil"/>
          <p:cNvPicPr/>
          <p:nvPr/>
        </p:nvPicPr>
        <p:blipFill>
          <a:blip r:embed="rId15"/>
          <a:stretch/>
        </p:blipFill>
        <p:spPr>
          <a:xfrm>
            <a:off x="4191120" y="2514600"/>
            <a:ext cx="609480" cy="60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6" name=""/>
          <p:cNvGraphicFramePr/>
          <p:nvPr/>
        </p:nvGraphicFramePr>
        <p:xfrm>
          <a:off x="1752480" y="533520"/>
          <a:ext cx="8534520" cy="4097160"/>
        </p:xfrm>
        <a:graphic>
          <a:graphicData uri="http://schemas.openxmlformats.org/drawingml/2006/table">
            <a:tbl>
              <a:tblPr/>
              <a:tblGrid>
                <a:gridCol w="4191120"/>
                <a:gridCol w="4343400"/>
              </a:tblGrid>
              <a:tr h="59076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5. Ережесі: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Мысалы: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50640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Бастауыш  -у тұйық етістігінен баяндауыш атау тұлғалы зат есімнен немесе керісінше болған жағдайда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Оқуға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түсу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– басты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арман.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Басты 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мақсат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 – бүгін</a:t>
                      </a: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 бітіру</a:t>
                      </a: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5" descr="fon_dv_zvkychfil"/>
          <p:cNvPicPr/>
          <p:nvPr/>
        </p:nvPicPr>
        <p:blipFill>
          <a:blip r:embed="rId1"/>
          <a:stretch/>
        </p:blipFill>
        <p:spPr>
          <a:xfrm rot="19483800">
            <a:off x="1828800" y="22824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6" descr="fon_dv_zvkychfil"/>
          <p:cNvPicPr/>
          <p:nvPr/>
        </p:nvPicPr>
        <p:blipFill>
          <a:blip r:embed="rId2"/>
          <a:stretch/>
        </p:blipFill>
        <p:spPr>
          <a:xfrm rot="19177200">
            <a:off x="2133720" y="266652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7" descr="fon_dv_zvkychfil"/>
          <p:cNvPicPr/>
          <p:nvPr/>
        </p:nvPicPr>
        <p:blipFill>
          <a:blip r:embed="rId3"/>
          <a:stretch/>
        </p:blipFill>
        <p:spPr>
          <a:xfrm rot="1417200">
            <a:off x="35049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70" name="Picture 8" descr="fon_dv_zvkychfil"/>
          <p:cNvPicPr/>
          <p:nvPr/>
        </p:nvPicPr>
        <p:blipFill>
          <a:blip r:embed="rId4"/>
          <a:stretch/>
        </p:blipFill>
        <p:spPr>
          <a:xfrm rot="2560200">
            <a:off x="3200040" y="43434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9" descr="fon_dv_zvkychfil"/>
          <p:cNvPicPr/>
          <p:nvPr/>
        </p:nvPicPr>
        <p:blipFill>
          <a:blip r:embed="rId5"/>
          <a:stretch/>
        </p:blipFill>
        <p:spPr>
          <a:xfrm>
            <a:off x="6705720" y="25909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0" descr="fon_dv_zvkychfil"/>
          <p:cNvPicPr/>
          <p:nvPr/>
        </p:nvPicPr>
        <p:blipFill>
          <a:blip r:embed="rId6"/>
          <a:stretch/>
        </p:blipFill>
        <p:spPr>
          <a:xfrm rot="3144600">
            <a:off x="7390800" y="8384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73" name="Picture 11" descr="fon_dv_zvkychfil"/>
          <p:cNvPicPr/>
          <p:nvPr/>
        </p:nvPicPr>
        <p:blipFill>
          <a:blip r:embed="rId7"/>
          <a:stretch/>
        </p:blipFill>
        <p:spPr>
          <a:xfrm rot="2686800">
            <a:off x="8534160" y="5867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12" descr="fon_dv_zvkychfil"/>
          <p:cNvPicPr/>
          <p:nvPr/>
        </p:nvPicPr>
        <p:blipFill>
          <a:blip r:embed="rId8"/>
          <a:stretch/>
        </p:blipFill>
        <p:spPr>
          <a:xfrm rot="2050800">
            <a:off x="4724280" y="5486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13" descr="fon_dv_zvkychfil"/>
          <p:cNvPicPr/>
          <p:nvPr/>
        </p:nvPicPr>
        <p:blipFill>
          <a:blip r:embed="rId9"/>
          <a:stretch/>
        </p:blipFill>
        <p:spPr>
          <a:xfrm rot="2319000">
            <a:off x="5257440" y="358128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14" descr="fon_dv_zvkychfil"/>
          <p:cNvPicPr/>
          <p:nvPr/>
        </p:nvPicPr>
        <p:blipFill>
          <a:blip r:embed="rId10"/>
          <a:stretch/>
        </p:blipFill>
        <p:spPr>
          <a:xfrm rot="2979000">
            <a:off x="1904400" y="5639040"/>
            <a:ext cx="609840" cy="60948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15" descr="fon_dv_zvkychfil"/>
          <p:cNvPicPr/>
          <p:nvPr/>
        </p:nvPicPr>
        <p:blipFill>
          <a:blip r:embed="rId11"/>
          <a:stretch/>
        </p:blipFill>
        <p:spPr>
          <a:xfrm rot="4054800">
            <a:off x="6781680" y="502884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16" descr="fon_dv_zvkychfil"/>
          <p:cNvPicPr/>
          <p:nvPr/>
        </p:nvPicPr>
        <p:blipFill>
          <a:blip r:embed="rId12"/>
          <a:stretch/>
        </p:blipFill>
        <p:spPr>
          <a:xfrm rot="3453000">
            <a:off x="8839080" y="2361960"/>
            <a:ext cx="609480" cy="60984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17" descr="fon_dv_zvkychfil"/>
          <p:cNvPicPr/>
          <p:nvPr/>
        </p:nvPicPr>
        <p:blipFill>
          <a:blip r:embed="rId13"/>
          <a:stretch/>
        </p:blipFill>
        <p:spPr>
          <a:xfrm rot="2560200">
            <a:off x="9143640" y="411480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18" descr="fon_dv_zvkychfil"/>
          <p:cNvPicPr/>
          <p:nvPr/>
        </p:nvPicPr>
        <p:blipFill>
          <a:blip r:embed="rId14"/>
          <a:stretch/>
        </p:blipFill>
        <p:spPr>
          <a:xfrm rot="2100600">
            <a:off x="9448560" y="762120"/>
            <a:ext cx="609480" cy="60948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19" descr="fon_dv_zvkychfil"/>
          <p:cNvPicPr/>
          <p:nvPr/>
        </p:nvPicPr>
        <p:blipFill>
          <a:blip r:embed="rId15"/>
          <a:stretch/>
        </p:blipFill>
        <p:spPr>
          <a:xfrm>
            <a:off x="4191120" y="2514600"/>
            <a:ext cx="609480" cy="609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2" name=""/>
          <p:cNvGraphicFramePr/>
          <p:nvPr/>
        </p:nvGraphicFramePr>
        <p:xfrm>
          <a:off x="1752480" y="533520"/>
          <a:ext cx="8534520" cy="5072040"/>
        </p:xfrm>
        <a:graphic>
          <a:graphicData uri="http://schemas.openxmlformats.org/drawingml/2006/table">
            <a:tbl>
              <a:tblPr/>
              <a:tblGrid>
                <a:gridCol w="4191120"/>
                <a:gridCol w="4343400"/>
              </a:tblGrid>
              <a:tr h="80460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6. Ережесі: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Мысалы: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4267440"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Бастауыш  </a:t>
                      </a:r>
                      <a:r>
                        <a:rPr b="0" lang="kk-KZ" sz="32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ол, бұл, мынау, сонау, анау </a:t>
                      </a:r>
                      <a:r>
                        <a:rPr b="0" lang="kk-KZ" sz="3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деген сілтеу есімдіктерінен, баяндауыш атау тұлғадағы зат есімнен болған жағдайда 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Анау -  емен ағашы.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Бұл – жақсы қасиет.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84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5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6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87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88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89" name="TextBox 8"/>
          <p:cNvSpPr/>
          <p:nvPr/>
        </p:nvSpPr>
        <p:spPr>
          <a:xfrm>
            <a:off x="272880" y="272880"/>
            <a:ext cx="119192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</a:t>
            </a: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апсырма. Мәтіннен алынған сөйлемдердегі сызықшаның қойылу себебі неде?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0" name="Прямоугольник 10"/>
          <p:cNvSpPr/>
          <p:nvPr/>
        </p:nvSpPr>
        <p:spPr>
          <a:xfrm>
            <a:off x="1192320" y="4510080"/>
            <a:ext cx="609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қажетті тыныс белгісін қояды;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Сызықшаның қойылу себебін анықтайды.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Нүктелі үтірдің қойылу себебін анықта.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.</a:t>
            </a: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91" name="Рисунок 2" descr=""/>
          <p:cNvPicPr/>
          <p:nvPr/>
        </p:nvPicPr>
        <p:blipFill>
          <a:blip r:embed="rId2"/>
          <a:srcRect l="27458" t="42047" r="25890" b="32726"/>
          <a:stretch/>
        </p:blipFill>
        <p:spPr>
          <a:xfrm>
            <a:off x="852480" y="1290600"/>
            <a:ext cx="10693440" cy="3219480"/>
          </a:xfrm>
          <a:prstGeom prst="rect">
            <a:avLst/>
          </a:prstGeom>
          <a:ln w="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193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4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5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9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97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198" name="TextBox 8"/>
          <p:cNvSpPr/>
          <p:nvPr/>
        </p:nvSpPr>
        <p:spPr>
          <a:xfrm>
            <a:off x="212760" y="272880"/>
            <a:ext cx="1197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-т</a:t>
            </a: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апсырма. Төмендегі термин сөздерді пайдалана отырып, сұрақтар құрастырыңыз.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9" name="Прямоугольник 10"/>
          <p:cNvSpPr/>
          <p:nvPr/>
        </p:nvSpPr>
        <p:spPr>
          <a:xfrm>
            <a:off x="1192320" y="4510080"/>
            <a:ext cx="609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терминдерді қолданады;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Сұрақ құрастыра алады 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Нүктелі үтірдің қойылу себебін анықта.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.</a:t>
            </a: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00" name="Рисунок 4" descr=""/>
          <p:cNvPicPr/>
          <p:nvPr/>
        </p:nvPicPr>
        <p:blipFill>
          <a:blip r:embed="rId2"/>
          <a:srcRect l="28095" t="49257" r="26653" b="38607"/>
          <a:stretch/>
        </p:blipFill>
        <p:spPr>
          <a:xfrm>
            <a:off x="1859040" y="1955880"/>
            <a:ext cx="9591480" cy="16412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02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3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4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0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06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07" name="TextBox 8"/>
          <p:cNvSpPr/>
          <p:nvPr/>
        </p:nvSpPr>
        <p:spPr>
          <a:xfrm>
            <a:off x="87480" y="257040"/>
            <a:ext cx="11979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Өзіңді тексер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8" name="TextBox 1"/>
          <p:cNvSpPr/>
          <p:nvPr/>
        </p:nvSpPr>
        <p:spPr>
          <a:xfrm flipH="1">
            <a:off x="852480" y="1712880"/>
            <a:ext cx="971856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292929"/>
                </a:solidFill>
                <a:uFillTx/>
                <a:latin typeface="robotobold"/>
              </a:rPr>
              <a:t>Астрономия ғылымы нені зерттейді?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292929"/>
                </a:solidFill>
                <a:uFillTx/>
                <a:latin typeface="robotobold"/>
              </a:rPr>
              <a:t>Математика пәні ұнай ма?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292929"/>
                </a:solidFill>
                <a:uFillTx/>
                <a:latin typeface="robotobold"/>
              </a:rPr>
              <a:t>«Обсерватория» сөзінің шығу тегін түсіндір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292929"/>
                </a:solidFill>
                <a:uFillTx/>
                <a:latin typeface="robotobold"/>
              </a:rPr>
              <a:t>Биіктік ұғымы қай ғылымға тән?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292929"/>
                </a:solidFill>
                <a:uFillTx/>
                <a:latin typeface="robotobold"/>
              </a:rPr>
              <a:t>Телескоптың пайдасы қандай?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292929"/>
                </a:solidFill>
                <a:uFillTx/>
                <a:latin typeface="robotobold"/>
              </a:rPr>
              <a:t>Қондырғыны қай ғылымда қолданады?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10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Calibri"/>
                <a:ea typeface="Arial"/>
              </a:rPr>
              <a:t>            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Calibri"/>
                <a:ea typeface="Arial"/>
              </a:rPr>
              <a:t>Бе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Calibri"/>
                <a:ea typeface="Arial"/>
              </a:rPr>
              <a:t>кіту: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1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2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1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1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15" name="Rectangle 8"/>
          <p:cNvSpPr/>
          <p:nvPr/>
        </p:nvSpPr>
        <p:spPr>
          <a:xfrm>
            <a:off x="1801800" y="1712160"/>
            <a:ext cx="8488440" cy="26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Ұлықбектің асыл мұрасы тақырыбында мәтін мазмұнын түсіндіңіздер;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терминдерді орынды қолдана аладыңыздар;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Сызықшаның 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қызметін түсініп, дұрыс қолдану жолдарын үйренедіңіздер.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48" descr=""/>
          <p:cNvPicPr/>
          <p:nvPr/>
        </p:nvPicPr>
        <p:blipFill>
          <a:blip r:embed="rId1"/>
          <a:stretch/>
        </p:blipFill>
        <p:spPr>
          <a:xfrm>
            <a:off x="652320" y="7991640"/>
            <a:ext cx="200160" cy="203040"/>
          </a:xfrm>
          <a:prstGeom prst="rect">
            <a:avLst/>
          </a:prstGeom>
          <a:ln w="0">
            <a:noFill/>
          </a:ln>
        </p:spPr>
      </p:pic>
      <p:sp>
        <p:nvSpPr>
          <p:cNvPr id="17" name="object 2"/>
          <p:cNvSpPr/>
          <p:nvPr/>
        </p:nvSpPr>
        <p:spPr>
          <a:xfrm>
            <a:off x="1440" y="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Прямоугольник 73"/>
          <p:cNvSpPr/>
          <p:nvPr/>
        </p:nvSpPr>
        <p:spPr>
          <a:xfrm>
            <a:off x="4349880" y="13557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Прямоугольник 74"/>
          <p:cNvSpPr/>
          <p:nvPr/>
        </p:nvSpPr>
        <p:spPr>
          <a:xfrm>
            <a:off x="5942160" y="13222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0" name="Google Shape;77;p1"/>
          <p:cNvCxnSpPr/>
          <p:nvPr/>
        </p:nvCxnSpPr>
        <p:spPr>
          <a:xfrm>
            <a:off x="212400" y="66337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1" name="Google Shape;78;p1"/>
          <p:cNvCxnSpPr/>
          <p:nvPr/>
        </p:nvCxnSpPr>
        <p:spPr>
          <a:xfrm>
            <a:off x="652320" y="340164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2" name="TextBox 8"/>
          <p:cNvSpPr/>
          <p:nvPr/>
        </p:nvSpPr>
        <p:spPr>
          <a:xfrm>
            <a:off x="1133640" y="2714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Оқу мақсат(тар)ы: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TextBox 1"/>
          <p:cNvSpPr/>
          <p:nvPr/>
        </p:nvSpPr>
        <p:spPr>
          <a:xfrm>
            <a:off x="1147680" y="3753000"/>
            <a:ext cx="2894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Сабақ мақсаттары: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Rectangle 10"/>
          <p:cNvSpPr/>
          <p:nvPr/>
        </p:nvSpPr>
        <p:spPr>
          <a:xfrm>
            <a:off x="463680" y="1184400"/>
            <a:ext cx="11477520" cy="179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6.1.6.1 коммуникативтік жағдаятқа сәйкес сөздермен тіркестер, дайын тіркестер мен терминдерді орынды қолданып, диалогке қатысу, ойын анық жеткізу;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6.4.5.1 қазақ тіліндегі тыныс белгілерінің түрлері мен қызметін (даралаушы) түсіну, дұрыс қолдану.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TextBox 1"/>
          <p:cNvSpPr/>
          <p:nvPr/>
        </p:nvSpPr>
        <p:spPr>
          <a:xfrm>
            <a:off x="4187880" y="3983040"/>
            <a:ext cx="1192320" cy="6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396720" y="4214880"/>
          <a:ext cx="11477880" cy="2098440"/>
        </p:xfrm>
        <a:graphic>
          <a:graphicData uri="http://schemas.openxmlformats.org/drawingml/2006/table">
            <a:tbl>
              <a:tblPr/>
              <a:tblGrid>
                <a:gridCol w="11477880"/>
              </a:tblGrid>
              <a:tr h="209844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- коммуникативтік жағдаятқа сәйкес сөздермен тіркестер, дайын тіркестер мен терминдерді орынды қолданып, диалогке қатысып, ойын анық жеткізеді;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-  қазақ тіліндегі тыныс белгілерінің түрлері мен қызметін (даралаушы) түсініп, дұрыс қолданады.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17" name="object 2"/>
          <p:cNvSpPr/>
          <p:nvPr/>
        </p:nvSpPr>
        <p:spPr>
          <a:xfrm>
            <a:off x="1440" y="-1260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Calibri"/>
                <a:ea typeface="Arial"/>
              </a:rPr>
              <a:t>               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Calibri"/>
                <a:ea typeface="Arial"/>
              </a:rPr>
              <a:t>Қосымша 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8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22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22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222" name="TextBox 8"/>
          <p:cNvSpPr/>
          <p:nvPr/>
        </p:nvSpPr>
        <p:spPr>
          <a:xfrm>
            <a:off x="6421320" y="1855800"/>
            <a:ext cx="1843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3" name="Рисунок 2" descr=""/>
          <p:cNvPicPr/>
          <p:nvPr/>
        </p:nvPicPr>
        <p:blipFill>
          <a:blip r:embed="rId2"/>
          <a:srcRect l="22882" t="39675" r="25253" b="28701"/>
          <a:stretch/>
        </p:blipFill>
        <p:spPr>
          <a:xfrm>
            <a:off x="652320" y="1643040"/>
            <a:ext cx="11003040" cy="3246480"/>
          </a:xfrm>
          <a:prstGeom prst="rect">
            <a:avLst/>
          </a:prstGeom>
          <a:ln w="0">
            <a:noFill/>
          </a:ln>
        </p:spPr>
      </p:pic>
      <p:sp>
        <p:nvSpPr>
          <p:cNvPr id="224" name="TextBox 3"/>
          <p:cNvSpPr/>
          <p:nvPr/>
        </p:nvSpPr>
        <p:spPr>
          <a:xfrm flipH="1">
            <a:off x="912960" y="1112760"/>
            <a:ext cx="9386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c00000"/>
                </a:solidFill>
                <a:uFillTx/>
                <a:latin typeface="Calibri"/>
              </a:rPr>
              <a:t>Берілген сөйлемдерге тыныс белгісін қойыңыз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28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3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3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33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TextBox 9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Бағалау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Rectangle 10"/>
          <p:cNvSpPr/>
          <p:nvPr/>
        </p:nvSpPr>
        <p:spPr>
          <a:xfrm>
            <a:off x="806400" y="1934640"/>
            <a:ext cx="1082664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 мазмұнын түсінеді;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терминдерді орынды қолдана алады;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Сызықшаның 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қызметін түсінеді, дұрыс қолдану жолдарын үйренеді.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37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Прямоугольник 73"/>
          <p:cNvSpPr/>
          <p:nvPr/>
        </p:nvSpPr>
        <p:spPr>
          <a:xfrm>
            <a:off x="1811160" y="3089160"/>
            <a:ext cx="15735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4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42" name="AutoShape 10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AutoShape 12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Прямоугольник 13"/>
          <p:cNvSpPr/>
          <p:nvPr/>
        </p:nvSpPr>
        <p:spPr>
          <a:xfrm>
            <a:off x="11160" y="371520"/>
            <a:ext cx="114552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Arial"/>
                <a:ea typeface="Times New Roman"/>
              </a:rPr>
              <a:t>Суреттерді байланыстырып әңгімелеңдер.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5" name="Рисунок 12" descr=""/>
          <p:cNvPicPr/>
          <p:nvPr/>
        </p:nvPicPr>
        <p:blipFill>
          <a:blip r:embed="rId2"/>
          <a:srcRect l="23690" t="39154" r="25159" b="32889"/>
          <a:stretch/>
        </p:blipFill>
        <p:spPr>
          <a:xfrm>
            <a:off x="1317600" y="2048040"/>
            <a:ext cx="10132920" cy="377316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47" name="object 2"/>
          <p:cNvSpPr/>
          <p:nvPr/>
        </p:nvSpPr>
        <p:spPr>
          <a:xfrm>
            <a:off x="0" y="0"/>
            <a:ext cx="1219032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Мәтінді мұқият тыңда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Прямоугольник 73"/>
          <p:cNvSpPr/>
          <p:nvPr/>
        </p:nvSpPr>
        <p:spPr>
          <a:xfrm>
            <a:off x="1811160" y="3089160"/>
            <a:ext cx="15735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5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52" name="AutoShape 10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AutoShape 12"/>
          <p:cNvSpPr/>
          <p:nvPr/>
        </p:nvSpPr>
        <p:spPr>
          <a:xfrm>
            <a:off x="1443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Rectangle 12"/>
          <p:cNvSpPr/>
          <p:nvPr/>
        </p:nvSpPr>
        <p:spPr>
          <a:xfrm>
            <a:off x="204840" y="3442680"/>
            <a:ext cx="11450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5" name="WhatsApp Audio 2021-04-01 at 00.32.35" descr=""/>
          <p:cNvPicPr/>
          <p:nvPr/>
        </p:nvPicPr>
        <p:blipFill>
          <a:blip r:embed="rId2"/>
          <a:stretch/>
        </p:blipFill>
        <p:spPr>
          <a:xfrm>
            <a:off x="1316160" y="2273400"/>
            <a:ext cx="3301920" cy="2286000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2" descr=""/>
          <p:cNvPicPr/>
          <p:nvPr/>
        </p:nvPicPr>
        <p:blipFill>
          <a:blip r:embed="rId3"/>
          <a:stretch/>
        </p:blipFill>
        <p:spPr>
          <a:xfrm>
            <a:off x="1798560" y="2681280"/>
            <a:ext cx="1468440" cy="14684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6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" restart="whenNotActive" nodeType="interactiveSeq" fill="hold">
                <p:stCondLst>
                  <p:cond evt="onClick">
                    <p:tgtEl>
                      <p:spTgt spid="55"/>
                    </p:tgtEl>
                  </p:cond>
                </p:stCondLst>
                <p:childTnLst>
                  <p:par>
                    <p:cTn id="8" fill="hold">
                      <p:stCondLst>
                        <p:cond evt="onClick">
                          <p:tgtEl>
                            <p:spTgt spid="55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58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1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62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63" name="TextBox 8"/>
          <p:cNvSpPr/>
          <p:nvPr/>
        </p:nvSpPr>
        <p:spPr>
          <a:xfrm>
            <a:off x="272880" y="0"/>
            <a:ext cx="119192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1-т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апсырма.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Төмендегі суреттерді оқылым мәтініндегі мәтінмен байланыстырыңыз.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Rectangle 10"/>
          <p:cNvSpPr/>
          <p:nvPr/>
        </p:nvSpPr>
        <p:spPr>
          <a:xfrm>
            <a:off x="1133640" y="4914000"/>
            <a:ext cx="6145200" cy="10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Arial"/>
              </a:rPr>
              <a:t>Дескрипторы: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мәтін мазмұнын түсінеді;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деректерді жинақтай отырып, мәтінмен байланыстырады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.</a:t>
            </a: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5" name="Рисунок 12" descr=""/>
          <p:cNvPicPr/>
          <p:nvPr/>
        </p:nvPicPr>
        <p:blipFill>
          <a:blip r:embed="rId2"/>
          <a:srcRect l="27713" t="45276" r="29069" b="26609"/>
          <a:stretch/>
        </p:blipFill>
        <p:spPr>
          <a:xfrm>
            <a:off x="1133640" y="1398600"/>
            <a:ext cx="10459800" cy="346536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67" name="object 2"/>
          <p:cNvSpPr/>
          <p:nvPr/>
        </p:nvSpPr>
        <p:spPr>
          <a:xfrm>
            <a:off x="1440" y="-12600"/>
            <a:ext cx="12190680" cy="977760"/>
          </a:xfrm>
          <a:custGeom>
            <a:avLst/>
            <a:gdLst>
              <a:gd name="textAreaLeft" fmla="*/ 0 w 12190680"/>
              <a:gd name="textAreaRight" fmla="*/ 12191040 w 12190680"/>
              <a:gd name="textAreaTop" fmla="*/ 0 h 977760"/>
              <a:gd name="textAreaBottom" fmla="*/ 978120 h 97776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69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70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71" name="TextBox 8"/>
          <p:cNvSpPr/>
          <p:nvPr/>
        </p:nvSpPr>
        <p:spPr>
          <a:xfrm>
            <a:off x="0" y="246240"/>
            <a:ext cx="11864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   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Өзіңді тексер!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TextBox 17"/>
          <p:cNvSpPr/>
          <p:nvPr/>
        </p:nvSpPr>
        <p:spPr>
          <a:xfrm>
            <a:off x="449280" y="1001880"/>
            <a:ext cx="11491920" cy="256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22222"/>
                </a:solidFill>
                <a:uFillTx/>
                <a:latin typeface="Graphik LC"/>
              </a:rPr>
              <a:t>Ұлықбектің обсерваториясында түрлі елдердің байырғы астрономиялық білім-дағдылары жинақталып, “Ұлықбектің баяндауындағы Қытайдың, Сирияның, гректің, арабтың, парсының, Хорезмның атақты астрономдары” деген атпен жеке кітап болып жарыққа шығады. “Зидж Гургани” төрт бөлімнен тұрады: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222222"/>
              </a:buClr>
              <a:buFont typeface="Graphik L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22222"/>
                </a:solidFill>
                <a:uFillTx/>
                <a:latin typeface="Graphik LC"/>
              </a:rPr>
              <a:t>Календарьлар туралы.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222222"/>
              </a:buClr>
              <a:buFont typeface="Graphik L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22222"/>
                </a:solidFill>
                <a:uFillTx/>
                <a:latin typeface="Graphik LC"/>
              </a:rPr>
              <a:t>Уақыт өлшеу жөнінде.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222222"/>
              </a:buClr>
              <a:buFont typeface="Graphik L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22222"/>
                </a:solidFill>
                <a:uFillTx/>
                <a:latin typeface="Graphik LC"/>
              </a:rPr>
              <a:t>Планеталардың қозғалымын анықтау жайында.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buClr>
                <a:srgbClr val="222222"/>
              </a:buClr>
              <a:buFont typeface="Graphik LC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22222"/>
                </a:solidFill>
                <a:uFillTx/>
                <a:latin typeface="Graphik LC"/>
              </a:rPr>
              <a:t>Астрономиялық басқа мағлұматтар туралы.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222222"/>
                </a:solidFill>
                <a:uFillTx/>
                <a:latin typeface="Graphik LC"/>
              </a:rPr>
              <a:t>Мұнда астрономияның теориляық негіздерімен қатар 1019 жұлдыздың орнын көрсететін каталог жасалған.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3" name="Рисунок 19" descr=""/>
          <p:cNvPicPr/>
          <p:nvPr/>
        </p:nvPicPr>
        <p:blipFill>
          <a:blip r:embed="rId2"/>
          <a:srcRect l="27713" t="45276" r="29069" b="34724"/>
          <a:stretch/>
        </p:blipFill>
        <p:spPr>
          <a:xfrm>
            <a:off x="469800" y="3618000"/>
            <a:ext cx="11450880" cy="2316240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sp>
        <p:nvSpPr>
          <p:cNvPr id="75" name="object 2"/>
          <p:cNvSpPr/>
          <p:nvPr/>
        </p:nvSpPr>
        <p:spPr>
          <a:xfrm>
            <a:off x="1440" y="0"/>
            <a:ext cx="12190680" cy="977760"/>
          </a:xfrm>
          <a:prstGeom prst="pie">
            <a:avLst/>
          </a:pr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       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Прямоугольник 73"/>
          <p:cNvSpPr/>
          <p:nvPr/>
        </p:nvSpPr>
        <p:spPr>
          <a:xfrm>
            <a:off x="4349880" y="1343160"/>
            <a:ext cx="15732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37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Частных детских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сада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Прямоугольник 74"/>
          <p:cNvSpPr/>
          <p:nvPr/>
        </p:nvSpPr>
        <p:spPr>
          <a:xfrm>
            <a:off x="5942160" y="1309680"/>
            <a:ext cx="1571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43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200" strike="noStrike" u="none">
                <a:solidFill>
                  <a:srgbClr val="ffffff"/>
                </a:solidFill>
                <a:uFillTx/>
                <a:latin typeface="Neo Sans Cyr"/>
                <a:ea typeface="Arial"/>
              </a:rPr>
              <a:t>Мини-центра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79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472c4"/>
            </a:solidFill>
            <a:miter/>
          </a:ln>
        </p:spPr>
      </p:cxnSp>
      <p:sp>
        <p:nvSpPr>
          <p:cNvPr id="80" name="Rectangle 9"/>
          <p:cNvSpPr/>
          <p:nvPr/>
        </p:nvSpPr>
        <p:spPr>
          <a:xfrm>
            <a:off x="212760" y="1829880"/>
            <a:ext cx="11374560" cy="131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1f1f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kk-KZ" sz="2400" strike="noStrike" u="none">
                <a:solidFill>
                  <a:srgbClr val="ff0000"/>
                </a:solidFill>
                <a:uFillTx/>
                <a:latin typeface="Calibri"/>
                <a:ea typeface="Arial"/>
              </a:rPr>
              <a:t> </a:t>
            </a:r>
            <a:r>
              <a:rPr b="0" lang="kk-KZ" sz="2400" strike="noStrike" u="none">
                <a:solidFill>
                  <a:srgbClr val="ff0000"/>
                </a:solidFill>
                <a:uFillTx/>
                <a:latin typeface="Calibri"/>
                <a:ea typeface="Arial"/>
              </a:rPr>
              <a:t>Сызықша  -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сөйлемдегі белгілі сөзді, сөйлемді, сөйлем мүшесін </a:t>
            </a:r>
            <a:r>
              <a:rPr b="0" lang="kk-KZ" sz="2400" strike="noStrike" u="none">
                <a:solidFill>
                  <a:srgbClr val="ff0000"/>
                </a:solidFill>
                <a:uFillTx/>
                <a:latin typeface="Calibri"/>
                <a:ea typeface="Arial"/>
              </a:rPr>
              <a:t>ерекшелеп, даралап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, бөліп көрсету үшін қызметі бірдей, мағынасы ыңғайлас сөздерді </a:t>
            </a:r>
            <a:r>
              <a:rPr b="0" lang="kk-KZ" sz="2400" strike="noStrike" u="none">
                <a:solidFill>
                  <a:srgbClr val="ff0000"/>
                </a:solidFill>
                <a:uFillTx/>
                <a:latin typeface="Calibri"/>
                <a:ea typeface="Arial"/>
              </a:rPr>
              <a:t>жинақтап, топтап, тұжырымдап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айту үшін қойылатын белгі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.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TextBox 1"/>
          <p:cNvSpPr/>
          <p:nvPr/>
        </p:nvSpPr>
        <p:spPr>
          <a:xfrm flipH="1">
            <a:off x="212760" y="247680"/>
            <a:ext cx="7208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Calibri"/>
              </a:rPr>
              <a:t>Тілдік бағдар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Группа 14"/>
          <p:cNvGrpSpPr/>
          <p:nvPr/>
        </p:nvGrpSpPr>
        <p:grpSpPr>
          <a:xfrm>
            <a:off x="1764000" y="228600"/>
            <a:ext cx="8285760" cy="5519520"/>
            <a:chOff x="1764000" y="228600"/>
            <a:chExt cx="8285760" cy="5519520"/>
          </a:xfrm>
        </p:grpSpPr>
        <p:sp>
          <p:nvSpPr>
            <p:cNvPr id="83" name="Text Box 5"/>
            <p:cNvSpPr/>
            <p:nvPr/>
          </p:nvSpPr>
          <p:spPr>
            <a:xfrm>
              <a:off x="3200040" y="228600"/>
              <a:ext cx="6477120" cy="119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3600" strike="noStrike" u="none">
                  <a:solidFill>
                    <a:srgbClr val="800000"/>
                  </a:solidFill>
                  <a:uFillTx/>
                  <a:latin typeface="Arial"/>
                  <a:ea typeface="Arial"/>
                </a:rPr>
                <a:t>Сызықша қойылатын жағдайлар:</a:t>
              </a:r>
              <a:endParaRPr b="0" lang="ru-RU" sz="36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4" name="Rectangle 6"/>
            <p:cNvSpPr/>
            <p:nvPr/>
          </p:nvSpPr>
          <p:spPr>
            <a:xfrm>
              <a:off x="1764000" y="2286000"/>
              <a:ext cx="20883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rPr>
                <a:t>Бастауыштан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rPr>
                <a:t>кейін қойылады.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5" name="Line 9"/>
            <p:cNvSpPr/>
            <p:nvPr/>
          </p:nvSpPr>
          <p:spPr>
            <a:xfrm flipH="1">
              <a:off x="2819160" y="1218960"/>
              <a:ext cx="1218960" cy="914400"/>
            </a:xfrm>
            <a:prstGeom prst="line">
              <a:avLst/>
            </a:prstGeom>
            <a:ln w="57240">
              <a:solidFill>
                <a:srgbClr val="00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6" name="Line 10"/>
            <p:cNvSpPr/>
            <p:nvPr/>
          </p:nvSpPr>
          <p:spPr>
            <a:xfrm>
              <a:off x="7543800" y="1447560"/>
              <a:ext cx="990360" cy="990360"/>
            </a:xfrm>
            <a:prstGeom prst="line">
              <a:avLst/>
            </a:prstGeom>
            <a:ln w="57240">
              <a:solidFill>
                <a:srgbClr val="00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7" name="Line 9"/>
            <p:cNvSpPr/>
            <p:nvPr/>
          </p:nvSpPr>
          <p:spPr>
            <a:xfrm>
              <a:off x="6095880" y="1371600"/>
              <a:ext cx="304560" cy="2666880"/>
            </a:xfrm>
            <a:prstGeom prst="line">
              <a:avLst/>
            </a:prstGeom>
            <a:ln w="57240">
              <a:solidFill>
                <a:srgbClr val="00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8" name="Rectangle 6"/>
            <p:cNvSpPr/>
            <p:nvPr/>
          </p:nvSpPr>
          <p:spPr>
            <a:xfrm>
              <a:off x="5115240" y="4191120"/>
              <a:ext cx="25405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800000"/>
                  </a:solidFill>
                  <a:uFillTx/>
                  <a:latin typeface="Arial"/>
                  <a:ea typeface="Arial"/>
                </a:rPr>
                <a:t>Жалпылауыш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800000"/>
                  </a:solidFill>
                  <a:uFillTx/>
                  <a:latin typeface="Arial"/>
                  <a:ea typeface="Arial"/>
                </a:rPr>
                <a:t>сөзге байланысты.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9" name="Rectangle 6"/>
            <p:cNvSpPr/>
            <p:nvPr/>
          </p:nvSpPr>
          <p:spPr>
            <a:xfrm>
              <a:off x="8011440" y="2438280"/>
              <a:ext cx="1907640" cy="91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rPr>
                <a:t>Оңашаланған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rPr>
                <a:t> </a:t>
              </a:r>
              <a:r>
                <a:rPr b="1" i="1" lang="kk-KZ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rPr>
                <a:t>айқындауыш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rPr>
                <a:t> </a:t>
              </a:r>
              <a:r>
                <a:rPr b="1" i="1" lang="kk-KZ" sz="1800" strike="noStrike" u="none">
                  <a:solidFill>
                    <a:srgbClr val="000000"/>
                  </a:solidFill>
                  <a:uFillTx/>
                  <a:latin typeface="Arial"/>
                  <a:ea typeface="Arial"/>
                </a:rPr>
                <a:t>байланысты.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0" name="Line 9"/>
            <p:cNvSpPr/>
            <p:nvPr/>
          </p:nvSpPr>
          <p:spPr>
            <a:xfrm flipH="1">
              <a:off x="3809880" y="1371600"/>
              <a:ext cx="1371600" cy="3505320"/>
            </a:xfrm>
            <a:prstGeom prst="line">
              <a:avLst/>
            </a:prstGeom>
            <a:ln w="57240">
              <a:solidFill>
                <a:srgbClr val="00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2226240" y="5105520"/>
              <a:ext cx="310392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800000"/>
                  </a:solidFill>
                  <a:uFillTx/>
                  <a:latin typeface="Arial"/>
                  <a:ea typeface="Arial"/>
                </a:rPr>
                <a:t>Құрмалас сөйлемдерге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800000"/>
                  </a:solidFill>
                  <a:uFillTx/>
                  <a:latin typeface="Arial"/>
                  <a:ea typeface="Arial"/>
                </a:rPr>
                <a:t>байланысты қойылады.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2" name="Line 9"/>
            <p:cNvSpPr/>
            <p:nvPr/>
          </p:nvSpPr>
          <p:spPr>
            <a:xfrm>
              <a:off x="6781680" y="1447560"/>
              <a:ext cx="1904760" cy="3352680"/>
            </a:xfrm>
            <a:prstGeom prst="line">
              <a:avLst/>
            </a:prstGeom>
            <a:ln w="57240">
              <a:solidFill>
                <a:srgbClr val="00cc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3" name="Rectangle 6"/>
            <p:cNvSpPr/>
            <p:nvPr/>
          </p:nvSpPr>
          <p:spPr>
            <a:xfrm>
              <a:off x="7556760" y="4952880"/>
              <a:ext cx="24930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800000"/>
                  </a:solidFill>
                  <a:uFillTx/>
                  <a:latin typeface="Arial"/>
                  <a:ea typeface="Arial"/>
                </a:rPr>
                <a:t>Төл сөзі мен автор 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kk-KZ" sz="1800" strike="noStrike" u="none">
                  <a:solidFill>
                    <a:srgbClr val="800000"/>
                  </a:solidFill>
                  <a:uFillTx/>
                  <a:latin typeface="Arial"/>
                  <a:ea typeface="Arial"/>
                </a:rPr>
                <a:t>сөзіне байланысты</a:t>
              </a: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86 MG</cp:lastModifiedBy>
  <cp:lastPrinted>2020-03-24T14:36:16Z</cp:lastPrinted>
  <dcterms:modified xsi:type="dcterms:W3CDTF">2021-04-01T00:20:35Z</dcterms:modified>
  <cp:revision>490</cp:revision>
  <dc:subject/>
  <dc:title>Презентация PowerPoint</dc:title>
</cp:coreProperties>
</file>