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docProps/core.xml" ContentType="application/vnd.openxmlformats-package.core-properties+xml"/>
  <Override PartName="/docProps/app.xml" ContentType="application/vnd.openxmlformats-officedocument.extended-properties+xml"/>
  <Override PartName="/_rels/.rels" ContentType="application/vnd.openxmlformats-package.relationship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theme/theme1.xml" ContentType="application/vnd.openxmlformats-officedocument.theme+xml"/>
  <Override PartName="/ppt/slideMasters/_rels/slideMaster1.xml.rels" ContentType="application/vnd.openxmlformats-package.relationships+xml"/>
  <Override PartName="/ppt/slideMasters/slideMaster1.xml" ContentType="application/vnd.openxmlformats-officedocument.presentationml.slideMaster+xml"/>
  <Override PartName="/ppt/_rels/presentation.xml.rels" ContentType="application/vnd.openxmlformats-package.relationships+xml"/>
  <Override PartName="/ppt/slideLayouts/_rels/slideLayout1.xml.rels" ContentType="application/vnd.openxmlformats-package.relationships+xml"/>
  <Override PartName="/ppt/slideLayouts/slideLayout1.xml" ContentType="application/vnd.openxmlformats-officedocument.presentationml.slideLayout+xml"/>
  <Override PartName="/ppt/media/image1.png" ContentType="image/png"/>
  <Override PartName="/ppt/media/image2.png" ContentType="image/png"/>
  <Override PartName="/ppt/media/image3.png" ContentType="image/png"/>
  <Override PartName="/ppt/media/image4.png" ContentType="image/png"/>
  <Override PartName="/ppt/media/image5.png" ContentType="image/png"/>
  <Override PartName="/ppt/media/image6.png" ContentType="image/png"/>
  <Override PartName="/ppt/media/image7.png" ContentType="image/png"/>
  <Override PartName="/ppt/slides/slide1.xml" ContentType="application/vnd.openxmlformats-officedocument.presentationml.slide+xml"/>
  <Override PartName="/ppt/slides/slide16.xml" ContentType="application/vnd.openxmlformats-officedocument.presentationml.slide+xml"/>
  <Override PartName="/ppt/slides/slide2.xml" ContentType="application/vnd.openxmlformats-officedocument.presentationml.slide+xml"/>
  <Override PartName="/ppt/slides/slide17.xml" ContentType="application/vnd.openxmlformats-officedocument.presentationml.slide+xml"/>
  <Override PartName="/ppt/slides/slide10.xml" ContentType="application/vnd.openxmlformats-officedocument.presentationml.slide+xml"/>
  <Override PartName="/ppt/slides/slide3.xml" ContentType="application/vnd.openxmlformats-officedocument.presentationml.slide+xml"/>
  <Override PartName="/ppt/slides/slide11.xml" ContentType="application/vnd.openxmlformats-officedocument.presentationml.slide+xml"/>
  <Override PartName="/ppt/slides/slide8.xml" ContentType="application/vnd.openxmlformats-officedocument.presentationml.slide+xml"/>
  <Override PartName="/ppt/slides/slide4.xml" ContentType="application/vnd.openxmlformats-officedocument.presentationml.slide+xml"/>
  <Override PartName="/ppt/slides/slide12.xml" ContentType="application/vnd.openxmlformats-officedocument.presentationml.slide+xml"/>
  <Override PartName="/ppt/slides/slide9.xml" ContentType="application/vnd.openxmlformats-officedocument.presentationml.slide+xml"/>
  <Override PartName="/ppt/slides/slide5.xml" ContentType="application/vnd.openxmlformats-officedocument.presentationml.slide+xml"/>
  <Override PartName="/ppt/slides/_rels/slide15.xml.rels" ContentType="application/vnd.openxmlformats-package.relationships+xml"/>
  <Override PartName="/ppt/slides/_rels/slide14.xml.rels" ContentType="application/vnd.openxmlformats-package.relationships+xml"/>
  <Override PartName="/ppt/slides/_rels/slide13.xml.rels" ContentType="application/vnd.openxmlformats-package.relationships+xml"/>
  <Override PartName="/ppt/slides/_rels/slide9.xml.rels" ContentType="application/vnd.openxmlformats-package.relationships+xml"/>
  <Override PartName="/ppt/slides/_rels/slide12.xml.rels" ContentType="application/vnd.openxmlformats-package.relationships+xml"/>
  <Override PartName="/ppt/slides/_rels/slide8.xml.rels" ContentType="application/vnd.openxmlformats-package.relationships+xml"/>
  <Override PartName="/ppt/slides/_rels/slide11.xml.rels" ContentType="application/vnd.openxmlformats-package.relationships+xml"/>
  <Override PartName="/ppt/slides/_rels/slide6.xml.rels" ContentType="application/vnd.openxmlformats-package.relationships+xml"/>
  <Override PartName="/ppt/slides/_rels/slide5.xml.rels" ContentType="application/vnd.openxmlformats-package.relationships+xml"/>
  <Override PartName="/ppt/slides/_rels/slide4.xml.rels" ContentType="application/vnd.openxmlformats-package.relationships+xml"/>
  <Override PartName="/ppt/slides/_rels/slide3.xml.rels" ContentType="application/vnd.openxmlformats-package.relationships+xml"/>
  <Override PartName="/ppt/slides/_rels/slide17.xml.rels" ContentType="application/vnd.openxmlformats-package.relationships+xml"/>
  <Override PartName="/ppt/slides/_rels/slide2.xml.rels" ContentType="application/vnd.openxmlformats-package.relationships+xml"/>
  <Override PartName="/ppt/slides/_rels/slide16.xml.rels" ContentType="application/vnd.openxmlformats-package.relationships+xml"/>
  <Override PartName="/ppt/slides/_rels/slide7.xml.rels" ContentType="application/vnd.openxmlformats-package.relationships+xml"/>
  <Override PartName="/ppt/slides/_rels/slide10.xml.rels" ContentType="application/vnd.openxmlformats-package.relationships+xml"/>
  <Override PartName="/ppt/slides/_rels/slide1.xml.rels" ContentType="application/vnd.openxmlformats-package.relationships+xml"/>
  <Override PartName="/ppt/slides/slide13.xml" ContentType="application/vnd.openxmlformats-officedocument.presentationml.slide+xml"/>
  <Override PartName="/ppt/slides/slide6.xml" ContentType="application/vnd.openxmlformats-officedocument.presentationml.slide+xml"/>
  <Override PartName="/ppt/slides/slide14.xml" ContentType="application/vnd.openxmlformats-officedocument.presentationml.slide+xml"/>
  <Override PartName="/ppt/slides/slide7.xml" ContentType="application/vnd.openxmlformats-officedocument.presentationml.slide+xml"/>
  <Override PartName="/ppt/slides/slide15.xml" ContentType="application/vnd.openxmlformats-officedocument.presentationml.slide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</p:sldIdLst>
  <p:sldSz cx="12193588" cy="6858000"/>
  <p:notesSz cx="6858000" cy="9144000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/>
</p:presentationPr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9" Type="http://schemas.openxmlformats.org/officeDocument/2006/relationships/slide" Target="slides/slide7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slide" Target="slides/slide15.xml"/><Relationship Id="rId18" Type="http://schemas.openxmlformats.org/officeDocument/2006/relationships/slide" Target="slides/slide16.xml"/><Relationship Id="rId19" Type="http://schemas.openxmlformats.org/officeDocument/2006/relationships/slide" Target="slides/slide17.xml"/><Relationship Id="rId20" Type="http://schemas.openxmlformats.org/officeDocument/2006/relationships/presProps" Target="presProps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433E2BB6-CCCF-4B9D-9B98-865919DB55AD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600" cy="13255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indent="0">
              <a:lnSpc>
                <a:spcPct val="9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4400" strike="noStrike" u="none">
                <a:solidFill>
                  <a:srgbClr val="000000"/>
                </a:solidFill>
                <a:uFillTx/>
                <a:latin typeface="Calibri Light"/>
              </a:rPr>
              <a:t>Click to edit the title text format</a:t>
            </a:r>
            <a:endParaRPr b="0" lang="ru-RU" sz="4400" strike="noStrike" u="none">
              <a:solidFill>
                <a:srgbClr val="000000"/>
              </a:solidFill>
              <a:uFillTx/>
              <a:latin typeface="Calibri Light"/>
            </a:endParaRPr>
          </a:p>
        </p:txBody>
      </p:sp>
      <p:sp>
        <p:nvSpPr>
          <p:cNvPr id="1" name="PlaceHolder 2"/>
          <p:cNvSpPr>
            <a:spLocks noGrp="1"/>
          </p:cNvSpPr>
          <p:nvPr>
            <p:ph type="body"/>
          </p:nvPr>
        </p:nvSpPr>
        <p:spPr>
          <a:xfrm>
            <a:off x="838080" y="1825200"/>
            <a:ext cx="10515600" cy="43513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pPr marL="228600" indent="-2286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2800" strike="noStrike" u="none">
                <a:solidFill>
                  <a:srgbClr val="000000"/>
                </a:solidFill>
                <a:uFillTx/>
                <a:latin typeface="Calibri"/>
              </a:rPr>
              <a:t>Click to edit the outline text format</a:t>
            </a:r>
            <a:endParaRPr b="0" lang="ru-RU" sz="28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 lvl="1" marL="685800" indent="-2286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2800" strike="noStrike" u="none">
                <a:solidFill>
                  <a:srgbClr val="000000"/>
                </a:solidFill>
                <a:uFillTx/>
                <a:latin typeface="Calibri"/>
              </a:rPr>
              <a:t>Second Outline Level</a:t>
            </a:r>
            <a:endParaRPr b="0" lang="ru-RU" sz="28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 lvl="2" marL="1143000" indent="-2286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2800" strike="noStrike" u="none">
                <a:solidFill>
                  <a:srgbClr val="000000"/>
                </a:solidFill>
                <a:uFillTx/>
                <a:latin typeface="Calibri"/>
              </a:rPr>
              <a:t>Third Outline Level</a:t>
            </a:r>
            <a:endParaRPr b="0" lang="ru-RU" sz="28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 lvl="3" marL="1600200" indent="-2286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2800" strike="noStrike" u="none">
                <a:solidFill>
                  <a:srgbClr val="000000"/>
                </a:solidFill>
                <a:uFillTx/>
                <a:latin typeface="Calibri"/>
              </a:rPr>
              <a:t>Fourth Outline Level</a:t>
            </a:r>
            <a:endParaRPr b="0" lang="ru-RU" sz="28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 lvl="4" marL="2057400" indent="-2286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2800" strike="noStrike" u="none">
                <a:solidFill>
                  <a:srgbClr val="000000"/>
                </a:solidFill>
                <a:uFillTx/>
                <a:latin typeface="Calibri"/>
              </a:rPr>
              <a:t>Fifth Outline Level</a:t>
            </a:r>
            <a:endParaRPr b="0" lang="ru-RU" sz="28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 lvl="5" marL="2057400" indent="-2286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2800" strike="noStrike" u="none">
                <a:solidFill>
                  <a:srgbClr val="000000"/>
                </a:solidFill>
                <a:uFillTx/>
                <a:latin typeface="Calibri"/>
              </a:rPr>
              <a:t>Sixth Outline Level</a:t>
            </a:r>
            <a:endParaRPr b="0" lang="ru-RU" sz="28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 lvl="6" marL="2057400" indent="-2286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2800" strike="noStrike" u="none">
                <a:solidFill>
                  <a:srgbClr val="000000"/>
                </a:solidFill>
                <a:uFillTx/>
                <a:latin typeface="Calibri"/>
              </a:rPr>
              <a:t>Seventh Outline Level</a:t>
            </a:r>
            <a:endParaRPr b="0" lang="ru-RU" sz="2800" strike="noStrike" u="none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2" name="PlaceHolder 3"/>
          <p:cNvSpPr>
            <a:spLocks noGrp="1"/>
          </p:cNvSpPr>
          <p:nvPr>
            <p:ph type="dt" idx="1"/>
          </p:nvPr>
        </p:nvSpPr>
        <p:spPr>
          <a:xfrm>
            <a:off x="838080" y="6356520"/>
            <a:ext cx="2743200" cy="3650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lstStyle>
            <a:lvl1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  <a:defRPr b="0" lang="ru-RU" sz="1200" strike="noStrike" u="none">
                <a:solidFill>
                  <a:srgbClr val="898989"/>
                </a:solidFill>
                <a:uFillTx/>
                <a:latin typeface="Calibri"/>
              </a:defRPr>
            </a:lvl1pPr>
          </a:lstStyle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1200" strike="noStrike" u="none">
                <a:solidFill>
                  <a:srgbClr val="898989"/>
                </a:solidFill>
                <a:uFillTx/>
                <a:latin typeface="Calibri"/>
              </a:rPr>
              <a:t>&lt;date/time&gt;</a:t>
            </a:r>
            <a:endParaRPr b="0" lang="ru-RU" sz="1200" strike="noStrike" u="none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3" name="PlaceHolder 4"/>
          <p:cNvSpPr>
            <a:spLocks noGrp="1"/>
          </p:cNvSpPr>
          <p:nvPr>
            <p:ph type="ftr" idx="2"/>
          </p:nvPr>
        </p:nvSpPr>
        <p:spPr>
          <a:xfrm>
            <a:off x="4038480" y="6356520"/>
            <a:ext cx="4114800" cy="3650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1800" strike="noStrike" u="none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4" name="PlaceHolder 5"/>
          <p:cNvSpPr>
            <a:spLocks noGrp="1"/>
          </p:cNvSpPr>
          <p:nvPr>
            <p:ph type="sldNum" idx="3"/>
          </p:nvPr>
        </p:nvSpPr>
        <p:spPr>
          <a:xfrm>
            <a:off x="8610480" y="6356520"/>
            <a:ext cx="2743200" cy="3650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lstStyle>
            <a:lvl1pPr indent="0" algn="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  <a:defRPr b="0" lang="ru-RU" sz="1200" strike="noStrike" u="none">
                <a:solidFill>
                  <a:srgbClr val="898989"/>
                </a:solidFill>
                <a:uFillTx/>
                <a:latin typeface="Calibri"/>
              </a:defRPr>
            </a:lvl1pPr>
          </a:lstStyle>
          <a:p>
            <a:pPr indent="0" algn="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fld id="{A68D2050-D4B6-4C2D-AD77-55749C26F794}" type="slidenum">
              <a:rPr b="0" lang="ru-RU" sz="1200" strike="noStrike" u="none">
                <a:solidFill>
                  <a:srgbClr val="898989"/>
                </a:solidFill>
                <a:uFillTx/>
                <a:latin typeface="Calibri"/>
              </a:rPr>
              <a:t>&lt;number&gt;</a:t>
            </a:fld>
            <a:endParaRPr b="0" lang="ru-RU" sz="1200" strike="noStrike" u="none">
              <a:solidFill>
                <a:srgbClr val="000000"/>
              </a:solidFill>
              <a:uFillTx/>
              <a:latin typeface="Calibri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1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1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1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5.png"/><Relationship Id="rId3" Type="http://schemas.openxmlformats.org/officeDocument/2006/relationships/slideLayout" Target="../slideLayouts/slideLayout1.xml"/>
</Relationships>
</file>

<file path=ppt/slides/_rels/slide13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6.png"/><Relationship Id="rId3" Type="http://schemas.openxmlformats.org/officeDocument/2006/relationships/slideLayout" Target="../slideLayouts/slideLayout1.xml"/>
</Relationships>
</file>

<file path=ppt/slides/_rels/slide14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1.xml"/>
</Relationships>
</file>

<file path=ppt/slides/_rels/slide15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1.xml"/>
</Relationships>
</file>

<file path=ppt/slides/_rels/slide16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1.xml"/>
</Relationships>
</file>

<file path=ppt/slides/_rels/slide17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7.png"/><Relationship Id="rId3" Type="http://schemas.openxmlformats.org/officeDocument/2006/relationships/slideLayout" Target="../slideLayouts/slideLayout1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1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1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1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.png"/><Relationship Id="rId3" Type="http://schemas.openxmlformats.org/officeDocument/2006/relationships/slideLayout" Target="../slideLayouts/slideLayout1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1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3.png"/><Relationship Id="rId3" Type="http://schemas.openxmlformats.org/officeDocument/2006/relationships/image" Target="../media/image4.png"/><Relationship Id="rId4" Type="http://schemas.openxmlformats.org/officeDocument/2006/relationships/slideLayout" Target="../slideLayouts/slideLayout1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4.png"/><Relationship Id="rId3" Type="http://schemas.openxmlformats.org/officeDocument/2006/relationships/slideLayout" Target="../slideLayouts/slideLayout1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8" descr=""/>
          <p:cNvPicPr/>
          <p:nvPr/>
        </p:nvPicPr>
        <p:blipFill>
          <a:blip r:embed="rId1"/>
          <a:stretch/>
        </p:blipFill>
        <p:spPr>
          <a:xfrm>
            <a:off x="652320" y="7978680"/>
            <a:ext cx="200160" cy="203400"/>
          </a:xfrm>
          <a:prstGeom prst="rect">
            <a:avLst/>
          </a:prstGeom>
          <a:ln w="0">
            <a:noFill/>
          </a:ln>
        </p:spPr>
      </p:pic>
      <p:sp>
        <p:nvSpPr>
          <p:cNvPr id="6" name="object 2"/>
          <p:cNvSpPr/>
          <p:nvPr/>
        </p:nvSpPr>
        <p:spPr>
          <a:xfrm>
            <a:off x="1440" y="-12600"/>
            <a:ext cx="12190680" cy="977760"/>
          </a:xfrm>
          <a:custGeom>
            <a:avLst/>
            <a:gdLst>
              <a:gd name="textAreaLeft" fmla="*/ 0 w 12190680"/>
              <a:gd name="textAreaRight" fmla="*/ 12191040 w 12190680"/>
              <a:gd name="textAreaTop" fmla="*/ 0 h 977760"/>
              <a:gd name="textAreaBottom" fmla="*/ 978120 h 977760"/>
            </a:gdLst>
            <a:ahLst/>
            <a:rect l="textAreaLeft" t="textAreaTop" r="textAreaRight" b="textAreaBottom"/>
            <a:pathLst>
              <a:path w="15238094" h="1221740">
                <a:moveTo>
                  <a:pt x="0" y="1221663"/>
                </a:moveTo>
                <a:lnTo>
                  <a:pt x="15237736" y="1221663"/>
                </a:lnTo>
                <a:lnTo>
                  <a:pt x="15237736" y="0"/>
                </a:lnTo>
                <a:lnTo>
                  <a:pt x="0" y="0"/>
                </a:lnTo>
                <a:lnTo>
                  <a:pt x="0" y="1221663"/>
                </a:lnTo>
                <a:close/>
              </a:path>
            </a:pathLst>
          </a:custGeom>
          <a:solidFill>
            <a:srgbClr val="2e77e2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Autofit/>
          </a:bodyPr>
          <a:p>
            <a:endParaRPr b="0" lang="ru-RU" sz="1800" strike="noStrike" u="none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7" name="Прямоугольник 74"/>
          <p:cNvSpPr/>
          <p:nvPr/>
        </p:nvSpPr>
        <p:spPr>
          <a:xfrm>
            <a:off x="6035760" y="1309680"/>
            <a:ext cx="1571400" cy="642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455760"/>
                <a:tab algn="l" pos="911160"/>
                <a:tab algn="l" pos="1366920"/>
                <a:tab algn="l" pos="1822320"/>
                <a:tab algn="l" pos="2278080"/>
                <a:tab algn="l" pos="2733840"/>
                <a:tab algn="l" pos="3189240"/>
                <a:tab algn="l" pos="3645000"/>
                <a:tab algn="l" pos="4100400"/>
                <a:tab algn="l" pos="4556160"/>
                <a:tab algn="l" pos="5011560"/>
                <a:tab algn="l" pos="5467320"/>
                <a:tab algn="l" pos="5923080"/>
                <a:tab algn="l" pos="6378480"/>
                <a:tab algn="l" pos="6834240"/>
                <a:tab algn="l" pos="7289640"/>
                <a:tab algn="l" pos="7745400"/>
                <a:tab algn="l" pos="8201160"/>
                <a:tab algn="l" pos="8656560"/>
                <a:tab algn="l" pos="9112320"/>
              </a:tabLst>
            </a:pPr>
            <a:r>
              <a:rPr b="0" lang="ru-RU" sz="2400" strike="noStrike" u="none">
                <a:solidFill>
                  <a:srgbClr val="ffffff"/>
                </a:solidFill>
                <a:uFillTx/>
                <a:latin typeface="Neo Sans Cyr"/>
              </a:rPr>
              <a:t>43</a:t>
            </a:r>
            <a:endParaRPr b="0" lang="ru-RU" sz="24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455760"/>
                <a:tab algn="l" pos="911160"/>
                <a:tab algn="l" pos="1366920"/>
                <a:tab algn="l" pos="1822320"/>
                <a:tab algn="l" pos="2278080"/>
                <a:tab algn="l" pos="2733840"/>
                <a:tab algn="l" pos="3189240"/>
                <a:tab algn="l" pos="3645000"/>
                <a:tab algn="l" pos="4100400"/>
                <a:tab algn="l" pos="4556160"/>
                <a:tab algn="l" pos="5011560"/>
                <a:tab algn="l" pos="5467320"/>
                <a:tab algn="l" pos="5923080"/>
                <a:tab algn="l" pos="6378480"/>
                <a:tab algn="l" pos="6834240"/>
                <a:tab algn="l" pos="7289640"/>
                <a:tab algn="l" pos="7745400"/>
                <a:tab algn="l" pos="8201160"/>
                <a:tab algn="l" pos="8656560"/>
                <a:tab algn="l" pos="9112320"/>
              </a:tabLst>
            </a:pPr>
            <a:r>
              <a:rPr b="0" lang="ru-RU" sz="1200" strike="noStrike" u="none">
                <a:solidFill>
                  <a:srgbClr val="ffffff"/>
                </a:solidFill>
                <a:uFillTx/>
                <a:latin typeface="Neo Sans Cyr"/>
              </a:rPr>
              <a:t>Мини-центра</a:t>
            </a:r>
            <a:endParaRPr b="0" lang="ru-RU" sz="1200" strike="noStrike" u="none">
              <a:solidFill>
                <a:srgbClr val="000000"/>
              </a:solidFill>
              <a:uFillTx/>
              <a:latin typeface="Calibri"/>
            </a:endParaRPr>
          </a:p>
        </p:txBody>
      </p:sp>
      <p:cxnSp>
        <p:nvCxnSpPr>
          <p:cNvPr id="8" name="Google Shape;77;p1"/>
          <p:cNvCxnSpPr/>
          <p:nvPr/>
        </p:nvCxnSpPr>
        <p:spPr>
          <a:xfrm>
            <a:off x="212400" y="6621120"/>
            <a:ext cx="11729160" cy="26280"/>
          </a:xfrm>
          <a:prstGeom prst="straightConnector1">
            <a:avLst/>
          </a:prstGeom>
          <a:ln w="57240">
            <a:solidFill>
              <a:srgbClr val="33cccc"/>
            </a:solidFill>
            <a:miter/>
          </a:ln>
        </p:spPr>
      </p:cxnSp>
      <p:cxnSp>
        <p:nvCxnSpPr>
          <p:cNvPr id="9" name="Google Shape;78;p1"/>
          <p:cNvCxnSpPr/>
          <p:nvPr/>
        </p:nvCxnSpPr>
        <p:spPr>
          <a:xfrm>
            <a:off x="770040" y="3242880"/>
            <a:ext cx="10694160" cy="37080"/>
          </a:xfrm>
          <a:prstGeom prst="straightConnector1">
            <a:avLst/>
          </a:prstGeom>
          <a:ln w="57240">
            <a:solidFill>
              <a:srgbClr val="4472c4"/>
            </a:solidFill>
            <a:miter/>
          </a:ln>
        </p:spPr>
      </p:cxnSp>
      <p:sp>
        <p:nvSpPr>
          <p:cNvPr id="10" name="TextBox 25"/>
          <p:cNvSpPr/>
          <p:nvPr/>
        </p:nvSpPr>
        <p:spPr>
          <a:xfrm>
            <a:off x="1346040" y="3581280"/>
            <a:ext cx="9793440" cy="520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ru-RU" sz="2800" strike="noStrike" u="none">
                <a:solidFill>
                  <a:srgbClr val="000000"/>
                </a:solidFill>
                <a:uFillTx/>
                <a:latin typeface="Times New Roman"/>
                <a:ea typeface="Times New Roman"/>
              </a:rPr>
              <a:t>Сабақтың тақырыбы:  </a:t>
            </a:r>
            <a:r>
              <a:rPr b="1" lang="kk-KZ" sz="2800" strike="noStrike" u="none">
                <a:solidFill>
                  <a:srgbClr val="1f4e79"/>
                </a:solidFill>
                <a:uFillTx/>
                <a:latin typeface="Times New Roman"/>
                <a:ea typeface="Times New Roman"/>
              </a:rPr>
              <a:t>Аспан әлемі. Үтір</a:t>
            </a:r>
            <a:endParaRPr b="0" lang="ru-RU" sz="2800" strike="noStrike" u="none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11" name="TextBox 9"/>
          <p:cNvSpPr/>
          <p:nvPr/>
        </p:nvSpPr>
        <p:spPr>
          <a:xfrm>
            <a:off x="9230040" y="196920"/>
            <a:ext cx="1472400" cy="581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kk-KZ" sz="1600" strike="noStrike" u="none">
                <a:solidFill>
                  <a:srgbClr val="ffffff"/>
                </a:solidFill>
                <a:uFillTx/>
                <a:latin typeface="Tahoma"/>
                <a:ea typeface="Tahoma"/>
              </a:rPr>
              <a:t>ҚАЗАҚ ТІЛІ </a:t>
            </a:r>
            <a:endParaRPr b="0" lang="ru-RU" sz="16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ru-RU" sz="1600" strike="noStrike" u="none">
                <a:solidFill>
                  <a:srgbClr val="ffffff"/>
                </a:solidFill>
                <a:uFillTx/>
                <a:latin typeface="Tahoma"/>
                <a:ea typeface="Tahoma"/>
              </a:rPr>
              <a:t>6-СЫНЫП</a:t>
            </a:r>
            <a:endParaRPr b="0" lang="ru-RU" sz="1600" strike="noStrike" u="none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12" name="TextBox 1"/>
          <p:cNvSpPr/>
          <p:nvPr/>
        </p:nvSpPr>
        <p:spPr>
          <a:xfrm>
            <a:off x="1250280" y="320760"/>
            <a:ext cx="3103200" cy="520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kk-KZ" sz="2800" strike="noStrike" u="none">
                <a:solidFill>
                  <a:srgbClr val="ffffff"/>
                </a:solidFill>
                <a:uFillTx/>
                <a:latin typeface="Times New Roman"/>
                <a:ea typeface="Times New Roman"/>
              </a:rPr>
              <a:t>Бөлім тақырыбы:</a:t>
            </a:r>
            <a:endParaRPr b="0" lang="ru-RU" sz="2800" strike="noStrike" u="none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13" name="Прямоугольник 1"/>
          <p:cNvSpPr/>
          <p:nvPr/>
        </p:nvSpPr>
        <p:spPr>
          <a:xfrm>
            <a:off x="1261080" y="1496880"/>
            <a:ext cx="8222040" cy="520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ru-RU" sz="2800" strike="noStrike" u="none">
                <a:solidFill>
                  <a:srgbClr val="1f4e79"/>
                </a:solidFill>
                <a:uFillTx/>
                <a:latin typeface="Times New Roman"/>
                <a:ea typeface="Times New Roman"/>
              </a:rPr>
              <a:t>Ғылым мен технология жетістіктері. Пунктуация</a:t>
            </a:r>
            <a:endParaRPr b="0" lang="ru-RU" sz="2800" strike="noStrike" u="none">
              <a:solidFill>
                <a:srgbClr val="000000"/>
              </a:solidFill>
              <a:uFillTx/>
              <a:latin typeface="Calibri"/>
            </a:endParaRPr>
          </a:p>
        </p:txBody>
      </p:sp>
    </p:spTree>
  </p:cSld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" name="Рисунок 48" descr=""/>
          <p:cNvPicPr/>
          <p:nvPr/>
        </p:nvPicPr>
        <p:blipFill>
          <a:blip r:embed="rId1"/>
          <a:stretch/>
        </p:blipFill>
        <p:spPr>
          <a:xfrm>
            <a:off x="652320" y="7978680"/>
            <a:ext cx="200160" cy="203400"/>
          </a:xfrm>
          <a:prstGeom prst="rect">
            <a:avLst/>
          </a:prstGeom>
          <a:ln w="0">
            <a:noFill/>
          </a:ln>
        </p:spPr>
      </p:pic>
      <p:sp>
        <p:nvSpPr>
          <p:cNvPr id="80" name="object 2"/>
          <p:cNvSpPr/>
          <p:nvPr/>
        </p:nvSpPr>
        <p:spPr>
          <a:xfrm>
            <a:off x="1440" y="-12600"/>
            <a:ext cx="12190680" cy="977760"/>
          </a:xfrm>
          <a:custGeom>
            <a:avLst/>
            <a:gdLst>
              <a:gd name="textAreaLeft" fmla="*/ 0 w 12190680"/>
              <a:gd name="textAreaRight" fmla="*/ 12191040 w 12190680"/>
              <a:gd name="textAreaTop" fmla="*/ 0 h 977760"/>
              <a:gd name="textAreaBottom" fmla="*/ 978120 h 977760"/>
            </a:gdLst>
            <a:ahLst/>
            <a:rect l="textAreaLeft" t="textAreaTop" r="textAreaRight" b="textAreaBottom"/>
            <a:pathLst>
              <a:path w="15238094" h="1221740">
                <a:moveTo>
                  <a:pt x="0" y="1221663"/>
                </a:moveTo>
                <a:lnTo>
                  <a:pt x="15237736" y="1221663"/>
                </a:lnTo>
                <a:lnTo>
                  <a:pt x="15237736" y="0"/>
                </a:lnTo>
                <a:lnTo>
                  <a:pt x="0" y="0"/>
                </a:lnTo>
                <a:lnTo>
                  <a:pt x="0" y="1221663"/>
                </a:lnTo>
                <a:close/>
              </a:path>
            </a:pathLst>
          </a:custGeom>
          <a:solidFill>
            <a:srgbClr val="2e77e2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Autofit/>
          </a:bodyPr>
          <a:p>
            <a:endParaRPr b="0" lang="ru-RU" sz="1800" strike="noStrike" u="none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81" name="Прямоугольник 73"/>
          <p:cNvSpPr/>
          <p:nvPr/>
        </p:nvSpPr>
        <p:spPr>
          <a:xfrm>
            <a:off x="4349880" y="1343160"/>
            <a:ext cx="1573200" cy="825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455760"/>
                <a:tab algn="l" pos="911160"/>
                <a:tab algn="l" pos="1366920"/>
                <a:tab algn="l" pos="1822320"/>
                <a:tab algn="l" pos="2278080"/>
                <a:tab algn="l" pos="2733840"/>
                <a:tab algn="l" pos="3189240"/>
                <a:tab algn="l" pos="3645000"/>
                <a:tab algn="l" pos="4100400"/>
                <a:tab algn="l" pos="4556160"/>
                <a:tab algn="l" pos="5011560"/>
                <a:tab algn="l" pos="5467320"/>
                <a:tab algn="l" pos="5923080"/>
                <a:tab algn="l" pos="6378480"/>
                <a:tab algn="l" pos="6834240"/>
                <a:tab algn="l" pos="7289640"/>
                <a:tab algn="l" pos="7745400"/>
                <a:tab algn="l" pos="8201160"/>
                <a:tab algn="l" pos="8656560"/>
                <a:tab algn="l" pos="9112320"/>
              </a:tabLst>
            </a:pPr>
            <a:r>
              <a:rPr b="0" lang="ru-RU" sz="2400" strike="noStrike" u="none">
                <a:solidFill>
                  <a:srgbClr val="ffffff"/>
                </a:solidFill>
                <a:uFillTx/>
                <a:latin typeface="Neo Sans Cyr"/>
              </a:rPr>
              <a:t>37 </a:t>
            </a:r>
            <a:endParaRPr b="0" lang="ru-RU" sz="24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455760"/>
                <a:tab algn="l" pos="911160"/>
                <a:tab algn="l" pos="1366920"/>
                <a:tab algn="l" pos="1822320"/>
                <a:tab algn="l" pos="2278080"/>
                <a:tab algn="l" pos="2733840"/>
                <a:tab algn="l" pos="3189240"/>
                <a:tab algn="l" pos="3645000"/>
                <a:tab algn="l" pos="4100400"/>
                <a:tab algn="l" pos="4556160"/>
                <a:tab algn="l" pos="5011560"/>
                <a:tab algn="l" pos="5467320"/>
                <a:tab algn="l" pos="5923080"/>
                <a:tab algn="l" pos="6378480"/>
                <a:tab algn="l" pos="6834240"/>
                <a:tab algn="l" pos="7289640"/>
                <a:tab algn="l" pos="7745400"/>
                <a:tab algn="l" pos="8201160"/>
                <a:tab algn="l" pos="8656560"/>
                <a:tab algn="l" pos="9112320"/>
              </a:tabLst>
            </a:pPr>
            <a:r>
              <a:rPr b="0" lang="ru-RU" sz="1200" strike="noStrike" u="none">
                <a:solidFill>
                  <a:srgbClr val="ffffff"/>
                </a:solidFill>
                <a:uFillTx/>
                <a:latin typeface="Neo Sans Cyr"/>
              </a:rPr>
              <a:t>Частных детских</a:t>
            </a:r>
            <a:endParaRPr b="0" lang="ru-RU" sz="12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455760"/>
                <a:tab algn="l" pos="911160"/>
                <a:tab algn="l" pos="1366920"/>
                <a:tab algn="l" pos="1822320"/>
                <a:tab algn="l" pos="2278080"/>
                <a:tab algn="l" pos="2733840"/>
                <a:tab algn="l" pos="3189240"/>
                <a:tab algn="l" pos="3645000"/>
                <a:tab algn="l" pos="4100400"/>
                <a:tab algn="l" pos="4556160"/>
                <a:tab algn="l" pos="5011560"/>
                <a:tab algn="l" pos="5467320"/>
                <a:tab algn="l" pos="5923080"/>
                <a:tab algn="l" pos="6378480"/>
                <a:tab algn="l" pos="6834240"/>
                <a:tab algn="l" pos="7289640"/>
                <a:tab algn="l" pos="7745400"/>
                <a:tab algn="l" pos="8201160"/>
                <a:tab algn="l" pos="8656560"/>
                <a:tab algn="l" pos="9112320"/>
              </a:tabLst>
            </a:pPr>
            <a:r>
              <a:rPr b="0" lang="ru-RU" sz="1200" strike="noStrike" u="none">
                <a:solidFill>
                  <a:srgbClr val="ffffff"/>
                </a:solidFill>
                <a:uFillTx/>
                <a:latin typeface="Neo Sans Cyr"/>
              </a:rPr>
              <a:t>сада</a:t>
            </a:r>
            <a:endParaRPr b="0" lang="ru-RU" sz="1200" strike="noStrike" u="none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82" name="Прямоугольник 74"/>
          <p:cNvSpPr/>
          <p:nvPr/>
        </p:nvSpPr>
        <p:spPr>
          <a:xfrm>
            <a:off x="5942160" y="1309680"/>
            <a:ext cx="1571400" cy="642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455760"/>
                <a:tab algn="l" pos="911160"/>
                <a:tab algn="l" pos="1366920"/>
                <a:tab algn="l" pos="1822320"/>
                <a:tab algn="l" pos="2278080"/>
                <a:tab algn="l" pos="2733840"/>
                <a:tab algn="l" pos="3189240"/>
                <a:tab algn="l" pos="3645000"/>
                <a:tab algn="l" pos="4100400"/>
                <a:tab algn="l" pos="4556160"/>
                <a:tab algn="l" pos="5011560"/>
                <a:tab algn="l" pos="5467320"/>
                <a:tab algn="l" pos="5923080"/>
                <a:tab algn="l" pos="6378480"/>
                <a:tab algn="l" pos="6834240"/>
                <a:tab algn="l" pos="7289640"/>
                <a:tab algn="l" pos="7745400"/>
                <a:tab algn="l" pos="8201160"/>
                <a:tab algn="l" pos="8656560"/>
                <a:tab algn="l" pos="9112320"/>
              </a:tabLst>
            </a:pPr>
            <a:r>
              <a:rPr b="0" lang="ru-RU" sz="2400" strike="noStrike" u="none">
                <a:solidFill>
                  <a:srgbClr val="ffffff"/>
                </a:solidFill>
                <a:uFillTx/>
                <a:latin typeface="Neo Sans Cyr"/>
              </a:rPr>
              <a:t>43</a:t>
            </a:r>
            <a:endParaRPr b="0" lang="ru-RU" sz="24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455760"/>
                <a:tab algn="l" pos="911160"/>
                <a:tab algn="l" pos="1366920"/>
                <a:tab algn="l" pos="1822320"/>
                <a:tab algn="l" pos="2278080"/>
                <a:tab algn="l" pos="2733840"/>
                <a:tab algn="l" pos="3189240"/>
                <a:tab algn="l" pos="3645000"/>
                <a:tab algn="l" pos="4100400"/>
                <a:tab algn="l" pos="4556160"/>
                <a:tab algn="l" pos="5011560"/>
                <a:tab algn="l" pos="5467320"/>
                <a:tab algn="l" pos="5923080"/>
                <a:tab algn="l" pos="6378480"/>
                <a:tab algn="l" pos="6834240"/>
                <a:tab algn="l" pos="7289640"/>
                <a:tab algn="l" pos="7745400"/>
                <a:tab algn="l" pos="8201160"/>
                <a:tab algn="l" pos="8656560"/>
                <a:tab algn="l" pos="9112320"/>
              </a:tabLst>
            </a:pPr>
            <a:r>
              <a:rPr b="0" lang="ru-RU" sz="1200" strike="noStrike" u="none">
                <a:solidFill>
                  <a:srgbClr val="ffffff"/>
                </a:solidFill>
                <a:uFillTx/>
                <a:latin typeface="Neo Sans Cyr"/>
              </a:rPr>
              <a:t>Мини-центра</a:t>
            </a:r>
            <a:endParaRPr b="0" lang="ru-RU" sz="1200" strike="noStrike" u="none">
              <a:solidFill>
                <a:srgbClr val="000000"/>
              </a:solidFill>
              <a:uFillTx/>
              <a:latin typeface="Calibri"/>
            </a:endParaRPr>
          </a:p>
        </p:txBody>
      </p:sp>
      <p:cxnSp>
        <p:nvCxnSpPr>
          <p:cNvPr id="83" name="Google Shape;77;p1"/>
          <p:cNvCxnSpPr/>
          <p:nvPr/>
        </p:nvCxnSpPr>
        <p:spPr>
          <a:xfrm>
            <a:off x="212400" y="6621120"/>
            <a:ext cx="11729160" cy="26280"/>
          </a:xfrm>
          <a:prstGeom prst="straightConnector1">
            <a:avLst/>
          </a:prstGeom>
          <a:ln w="57240">
            <a:solidFill>
              <a:srgbClr val="33cccc"/>
            </a:solidFill>
            <a:miter/>
          </a:ln>
        </p:spPr>
      </p:cxnSp>
      <p:cxnSp>
        <p:nvCxnSpPr>
          <p:cNvPr id="84" name="Google Shape;78;p1"/>
          <p:cNvCxnSpPr/>
          <p:nvPr/>
        </p:nvCxnSpPr>
        <p:spPr>
          <a:xfrm>
            <a:off x="757080" y="6364080"/>
            <a:ext cx="10694160" cy="37080"/>
          </a:xfrm>
          <a:prstGeom prst="straightConnector1">
            <a:avLst/>
          </a:prstGeom>
          <a:ln w="38160">
            <a:solidFill>
              <a:srgbClr val="4472c4"/>
            </a:solidFill>
            <a:miter/>
          </a:ln>
        </p:spPr>
      </p:cxnSp>
      <p:sp>
        <p:nvSpPr>
          <p:cNvPr id="85" name="TextBox 8"/>
          <p:cNvSpPr/>
          <p:nvPr/>
        </p:nvSpPr>
        <p:spPr>
          <a:xfrm>
            <a:off x="423720" y="60480"/>
            <a:ext cx="11036520" cy="825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kk-KZ" sz="2400" strike="noStrike" u="none">
                <a:solidFill>
                  <a:srgbClr val="ffffff"/>
                </a:solidFill>
                <a:uFillTx/>
                <a:latin typeface="Times New Roman"/>
                <a:ea typeface="Times New Roman"/>
              </a:rPr>
              <a:t>3-тапсырма. Мәтінде кездескен үтірдің қойылу себебін анықтап, кестені толтыр.</a:t>
            </a:r>
            <a:endParaRPr b="0" lang="ru-RU" sz="2400" strike="noStrike" u="none">
              <a:solidFill>
                <a:srgbClr val="000000"/>
              </a:solidFill>
              <a:uFillTx/>
              <a:latin typeface="Calibri"/>
            </a:endParaRPr>
          </a:p>
        </p:txBody>
      </p:sp>
      <p:graphicFrame>
        <p:nvGraphicFramePr>
          <p:cNvPr id="86" name=""/>
          <p:cNvGraphicFramePr/>
          <p:nvPr/>
        </p:nvGraphicFramePr>
        <p:xfrm>
          <a:off x="871560" y="1549440"/>
          <a:ext cx="9991800" cy="2477880"/>
        </p:xfrm>
        <a:graphic>
          <a:graphicData uri="http://schemas.openxmlformats.org/drawingml/2006/table">
            <a:tbl>
              <a:tblPr/>
              <a:tblGrid>
                <a:gridCol w="4986360"/>
                <a:gridCol w="5005440"/>
              </a:tblGrid>
              <a:tr h="1239840">
                <a:tc>
                  <a:txBody>
                    <a:bodyPr lIns="68400" rIns="68400" tIns="0" bIns="0" anchor="t">
                      <a:noAutofit/>
                    </a:bodyPr>
                    <a:p>
                      <a:pPr algn="ctr">
                        <a:lnSpc>
                          <a:spcPct val="115000"/>
                        </a:lnSpc>
                        <a:spcAft>
                          <a:spcPts val="1001"/>
                        </a:spcAft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1" lang="kk-KZ" sz="2400" strike="noStrike" u="none">
                          <a:solidFill>
                            <a:srgbClr val="ffffff"/>
                          </a:solidFill>
                          <a:uFillTx/>
                          <a:latin typeface="Times New Roman"/>
                          <a:ea typeface="Times New Roman"/>
                        </a:rPr>
                        <a:t>Мәтіннен үзінді</a:t>
                      </a:r>
                      <a:endParaRPr b="0" lang="ru-RU" sz="2400" strike="noStrike" u="none">
                        <a:solidFill>
                          <a:srgbClr val="000000"/>
                        </a:solidFill>
                        <a:uFillTx/>
                        <a:latin typeface="Calibri"/>
                      </a:endParaRPr>
                    </a:p>
                  </a:txBody>
                  <a:tcPr anchor="t" marL="68400" marR="68400">
                    <a:lnL w="5760">
                      <a:solidFill>
                        <a:srgbClr val="000000"/>
                      </a:solidFill>
                      <a:prstDash val="solid"/>
                    </a:lnL>
                    <a:lnR w="5760">
                      <a:solidFill>
                        <a:srgbClr val="000000"/>
                      </a:solidFill>
                      <a:prstDash val="solid"/>
                    </a:lnR>
                    <a:lnT w="5760">
                      <a:solidFill>
                        <a:srgbClr val="000000"/>
                      </a:solidFill>
                      <a:prstDash val="solid"/>
                    </a:lnT>
                    <a:lnB w="5760">
                      <a:solidFill>
                        <a:srgbClr val="000000"/>
                      </a:solidFill>
                      <a:prstDash val="soli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 lIns="68400" rIns="68400" tIns="0" bIns="0" anchor="t">
                      <a:noAutofit/>
                    </a:bodyPr>
                    <a:p>
                      <a:pPr algn="ctr">
                        <a:lnSpc>
                          <a:spcPct val="115000"/>
                        </a:lnSpc>
                        <a:spcAft>
                          <a:spcPts val="1001"/>
                        </a:spcAft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1" lang="kk-KZ" sz="2400" strike="noStrike" u="none">
                          <a:solidFill>
                            <a:srgbClr val="ffffff"/>
                          </a:solidFill>
                          <a:uFillTx/>
                          <a:latin typeface="Times New Roman"/>
                          <a:ea typeface="Times New Roman"/>
                        </a:rPr>
                        <a:t>Үтірдің қойылу себебі</a:t>
                      </a:r>
                      <a:endParaRPr b="0" lang="ru-RU" sz="2400" strike="noStrike" u="none">
                        <a:solidFill>
                          <a:srgbClr val="000000"/>
                        </a:solidFill>
                        <a:uFillTx/>
                        <a:latin typeface="Calibri"/>
                      </a:endParaRPr>
                    </a:p>
                  </a:txBody>
                  <a:tcPr anchor="t" marL="68400" marR="68400">
                    <a:lnL w="5760">
                      <a:solidFill>
                        <a:srgbClr val="000000"/>
                      </a:solidFill>
                      <a:prstDash val="solid"/>
                    </a:lnL>
                    <a:lnR w="5760">
                      <a:solidFill>
                        <a:srgbClr val="000000"/>
                      </a:solidFill>
                      <a:prstDash val="solid"/>
                    </a:lnR>
                    <a:lnT w="5760">
                      <a:solidFill>
                        <a:srgbClr val="000000"/>
                      </a:solidFill>
                      <a:prstDash val="solid"/>
                    </a:lnT>
                    <a:lnB w="5760">
                      <a:solidFill>
                        <a:srgbClr val="000000"/>
                      </a:solidFill>
                      <a:prstDash val="solid"/>
                    </a:lnB>
                    <a:solidFill>
                      <a:srgbClr val="5b9bd5"/>
                    </a:solidFill>
                  </a:tcPr>
                </a:tc>
              </a:tr>
              <a:tr h="1238040">
                <a:tc>
                  <a:txBody>
                    <a:bodyPr lIns="68400" rIns="68400" tIns="0" bIns="0" anchor="t">
                      <a:noAutofit/>
                    </a:bodyPr>
                    <a:p>
                      <a:pPr algn="ctr">
                        <a:lnSpc>
                          <a:spcPct val="115000"/>
                        </a:lnSpc>
                        <a:spcAft>
                          <a:spcPts val="1001"/>
                        </a:spcAft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1" lang="kk-KZ" sz="2400" strike="noStrike" u="none">
                          <a:solidFill>
                            <a:srgbClr val="000000"/>
                          </a:solidFill>
                          <a:uFillTx/>
                          <a:latin typeface="Times New Roman"/>
                          <a:ea typeface="Times New Roman"/>
                        </a:rPr>
                        <a:t> </a:t>
                      </a:r>
                      <a:endParaRPr b="0" lang="ru-RU" sz="2400" strike="noStrike" u="none">
                        <a:solidFill>
                          <a:srgbClr val="000000"/>
                        </a:solidFill>
                        <a:uFillTx/>
                        <a:latin typeface="Calibri"/>
                      </a:endParaRPr>
                    </a:p>
                  </a:txBody>
                  <a:tcPr anchor="t" marL="68400" marR="68400">
                    <a:lnL w="5760">
                      <a:solidFill>
                        <a:srgbClr val="000000"/>
                      </a:solidFill>
                      <a:prstDash val="solid"/>
                    </a:lnL>
                    <a:lnR w="5760">
                      <a:solidFill>
                        <a:srgbClr val="000000"/>
                      </a:solidFill>
                      <a:prstDash val="solid"/>
                    </a:lnR>
                    <a:lnT w="5760">
                      <a:solidFill>
                        <a:srgbClr val="000000"/>
                      </a:solidFill>
                      <a:prstDash val="solid"/>
                    </a:lnT>
                    <a:lnB w="576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68400" rIns="68400" tIns="0" bIns="0" anchor="t">
                      <a:noAutofit/>
                    </a:bodyPr>
                    <a:p>
                      <a:pPr algn="ctr">
                        <a:lnSpc>
                          <a:spcPct val="115000"/>
                        </a:lnSpc>
                        <a:spcAft>
                          <a:spcPts val="1001"/>
                        </a:spcAft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0" lang="kk-KZ" sz="2400" strike="noStrike" u="none">
                          <a:solidFill>
                            <a:srgbClr val="000000"/>
                          </a:solidFill>
                          <a:uFillTx/>
                          <a:latin typeface="Times New Roman"/>
                          <a:ea typeface="Times New Roman"/>
                        </a:rPr>
                        <a:t> </a:t>
                      </a:r>
                      <a:endParaRPr b="0" lang="ru-RU" sz="2400" strike="noStrike" u="none">
                        <a:solidFill>
                          <a:srgbClr val="000000"/>
                        </a:solidFill>
                        <a:uFillTx/>
                        <a:latin typeface="Calibri"/>
                      </a:endParaRPr>
                    </a:p>
                  </a:txBody>
                  <a:tcPr anchor="t" marL="68400" marR="68400">
                    <a:lnL w="5760">
                      <a:solidFill>
                        <a:srgbClr val="000000"/>
                      </a:solidFill>
                      <a:prstDash val="solid"/>
                    </a:lnL>
                    <a:lnR w="5760">
                      <a:solidFill>
                        <a:srgbClr val="000000"/>
                      </a:solidFill>
                      <a:prstDash val="solid"/>
                    </a:lnR>
                    <a:lnT w="5760">
                      <a:solidFill>
                        <a:srgbClr val="000000"/>
                      </a:solidFill>
                      <a:prstDash val="solid"/>
                    </a:lnT>
                    <a:lnB w="576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87" name="Прямоугольник 3"/>
          <p:cNvSpPr/>
          <p:nvPr/>
        </p:nvSpPr>
        <p:spPr>
          <a:xfrm>
            <a:off x="1066680" y="4925880"/>
            <a:ext cx="6096240" cy="916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1800" strike="noStrike" u="none">
                <a:solidFill>
                  <a:srgbClr val="ff0000"/>
                </a:solidFill>
                <a:uFillTx/>
                <a:latin typeface="Times New Roman"/>
                <a:ea typeface="Times New Roman"/>
              </a:rPr>
              <a:t>Дескрипторы:</a:t>
            </a:r>
            <a:endParaRPr b="0" lang="ru-RU" sz="18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1800" strike="noStrike" u="none">
                <a:solidFill>
                  <a:srgbClr val="000000"/>
                </a:solidFill>
                <a:uFillTx/>
                <a:latin typeface="Times New Roman"/>
                <a:ea typeface="Times New Roman"/>
              </a:rPr>
              <a:t>•</a:t>
            </a:r>
            <a:r>
              <a:rPr b="0" lang="ru-RU" sz="1800" strike="noStrike" u="none">
                <a:solidFill>
                  <a:srgbClr val="000000"/>
                </a:solidFill>
                <a:uFillTx/>
                <a:latin typeface="Times New Roman"/>
                <a:ea typeface="Times New Roman"/>
              </a:rPr>
              <a:t>	</a:t>
            </a:r>
            <a:r>
              <a:rPr b="0" lang="ru-RU" sz="1800" strike="noStrike" u="none">
                <a:solidFill>
                  <a:srgbClr val="000000"/>
                </a:solidFill>
                <a:uFillTx/>
                <a:latin typeface="Times New Roman"/>
                <a:ea typeface="Times New Roman"/>
              </a:rPr>
              <a:t>Үтірдің анықтамасын біледі;</a:t>
            </a:r>
            <a:endParaRPr b="0" lang="ru-RU" sz="18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1800" strike="noStrike" u="none">
                <a:solidFill>
                  <a:srgbClr val="000000"/>
                </a:solidFill>
                <a:uFillTx/>
                <a:latin typeface="Times New Roman"/>
                <a:ea typeface="Times New Roman"/>
              </a:rPr>
              <a:t>•</a:t>
            </a:r>
            <a:r>
              <a:rPr b="0" lang="ru-RU" sz="1800" strike="noStrike" u="none">
                <a:solidFill>
                  <a:srgbClr val="000000"/>
                </a:solidFill>
                <a:uFillTx/>
                <a:latin typeface="Times New Roman"/>
                <a:ea typeface="Times New Roman"/>
              </a:rPr>
              <a:t>	</a:t>
            </a:r>
            <a:r>
              <a:rPr b="0" lang="ru-RU" sz="1800" strike="noStrike" u="none">
                <a:solidFill>
                  <a:srgbClr val="000000"/>
                </a:solidFill>
                <a:uFillTx/>
                <a:latin typeface="Times New Roman"/>
                <a:ea typeface="Times New Roman"/>
              </a:rPr>
              <a:t>Оның мәтінде қойылу себебін анықтайды.</a:t>
            </a:r>
            <a:endParaRPr b="0" lang="ru-RU" sz="1800" strike="noStrike" u="none">
              <a:solidFill>
                <a:srgbClr val="000000"/>
              </a:solidFill>
              <a:uFillTx/>
              <a:latin typeface="Calibri"/>
            </a:endParaRPr>
          </a:p>
        </p:txBody>
      </p:sp>
    </p:spTree>
  </p:cSld>
  <p:transition spd="slow">
    <p:wipe dir="l"/>
  </p:transition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" name="Рисунок 48" descr=""/>
          <p:cNvPicPr/>
          <p:nvPr/>
        </p:nvPicPr>
        <p:blipFill>
          <a:blip r:embed="rId1"/>
          <a:stretch/>
        </p:blipFill>
        <p:spPr>
          <a:xfrm>
            <a:off x="652320" y="7978680"/>
            <a:ext cx="200160" cy="203400"/>
          </a:xfrm>
          <a:prstGeom prst="rect">
            <a:avLst/>
          </a:prstGeom>
          <a:ln w="0">
            <a:noFill/>
          </a:ln>
        </p:spPr>
      </p:pic>
      <p:sp>
        <p:nvSpPr>
          <p:cNvPr id="89" name="object 2"/>
          <p:cNvSpPr/>
          <p:nvPr/>
        </p:nvSpPr>
        <p:spPr>
          <a:xfrm>
            <a:off x="1440" y="-12600"/>
            <a:ext cx="12190680" cy="977760"/>
          </a:xfrm>
          <a:custGeom>
            <a:avLst/>
            <a:gdLst>
              <a:gd name="textAreaLeft" fmla="*/ 0 w 12190680"/>
              <a:gd name="textAreaRight" fmla="*/ 12191040 w 12190680"/>
              <a:gd name="textAreaTop" fmla="*/ 0 h 977760"/>
              <a:gd name="textAreaBottom" fmla="*/ 978120 h 977760"/>
            </a:gdLst>
            <a:ahLst/>
            <a:rect l="textAreaLeft" t="textAreaTop" r="textAreaRight" b="textAreaBottom"/>
            <a:pathLst>
              <a:path w="15238094" h="1221740">
                <a:moveTo>
                  <a:pt x="0" y="1221663"/>
                </a:moveTo>
                <a:lnTo>
                  <a:pt x="15237736" y="1221663"/>
                </a:lnTo>
                <a:lnTo>
                  <a:pt x="15237736" y="0"/>
                </a:lnTo>
                <a:lnTo>
                  <a:pt x="0" y="0"/>
                </a:lnTo>
                <a:lnTo>
                  <a:pt x="0" y="1221663"/>
                </a:lnTo>
                <a:close/>
              </a:path>
            </a:pathLst>
          </a:custGeom>
          <a:solidFill>
            <a:srgbClr val="2e77e2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Autofit/>
          </a:bodyPr>
          <a:p>
            <a:endParaRPr b="0" lang="ru-RU" sz="1800" strike="noStrike" u="none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90" name="Прямоугольник 73"/>
          <p:cNvSpPr/>
          <p:nvPr/>
        </p:nvSpPr>
        <p:spPr>
          <a:xfrm>
            <a:off x="4349880" y="1343160"/>
            <a:ext cx="1573200" cy="825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455760"/>
                <a:tab algn="l" pos="911160"/>
                <a:tab algn="l" pos="1366920"/>
                <a:tab algn="l" pos="1822320"/>
                <a:tab algn="l" pos="2278080"/>
                <a:tab algn="l" pos="2733840"/>
                <a:tab algn="l" pos="3189240"/>
                <a:tab algn="l" pos="3645000"/>
                <a:tab algn="l" pos="4100400"/>
                <a:tab algn="l" pos="4556160"/>
                <a:tab algn="l" pos="5011560"/>
                <a:tab algn="l" pos="5467320"/>
                <a:tab algn="l" pos="5923080"/>
                <a:tab algn="l" pos="6378480"/>
                <a:tab algn="l" pos="6834240"/>
                <a:tab algn="l" pos="7289640"/>
                <a:tab algn="l" pos="7745400"/>
                <a:tab algn="l" pos="8201160"/>
                <a:tab algn="l" pos="8656560"/>
                <a:tab algn="l" pos="9112320"/>
              </a:tabLst>
            </a:pPr>
            <a:r>
              <a:rPr b="0" lang="ru-RU" sz="2400" strike="noStrike" u="none">
                <a:solidFill>
                  <a:srgbClr val="ffffff"/>
                </a:solidFill>
                <a:uFillTx/>
                <a:latin typeface="Neo Sans Cyr"/>
              </a:rPr>
              <a:t>37 </a:t>
            </a:r>
            <a:endParaRPr b="0" lang="ru-RU" sz="24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455760"/>
                <a:tab algn="l" pos="911160"/>
                <a:tab algn="l" pos="1366920"/>
                <a:tab algn="l" pos="1822320"/>
                <a:tab algn="l" pos="2278080"/>
                <a:tab algn="l" pos="2733840"/>
                <a:tab algn="l" pos="3189240"/>
                <a:tab algn="l" pos="3645000"/>
                <a:tab algn="l" pos="4100400"/>
                <a:tab algn="l" pos="4556160"/>
                <a:tab algn="l" pos="5011560"/>
                <a:tab algn="l" pos="5467320"/>
                <a:tab algn="l" pos="5923080"/>
                <a:tab algn="l" pos="6378480"/>
                <a:tab algn="l" pos="6834240"/>
                <a:tab algn="l" pos="7289640"/>
                <a:tab algn="l" pos="7745400"/>
                <a:tab algn="l" pos="8201160"/>
                <a:tab algn="l" pos="8656560"/>
                <a:tab algn="l" pos="9112320"/>
              </a:tabLst>
            </a:pPr>
            <a:r>
              <a:rPr b="0" lang="ru-RU" sz="1200" strike="noStrike" u="none">
                <a:solidFill>
                  <a:srgbClr val="ffffff"/>
                </a:solidFill>
                <a:uFillTx/>
                <a:latin typeface="Neo Sans Cyr"/>
              </a:rPr>
              <a:t>Частных детских</a:t>
            </a:r>
            <a:endParaRPr b="0" lang="ru-RU" sz="12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455760"/>
                <a:tab algn="l" pos="911160"/>
                <a:tab algn="l" pos="1366920"/>
                <a:tab algn="l" pos="1822320"/>
                <a:tab algn="l" pos="2278080"/>
                <a:tab algn="l" pos="2733840"/>
                <a:tab algn="l" pos="3189240"/>
                <a:tab algn="l" pos="3645000"/>
                <a:tab algn="l" pos="4100400"/>
                <a:tab algn="l" pos="4556160"/>
                <a:tab algn="l" pos="5011560"/>
                <a:tab algn="l" pos="5467320"/>
                <a:tab algn="l" pos="5923080"/>
                <a:tab algn="l" pos="6378480"/>
                <a:tab algn="l" pos="6834240"/>
                <a:tab algn="l" pos="7289640"/>
                <a:tab algn="l" pos="7745400"/>
                <a:tab algn="l" pos="8201160"/>
                <a:tab algn="l" pos="8656560"/>
                <a:tab algn="l" pos="9112320"/>
              </a:tabLst>
            </a:pPr>
            <a:r>
              <a:rPr b="0" lang="ru-RU" sz="1200" strike="noStrike" u="none">
                <a:solidFill>
                  <a:srgbClr val="ffffff"/>
                </a:solidFill>
                <a:uFillTx/>
                <a:latin typeface="Neo Sans Cyr"/>
              </a:rPr>
              <a:t>сада</a:t>
            </a:r>
            <a:endParaRPr b="0" lang="ru-RU" sz="1200" strike="noStrike" u="none">
              <a:solidFill>
                <a:srgbClr val="000000"/>
              </a:solidFill>
              <a:uFillTx/>
              <a:latin typeface="Calibri"/>
            </a:endParaRPr>
          </a:p>
        </p:txBody>
      </p:sp>
      <p:cxnSp>
        <p:nvCxnSpPr>
          <p:cNvPr id="91" name="Google Shape;77;p1"/>
          <p:cNvCxnSpPr/>
          <p:nvPr/>
        </p:nvCxnSpPr>
        <p:spPr>
          <a:xfrm>
            <a:off x="212400" y="6621120"/>
            <a:ext cx="11729160" cy="26280"/>
          </a:xfrm>
          <a:prstGeom prst="straightConnector1">
            <a:avLst/>
          </a:prstGeom>
          <a:ln w="57240">
            <a:solidFill>
              <a:srgbClr val="33cccc"/>
            </a:solidFill>
            <a:miter/>
          </a:ln>
        </p:spPr>
      </p:cxnSp>
      <p:cxnSp>
        <p:nvCxnSpPr>
          <p:cNvPr id="92" name="Google Shape;78;p1"/>
          <p:cNvCxnSpPr/>
          <p:nvPr/>
        </p:nvCxnSpPr>
        <p:spPr>
          <a:xfrm>
            <a:off x="757080" y="6364080"/>
            <a:ext cx="10694160" cy="37080"/>
          </a:xfrm>
          <a:prstGeom prst="straightConnector1">
            <a:avLst/>
          </a:prstGeom>
          <a:ln w="38160">
            <a:solidFill>
              <a:srgbClr val="4472c4"/>
            </a:solidFill>
            <a:miter/>
          </a:ln>
        </p:spPr>
      </p:cxnSp>
      <p:sp>
        <p:nvSpPr>
          <p:cNvPr id="93" name="TextBox 8"/>
          <p:cNvSpPr/>
          <p:nvPr/>
        </p:nvSpPr>
        <p:spPr>
          <a:xfrm>
            <a:off x="1508040" y="244440"/>
            <a:ext cx="4246560" cy="459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kk-KZ" sz="2400" strike="noStrike" u="none">
                <a:solidFill>
                  <a:srgbClr val="ffffff"/>
                </a:solidFill>
                <a:uFillTx/>
                <a:latin typeface="Times New Roman"/>
                <a:ea typeface="Times New Roman"/>
              </a:rPr>
              <a:t>Өзіңді тексер!</a:t>
            </a:r>
            <a:endParaRPr b="0" lang="ru-RU" sz="2400" strike="noStrike" u="none">
              <a:solidFill>
                <a:srgbClr val="000000"/>
              </a:solidFill>
              <a:uFillTx/>
              <a:latin typeface="Calibri"/>
            </a:endParaRPr>
          </a:p>
        </p:txBody>
      </p:sp>
      <p:graphicFrame>
        <p:nvGraphicFramePr>
          <p:cNvPr id="94" name=""/>
          <p:cNvGraphicFramePr/>
          <p:nvPr/>
        </p:nvGraphicFramePr>
        <p:xfrm>
          <a:off x="652320" y="1131840"/>
          <a:ext cx="10798200" cy="5181480"/>
        </p:xfrm>
        <a:graphic>
          <a:graphicData uri="http://schemas.openxmlformats.org/drawingml/2006/table">
            <a:tbl>
              <a:tblPr/>
              <a:tblGrid>
                <a:gridCol w="5399280"/>
                <a:gridCol w="5398920"/>
              </a:tblGrid>
              <a:tr h="316080">
                <a:tc>
                  <a:txBody>
                    <a:bodyPr lIns="67680" rIns="67680" tIns="0" bIns="0" anchor="t">
                      <a:noAutofit/>
                    </a:bodyPr>
                    <a:p>
                      <a:pPr>
                        <a:lnSpc>
                          <a:spcPct val="115000"/>
                        </a:lnSpc>
                        <a:spcAft>
                          <a:spcPts val="1001"/>
                        </a:spcAft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1" lang="kk-KZ" sz="1800" strike="noStrike" u="none">
                          <a:solidFill>
                            <a:srgbClr val="ffffff"/>
                          </a:solidFill>
                          <a:uFillTx/>
                          <a:latin typeface="Calibri"/>
                        </a:rPr>
                        <a:t>Мәтіннен үзінді</a:t>
                      </a:r>
                      <a:endParaRPr b="0" lang="ru-RU" sz="1800" strike="noStrike" u="none">
                        <a:solidFill>
                          <a:srgbClr val="000000"/>
                        </a:solidFill>
                        <a:uFillTx/>
                        <a:latin typeface="Calibri"/>
                      </a:endParaRPr>
                    </a:p>
                  </a:txBody>
                  <a:tcPr anchor="t" marL="67680" marR="67680">
                    <a:lnL w="5760">
                      <a:solidFill>
                        <a:srgbClr val="000000"/>
                      </a:solidFill>
                      <a:prstDash val="solid"/>
                    </a:lnL>
                    <a:lnR w="5760">
                      <a:solidFill>
                        <a:srgbClr val="000000"/>
                      </a:solidFill>
                      <a:prstDash val="solid"/>
                    </a:lnR>
                    <a:lnT w="5760">
                      <a:solidFill>
                        <a:srgbClr val="000000"/>
                      </a:solidFill>
                      <a:prstDash val="solid"/>
                    </a:lnT>
                    <a:lnB w="5760">
                      <a:solidFill>
                        <a:srgbClr val="000000"/>
                      </a:solidFill>
                      <a:prstDash val="soli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 lIns="67680" rIns="67680" tIns="0" bIns="0" anchor="t">
                      <a:noAutofit/>
                    </a:bodyPr>
                    <a:p>
                      <a:pPr>
                        <a:lnSpc>
                          <a:spcPct val="115000"/>
                        </a:lnSpc>
                        <a:spcAft>
                          <a:spcPts val="1001"/>
                        </a:spcAft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1" lang="kk-KZ" sz="1800" strike="noStrike" u="none">
                          <a:solidFill>
                            <a:srgbClr val="ffffff"/>
                          </a:solidFill>
                          <a:uFillTx/>
                          <a:latin typeface="Calibri"/>
                        </a:rPr>
                        <a:t>Үтірдің қойылу себебі</a:t>
                      </a:r>
                      <a:endParaRPr b="0" lang="ru-RU" sz="1800" strike="noStrike" u="none">
                        <a:solidFill>
                          <a:srgbClr val="000000"/>
                        </a:solidFill>
                        <a:uFillTx/>
                        <a:latin typeface="Calibri"/>
                      </a:endParaRPr>
                    </a:p>
                  </a:txBody>
                  <a:tcPr anchor="t" marL="67680" marR="67680">
                    <a:lnL w="5760">
                      <a:solidFill>
                        <a:srgbClr val="000000"/>
                      </a:solidFill>
                      <a:prstDash val="solid"/>
                    </a:lnL>
                    <a:lnR w="5760">
                      <a:solidFill>
                        <a:srgbClr val="000000"/>
                      </a:solidFill>
                      <a:prstDash val="solid"/>
                    </a:lnR>
                    <a:lnT w="5760">
                      <a:solidFill>
                        <a:srgbClr val="000000"/>
                      </a:solidFill>
                      <a:prstDash val="solid"/>
                    </a:lnT>
                    <a:lnB w="5760">
                      <a:solidFill>
                        <a:srgbClr val="000000"/>
                      </a:solidFill>
                      <a:prstDash val="solid"/>
                    </a:lnB>
                    <a:solidFill>
                      <a:srgbClr val="5b9bd5"/>
                    </a:solidFill>
                  </a:tcPr>
                </a:tc>
              </a:tr>
              <a:tr h="1261800">
                <a:tc>
                  <a:txBody>
                    <a:bodyPr lIns="67680" rIns="67680" tIns="0" bIns="0" anchor="t">
                      <a:noAutofit/>
                    </a:bodyPr>
                    <a:p>
                      <a:pPr>
                        <a:lnSpc>
                          <a:spcPct val="115000"/>
                        </a:lnSpc>
                        <a:spcAft>
                          <a:spcPts val="1001"/>
                        </a:spcAft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1" lang="kk-KZ" sz="1800" strike="noStrike" u="none">
                          <a:solidFill>
                            <a:srgbClr val="000000"/>
                          </a:solidFill>
                          <a:uFillTx/>
                          <a:latin typeface="Times New Roman"/>
                          <a:ea typeface="Times New Roman"/>
                        </a:rPr>
                        <a:t>Бұл телескоптар алыс орналасқан ғаламшарларды, галактикаларды және ашық ғарыштың басқа да нысандарын зерттеуге арналған.</a:t>
                      </a:r>
                      <a:endParaRPr b="0" lang="ru-RU" sz="1800" strike="noStrike" u="none">
                        <a:solidFill>
                          <a:srgbClr val="000000"/>
                        </a:solidFill>
                        <a:uFillTx/>
                        <a:latin typeface="Calibri"/>
                      </a:endParaRPr>
                    </a:p>
                  </a:txBody>
                  <a:tcPr anchor="t" marL="67680" marR="67680">
                    <a:lnL w="5760">
                      <a:solidFill>
                        <a:srgbClr val="000000"/>
                      </a:solidFill>
                      <a:prstDash val="solid"/>
                    </a:lnL>
                    <a:lnR w="5760">
                      <a:solidFill>
                        <a:srgbClr val="000000"/>
                      </a:solidFill>
                      <a:prstDash val="solid"/>
                    </a:lnR>
                    <a:lnT w="5760">
                      <a:solidFill>
                        <a:srgbClr val="000000"/>
                      </a:solidFill>
                      <a:prstDash val="solid"/>
                    </a:lnT>
                    <a:lnB w="576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67680" rIns="67680" tIns="0" bIns="0" anchor="t">
                      <a:noAutofit/>
                    </a:bodyPr>
                    <a:p>
                      <a:pPr>
                        <a:lnSpc>
                          <a:spcPct val="115000"/>
                        </a:lnSpc>
                        <a:spcAft>
                          <a:spcPts val="1001"/>
                        </a:spcAft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0" lang="kk-KZ" sz="1800" strike="noStrike" u="none">
                          <a:solidFill>
                            <a:srgbClr val="000000"/>
                          </a:solidFill>
                          <a:uFillTx/>
                          <a:latin typeface="Times New Roman"/>
                          <a:ea typeface="Times New Roman"/>
                        </a:rPr>
                        <a:t>Бірыңғай мүшелердің арасына</a:t>
                      </a:r>
                      <a:endParaRPr b="0" lang="ru-RU" sz="1800" strike="noStrike" u="none">
                        <a:solidFill>
                          <a:srgbClr val="000000"/>
                        </a:solidFill>
                        <a:uFillTx/>
                        <a:latin typeface="Calibri"/>
                      </a:endParaRPr>
                    </a:p>
                  </a:txBody>
                  <a:tcPr anchor="t" marL="67680" marR="67680">
                    <a:lnL w="5760">
                      <a:solidFill>
                        <a:srgbClr val="000000"/>
                      </a:solidFill>
                      <a:prstDash val="solid"/>
                    </a:lnL>
                    <a:lnR w="5760">
                      <a:solidFill>
                        <a:srgbClr val="000000"/>
                      </a:solidFill>
                      <a:prstDash val="solid"/>
                    </a:lnR>
                    <a:lnT w="5760">
                      <a:solidFill>
                        <a:srgbClr val="000000"/>
                      </a:solidFill>
                      <a:prstDash val="solid"/>
                    </a:lnT>
                    <a:lnB w="576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</a:tr>
              <a:tr h="457200">
                <a:tc>
                  <a:txBody>
                    <a:bodyPr lIns="67680" rIns="67680" tIns="0" bIns="0" anchor="t">
                      <a:noAutofit/>
                    </a:bodyPr>
                    <a:p>
                      <a:pPr>
                        <a:lnSpc>
                          <a:spcPct val="115000"/>
                        </a:lnSpc>
                        <a:spcAft>
                          <a:spcPts val="1001"/>
                        </a:spcAft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1" lang="kk-KZ" sz="1800" strike="noStrike" u="none">
                          <a:solidFill>
                            <a:srgbClr val="000000"/>
                          </a:solidFill>
                          <a:uFillTx/>
                          <a:latin typeface="Times New Roman"/>
                          <a:ea typeface="Times New Roman"/>
                        </a:rPr>
                        <a:t>Біріншіден, құрамында оттек бар ауа қажет. </a:t>
                      </a:r>
                      <a:endParaRPr b="0" lang="ru-RU" sz="1800" strike="noStrike" u="none">
                        <a:solidFill>
                          <a:srgbClr val="000000"/>
                        </a:solidFill>
                        <a:uFillTx/>
                        <a:latin typeface="Calibri"/>
                      </a:endParaRPr>
                    </a:p>
                  </a:txBody>
                  <a:tcPr anchor="t" marL="67680" marR="67680">
                    <a:lnL w="5760">
                      <a:solidFill>
                        <a:srgbClr val="000000"/>
                      </a:solidFill>
                      <a:prstDash val="solid"/>
                    </a:lnL>
                    <a:lnR w="5760">
                      <a:solidFill>
                        <a:srgbClr val="000000"/>
                      </a:solidFill>
                      <a:prstDash val="solid"/>
                    </a:lnR>
                    <a:lnT w="5760">
                      <a:solidFill>
                        <a:srgbClr val="000000"/>
                      </a:solidFill>
                      <a:prstDash val="solid"/>
                    </a:lnT>
                    <a:lnB w="576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67680" rIns="67680" tIns="0" bIns="0" anchor="t">
                      <a:noAutofit/>
                    </a:bodyPr>
                    <a:p>
                      <a:pPr>
                        <a:lnSpc>
                          <a:spcPct val="115000"/>
                        </a:lnSpc>
                        <a:spcAft>
                          <a:spcPts val="1001"/>
                        </a:spcAft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0" lang="kk-KZ" sz="1800" strike="noStrike" u="none">
                          <a:solidFill>
                            <a:srgbClr val="000000"/>
                          </a:solidFill>
                          <a:uFillTx/>
                          <a:latin typeface="Times New Roman"/>
                          <a:ea typeface="Times New Roman"/>
                        </a:rPr>
                        <a:t>Қыстырма сөзден кейін</a:t>
                      </a:r>
                      <a:endParaRPr b="0" lang="ru-RU" sz="1800" strike="noStrike" u="none">
                        <a:solidFill>
                          <a:srgbClr val="000000"/>
                        </a:solidFill>
                        <a:uFillTx/>
                        <a:latin typeface="Calibri"/>
                      </a:endParaRPr>
                    </a:p>
                  </a:txBody>
                  <a:tcPr anchor="t" marL="67680" marR="67680">
                    <a:lnL w="5760">
                      <a:solidFill>
                        <a:srgbClr val="000000"/>
                      </a:solidFill>
                      <a:prstDash val="solid"/>
                    </a:lnL>
                    <a:lnR w="5760">
                      <a:solidFill>
                        <a:srgbClr val="000000"/>
                      </a:solidFill>
                      <a:prstDash val="solid"/>
                    </a:lnR>
                    <a:lnT w="5760">
                      <a:solidFill>
                        <a:srgbClr val="000000"/>
                      </a:solidFill>
                      <a:prstDash val="solid"/>
                    </a:lnT>
                    <a:lnB w="576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</a:tr>
              <a:tr h="631080">
                <a:tc>
                  <a:txBody>
                    <a:bodyPr lIns="67680" rIns="67680" tIns="0" bIns="0" anchor="t">
                      <a:noAutofit/>
                    </a:bodyPr>
                    <a:p>
                      <a:pPr>
                        <a:lnSpc>
                          <a:spcPct val="115000"/>
                        </a:lnSpc>
                        <a:spcAft>
                          <a:spcPts val="1001"/>
                        </a:spcAft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1" lang="kk-KZ" sz="1800" strike="noStrike" u="none">
                          <a:solidFill>
                            <a:srgbClr val="000000"/>
                          </a:solidFill>
                          <a:uFillTx/>
                          <a:latin typeface="Times New Roman"/>
                          <a:ea typeface="Times New Roman"/>
                        </a:rPr>
                        <a:t>Екіншіден, адам, жануар, өсімдік үшін қажетті су керек.</a:t>
                      </a:r>
                      <a:endParaRPr b="0" lang="ru-RU" sz="1800" strike="noStrike" u="none">
                        <a:solidFill>
                          <a:srgbClr val="000000"/>
                        </a:solidFill>
                        <a:uFillTx/>
                        <a:latin typeface="Calibri"/>
                      </a:endParaRPr>
                    </a:p>
                  </a:txBody>
                  <a:tcPr anchor="t" marL="67680" marR="67680">
                    <a:lnL w="5760">
                      <a:solidFill>
                        <a:srgbClr val="000000"/>
                      </a:solidFill>
                      <a:prstDash val="solid"/>
                    </a:lnL>
                    <a:lnR w="5760">
                      <a:solidFill>
                        <a:srgbClr val="000000"/>
                      </a:solidFill>
                      <a:prstDash val="solid"/>
                    </a:lnR>
                    <a:lnT w="5760">
                      <a:solidFill>
                        <a:srgbClr val="000000"/>
                      </a:solidFill>
                      <a:prstDash val="solid"/>
                    </a:lnT>
                    <a:lnB w="576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67680" rIns="67680" tIns="0" bIns="0" anchor="t">
                      <a:noAutofit/>
                    </a:bodyPr>
                    <a:p>
                      <a:pPr>
                        <a:lnSpc>
                          <a:spcPct val="115000"/>
                        </a:lnSpc>
                        <a:spcAft>
                          <a:spcPts val="1001"/>
                        </a:spcAft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0" lang="kk-KZ" sz="1800" strike="noStrike" u="none">
                          <a:solidFill>
                            <a:srgbClr val="000000"/>
                          </a:solidFill>
                          <a:uFillTx/>
                          <a:latin typeface="Times New Roman"/>
                          <a:ea typeface="Times New Roman"/>
                        </a:rPr>
                        <a:t>Қыстырма сөзден кейін, бірыңғый мүшелердің арасына</a:t>
                      </a:r>
                      <a:endParaRPr b="0" lang="ru-RU" sz="1800" strike="noStrike" u="none">
                        <a:solidFill>
                          <a:srgbClr val="000000"/>
                        </a:solidFill>
                        <a:uFillTx/>
                        <a:latin typeface="Calibri"/>
                      </a:endParaRPr>
                    </a:p>
                  </a:txBody>
                  <a:tcPr anchor="t" marL="67680" marR="67680">
                    <a:lnL w="5760">
                      <a:solidFill>
                        <a:srgbClr val="000000"/>
                      </a:solidFill>
                      <a:prstDash val="solid"/>
                    </a:lnL>
                    <a:lnR w="5760">
                      <a:solidFill>
                        <a:srgbClr val="000000"/>
                      </a:solidFill>
                      <a:prstDash val="solid"/>
                    </a:lnR>
                    <a:lnT w="5760">
                      <a:solidFill>
                        <a:srgbClr val="000000"/>
                      </a:solidFill>
                      <a:prstDash val="solid"/>
                    </a:lnT>
                    <a:lnB w="576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</a:tr>
              <a:tr h="687240">
                <a:tc>
                  <a:txBody>
                    <a:bodyPr lIns="67680" rIns="67680" tIns="0" bIns="0" anchor="t">
                      <a:noAutofit/>
                    </a:bodyPr>
                    <a:p>
                      <a:pPr>
                        <a:lnSpc>
                          <a:spcPct val="115000"/>
                        </a:lnSpc>
                        <a:spcAft>
                          <a:spcPts val="1001"/>
                        </a:spcAft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1" lang="kk-KZ" sz="1800" strike="noStrike" u="none">
                          <a:solidFill>
                            <a:srgbClr val="000000"/>
                          </a:solidFill>
                          <a:uFillTx/>
                          <a:latin typeface="Times New Roman"/>
                          <a:ea typeface="Times New Roman"/>
                        </a:rPr>
                        <a:t>Үшіншіден, тірі организмдердің өмір сүруіне қолайлы ауаға, суға, жерге қажетті жылу керек.</a:t>
                      </a:r>
                      <a:endParaRPr b="0" lang="ru-RU" sz="1800" strike="noStrike" u="none">
                        <a:solidFill>
                          <a:srgbClr val="000000"/>
                        </a:solidFill>
                        <a:uFillTx/>
                        <a:latin typeface="Calibri"/>
                      </a:endParaRPr>
                    </a:p>
                  </a:txBody>
                  <a:tcPr anchor="t" marL="67680" marR="67680">
                    <a:lnL w="5760">
                      <a:solidFill>
                        <a:srgbClr val="000000"/>
                      </a:solidFill>
                      <a:prstDash val="solid"/>
                    </a:lnL>
                    <a:lnR w="5760">
                      <a:solidFill>
                        <a:srgbClr val="000000"/>
                      </a:solidFill>
                      <a:prstDash val="solid"/>
                    </a:lnR>
                    <a:lnT w="5760">
                      <a:solidFill>
                        <a:srgbClr val="000000"/>
                      </a:solidFill>
                      <a:prstDash val="solid"/>
                    </a:lnT>
                    <a:lnB w="576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67680" rIns="67680" tIns="0" bIns="0" anchor="t">
                      <a:noAutofit/>
                    </a:bodyPr>
                    <a:p>
                      <a:pPr>
                        <a:lnSpc>
                          <a:spcPct val="115000"/>
                        </a:lnSpc>
                        <a:spcAft>
                          <a:spcPts val="1001"/>
                        </a:spcAft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0" lang="kk-KZ" sz="1800" strike="noStrike" u="none">
                          <a:solidFill>
                            <a:srgbClr val="000000"/>
                          </a:solidFill>
                          <a:uFillTx/>
                          <a:latin typeface="Times New Roman"/>
                          <a:ea typeface="Times New Roman"/>
                        </a:rPr>
                        <a:t>Қыстырма сөзден кейін, бірыңғый мүшелердің арасына</a:t>
                      </a:r>
                      <a:endParaRPr b="0" lang="ru-RU" sz="1800" strike="noStrike" u="none">
                        <a:solidFill>
                          <a:srgbClr val="000000"/>
                        </a:solidFill>
                        <a:uFillTx/>
                        <a:latin typeface="Calibri"/>
                      </a:endParaRPr>
                    </a:p>
                  </a:txBody>
                  <a:tcPr anchor="t" marL="67680" marR="67680">
                    <a:lnL w="5760">
                      <a:solidFill>
                        <a:srgbClr val="000000"/>
                      </a:solidFill>
                      <a:prstDash val="solid"/>
                    </a:lnL>
                    <a:lnR w="5760">
                      <a:solidFill>
                        <a:srgbClr val="000000"/>
                      </a:solidFill>
                      <a:prstDash val="solid"/>
                    </a:lnR>
                    <a:lnT w="5760">
                      <a:solidFill>
                        <a:srgbClr val="000000"/>
                      </a:solidFill>
                      <a:prstDash val="solid"/>
                    </a:lnT>
                    <a:lnB w="576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</a:tr>
              <a:tr h="1143000">
                <a:tc>
                  <a:txBody>
                    <a:bodyPr lIns="67680" rIns="67680" tIns="0" bIns="0" anchor="t">
                      <a:noAutofit/>
                    </a:bodyPr>
                    <a:p>
                      <a:pPr>
                        <a:lnSpc>
                          <a:spcPct val="115000"/>
                        </a:lnSpc>
                        <a:spcAft>
                          <a:spcPts val="1001"/>
                        </a:spcAft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1" lang="kk-KZ" sz="1800" strike="noStrike" u="none">
                          <a:solidFill>
                            <a:srgbClr val="000000"/>
                          </a:solidFill>
                          <a:uFillTx/>
                          <a:latin typeface="Times New Roman"/>
                          <a:ea typeface="Times New Roman"/>
                        </a:rPr>
                        <a:t>Төртіншіден, біз жердің тартылыс күші арқасында жер бетінде жүріп, су айдынында жүзіп, түрлі құрылыс салып, тіршілік жасаймыз.</a:t>
                      </a:r>
                      <a:endParaRPr b="0" lang="ru-RU" sz="1800" strike="noStrike" u="none">
                        <a:solidFill>
                          <a:srgbClr val="000000"/>
                        </a:solidFill>
                        <a:uFillTx/>
                        <a:latin typeface="Calibri"/>
                      </a:endParaRPr>
                    </a:p>
                  </a:txBody>
                  <a:tcPr anchor="t" marL="67680" marR="67680">
                    <a:lnL w="5760">
                      <a:solidFill>
                        <a:srgbClr val="000000"/>
                      </a:solidFill>
                      <a:prstDash val="solid"/>
                    </a:lnL>
                    <a:lnR w="5760">
                      <a:solidFill>
                        <a:srgbClr val="000000"/>
                      </a:solidFill>
                      <a:prstDash val="solid"/>
                    </a:lnR>
                    <a:lnT w="5760">
                      <a:solidFill>
                        <a:srgbClr val="000000"/>
                      </a:solidFill>
                      <a:prstDash val="solid"/>
                    </a:lnT>
                    <a:lnB w="576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67680" rIns="67680" tIns="0" bIns="0" anchor="t">
                      <a:noAutofit/>
                    </a:bodyPr>
                    <a:p>
                      <a:pPr>
                        <a:lnSpc>
                          <a:spcPct val="115000"/>
                        </a:lnSpc>
                        <a:spcAft>
                          <a:spcPts val="1001"/>
                        </a:spcAft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0" lang="kk-KZ" sz="1800" strike="noStrike" u="none">
                          <a:solidFill>
                            <a:srgbClr val="000000"/>
                          </a:solidFill>
                          <a:uFillTx/>
                          <a:latin typeface="Times New Roman"/>
                          <a:ea typeface="Times New Roman"/>
                        </a:rPr>
                        <a:t>Қыстырма сөзден кейін, бірыңғый мүшелердің арасына</a:t>
                      </a:r>
                      <a:endParaRPr b="0" lang="ru-RU" sz="1800" strike="noStrike" u="none">
                        <a:solidFill>
                          <a:srgbClr val="000000"/>
                        </a:solidFill>
                        <a:uFillTx/>
                        <a:latin typeface="Calibri"/>
                      </a:endParaRPr>
                    </a:p>
                  </a:txBody>
                  <a:tcPr anchor="t" marL="67680" marR="67680">
                    <a:lnL w="5760">
                      <a:solidFill>
                        <a:srgbClr val="000000"/>
                      </a:solidFill>
                      <a:prstDash val="solid"/>
                    </a:lnL>
                    <a:lnR w="5760">
                      <a:solidFill>
                        <a:srgbClr val="000000"/>
                      </a:solidFill>
                      <a:prstDash val="solid"/>
                    </a:lnR>
                    <a:lnT w="5760">
                      <a:solidFill>
                        <a:srgbClr val="000000"/>
                      </a:solidFill>
                      <a:prstDash val="solid"/>
                    </a:lnT>
                    <a:lnB w="576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</a:tr>
              <a:tr h="685080">
                <a:tc>
                  <a:txBody>
                    <a:bodyPr lIns="67680" rIns="67680" tIns="0" bIns="0" anchor="t">
                      <a:noAutofit/>
                    </a:bodyPr>
                    <a:p>
                      <a:pPr>
                        <a:lnSpc>
                          <a:spcPct val="115000"/>
                        </a:lnSpc>
                        <a:spcAft>
                          <a:spcPts val="1001"/>
                        </a:spcAft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1" lang="kk-KZ" sz="1800" strike="noStrike" u="none">
                          <a:solidFill>
                            <a:srgbClr val="000000"/>
                          </a:solidFill>
                          <a:uFillTx/>
                          <a:latin typeface="Times New Roman"/>
                          <a:ea typeface="Times New Roman"/>
                        </a:rPr>
                        <a:t>Ал ғарыш кеңістігінде, күн жүйесінің өзге ғаламшарларында не бар?</a:t>
                      </a:r>
                      <a:endParaRPr b="0" lang="ru-RU" sz="1800" strike="noStrike" u="none">
                        <a:solidFill>
                          <a:srgbClr val="000000"/>
                        </a:solidFill>
                        <a:uFillTx/>
                        <a:latin typeface="Calibri"/>
                      </a:endParaRPr>
                    </a:p>
                  </a:txBody>
                  <a:tcPr anchor="t" marL="67680" marR="67680">
                    <a:lnL w="5760">
                      <a:solidFill>
                        <a:srgbClr val="000000"/>
                      </a:solidFill>
                      <a:prstDash val="solid"/>
                    </a:lnL>
                    <a:lnR w="5760">
                      <a:solidFill>
                        <a:srgbClr val="000000"/>
                      </a:solidFill>
                      <a:prstDash val="solid"/>
                    </a:lnR>
                    <a:lnT w="5760">
                      <a:solidFill>
                        <a:srgbClr val="000000"/>
                      </a:solidFill>
                      <a:prstDash val="solid"/>
                    </a:lnT>
                    <a:lnB w="576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67680" rIns="67680" tIns="0" bIns="0" anchor="t">
                      <a:noAutofit/>
                    </a:bodyPr>
                    <a:p>
                      <a:pPr>
                        <a:lnSpc>
                          <a:spcPct val="115000"/>
                        </a:lnSpc>
                        <a:spcAft>
                          <a:spcPts val="1001"/>
                        </a:spcAft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0" lang="kk-KZ" sz="1800" strike="noStrike" u="none">
                          <a:solidFill>
                            <a:srgbClr val="000000"/>
                          </a:solidFill>
                          <a:uFillTx/>
                          <a:latin typeface="Times New Roman"/>
                          <a:ea typeface="Times New Roman"/>
                        </a:rPr>
                        <a:t>Бірыңғай мүшелердің арасына</a:t>
                      </a:r>
                      <a:endParaRPr b="0" lang="ru-RU" sz="1800" strike="noStrike" u="none">
                        <a:solidFill>
                          <a:srgbClr val="000000"/>
                        </a:solidFill>
                        <a:uFillTx/>
                        <a:latin typeface="Calibri"/>
                      </a:endParaRPr>
                    </a:p>
                  </a:txBody>
                  <a:tcPr anchor="t" marL="67680" marR="67680">
                    <a:lnL w="5760">
                      <a:solidFill>
                        <a:srgbClr val="000000"/>
                      </a:solidFill>
                      <a:prstDash val="solid"/>
                    </a:lnL>
                    <a:lnR w="5760">
                      <a:solidFill>
                        <a:srgbClr val="000000"/>
                      </a:solidFill>
                      <a:prstDash val="solid"/>
                    </a:lnR>
                    <a:lnT w="5760">
                      <a:solidFill>
                        <a:srgbClr val="000000"/>
                      </a:solidFill>
                      <a:prstDash val="solid"/>
                    </a:lnT>
                    <a:lnB w="576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</a:tr>
            </a:tbl>
          </a:graphicData>
        </a:graphic>
      </p:graphicFrame>
    </p:spTree>
  </p:cSld>
  <p:transition spd="slow">
    <p:wipe dir="r"/>
  </p:transition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5" name="Рисунок 48" descr=""/>
          <p:cNvPicPr/>
          <p:nvPr/>
        </p:nvPicPr>
        <p:blipFill>
          <a:blip r:embed="rId1"/>
          <a:stretch/>
        </p:blipFill>
        <p:spPr>
          <a:xfrm>
            <a:off x="652320" y="7978680"/>
            <a:ext cx="200160" cy="203400"/>
          </a:xfrm>
          <a:prstGeom prst="rect">
            <a:avLst/>
          </a:prstGeom>
          <a:ln w="0">
            <a:noFill/>
          </a:ln>
        </p:spPr>
      </p:pic>
      <p:sp>
        <p:nvSpPr>
          <p:cNvPr id="96" name="object 2"/>
          <p:cNvSpPr/>
          <p:nvPr/>
        </p:nvSpPr>
        <p:spPr>
          <a:xfrm>
            <a:off x="1440" y="-12600"/>
            <a:ext cx="12190680" cy="977760"/>
          </a:xfrm>
          <a:custGeom>
            <a:avLst/>
            <a:gdLst>
              <a:gd name="textAreaLeft" fmla="*/ 0 w 12190680"/>
              <a:gd name="textAreaRight" fmla="*/ 12191040 w 12190680"/>
              <a:gd name="textAreaTop" fmla="*/ 0 h 977760"/>
              <a:gd name="textAreaBottom" fmla="*/ 978120 h 977760"/>
            </a:gdLst>
            <a:ahLst/>
            <a:rect l="textAreaLeft" t="textAreaTop" r="textAreaRight" b="textAreaBottom"/>
            <a:pathLst>
              <a:path w="15238094" h="1221740">
                <a:moveTo>
                  <a:pt x="0" y="1221663"/>
                </a:moveTo>
                <a:lnTo>
                  <a:pt x="15237736" y="1221663"/>
                </a:lnTo>
                <a:lnTo>
                  <a:pt x="15237736" y="0"/>
                </a:lnTo>
                <a:lnTo>
                  <a:pt x="0" y="0"/>
                </a:lnTo>
                <a:lnTo>
                  <a:pt x="0" y="1221663"/>
                </a:lnTo>
                <a:close/>
              </a:path>
            </a:pathLst>
          </a:custGeom>
          <a:solidFill>
            <a:srgbClr val="2e77e2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Autofit/>
          </a:bodyPr>
          <a:p>
            <a:endParaRPr b="0" lang="ru-RU" sz="1800" strike="noStrike" u="none">
              <a:solidFill>
                <a:srgbClr val="000000"/>
              </a:solidFill>
              <a:uFillTx/>
              <a:latin typeface="Calibri"/>
            </a:endParaRPr>
          </a:p>
        </p:txBody>
      </p:sp>
      <p:cxnSp>
        <p:nvCxnSpPr>
          <p:cNvPr id="97" name="Google Shape;77;p1"/>
          <p:cNvCxnSpPr/>
          <p:nvPr/>
        </p:nvCxnSpPr>
        <p:spPr>
          <a:xfrm>
            <a:off x="212400" y="6621120"/>
            <a:ext cx="11729160" cy="26280"/>
          </a:xfrm>
          <a:prstGeom prst="straightConnector1">
            <a:avLst/>
          </a:prstGeom>
          <a:ln w="57240">
            <a:solidFill>
              <a:srgbClr val="33cccc"/>
            </a:solidFill>
            <a:miter/>
          </a:ln>
        </p:spPr>
      </p:cxnSp>
      <p:cxnSp>
        <p:nvCxnSpPr>
          <p:cNvPr id="98" name="Google Shape;78;p1"/>
          <p:cNvCxnSpPr/>
          <p:nvPr/>
        </p:nvCxnSpPr>
        <p:spPr>
          <a:xfrm>
            <a:off x="757080" y="6364080"/>
            <a:ext cx="10694160" cy="37080"/>
          </a:xfrm>
          <a:prstGeom prst="straightConnector1">
            <a:avLst/>
          </a:prstGeom>
          <a:ln w="38160">
            <a:solidFill>
              <a:srgbClr val="4472c4"/>
            </a:solidFill>
            <a:miter/>
          </a:ln>
        </p:spPr>
      </p:cxnSp>
      <p:pic>
        <p:nvPicPr>
          <p:cNvPr id="99" name="Рисунок 9" descr=""/>
          <p:cNvPicPr/>
          <p:nvPr/>
        </p:nvPicPr>
        <p:blipFill>
          <a:blip r:embed="rId2"/>
          <a:srcRect l="30131" t="32028" r="34384" b="35271"/>
          <a:stretch/>
        </p:blipFill>
        <p:spPr>
          <a:xfrm>
            <a:off x="544680" y="965160"/>
            <a:ext cx="11064600" cy="4346640"/>
          </a:xfrm>
          <a:prstGeom prst="rect">
            <a:avLst/>
          </a:prstGeom>
          <a:ln w="0">
            <a:noFill/>
          </a:ln>
        </p:spPr>
      </p:pic>
    </p:spTree>
  </p:cSld>
  <p:transition spd="slow">
    <p:wipe dir="l"/>
  </p:transition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" name="Рисунок 48" descr=""/>
          <p:cNvPicPr/>
          <p:nvPr/>
        </p:nvPicPr>
        <p:blipFill>
          <a:blip r:embed="rId1"/>
          <a:stretch/>
        </p:blipFill>
        <p:spPr>
          <a:xfrm>
            <a:off x="652320" y="7978680"/>
            <a:ext cx="200160" cy="203400"/>
          </a:xfrm>
          <a:prstGeom prst="rect">
            <a:avLst/>
          </a:prstGeom>
          <a:ln w="0">
            <a:noFill/>
          </a:ln>
        </p:spPr>
      </p:pic>
      <p:sp>
        <p:nvSpPr>
          <p:cNvPr id="101" name="object 2"/>
          <p:cNvSpPr/>
          <p:nvPr/>
        </p:nvSpPr>
        <p:spPr>
          <a:xfrm>
            <a:off x="1440" y="-12600"/>
            <a:ext cx="12190680" cy="977760"/>
          </a:xfrm>
          <a:custGeom>
            <a:avLst/>
            <a:gdLst>
              <a:gd name="textAreaLeft" fmla="*/ 0 w 12190680"/>
              <a:gd name="textAreaRight" fmla="*/ 12191040 w 12190680"/>
              <a:gd name="textAreaTop" fmla="*/ 0 h 977760"/>
              <a:gd name="textAreaBottom" fmla="*/ 978120 h 977760"/>
            </a:gdLst>
            <a:ahLst/>
            <a:rect l="textAreaLeft" t="textAreaTop" r="textAreaRight" b="textAreaBottom"/>
            <a:pathLst>
              <a:path w="15238094" h="1221740">
                <a:moveTo>
                  <a:pt x="0" y="1221663"/>
                </a:moveTo>
                <a:lnTo>
                  <a:pt x="15237736" y="1221663"/>
                </a:lnTo>
                <a:lnTo>
                  <a:pt x="15237736" y="0"/>
                </a:lnTo>
                <a:lnTo>
                  <a:pt x="0" y="0"/>
                </a:lnTo>
                <a:lnTo>
                  <a:pt x="0" y="1221663"/>
                </a:lnTo>
                <a:close/>
              </a:path>
            </a:pathLst>
          </a:custGeom>
          <a:solidFill>
            <a:srgbClr val="2e77e2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Autofit/>
          </a:bodyPr>
          <a:p>
            <a:endParaRPr b="0" lang="ru-RU" sz="1800" strike="noStrike" u="none">
              <a:solidFill>
                <a:srgbClr val="000000"/>
              </a:solidFill>
              <a:uFillTx/>
              <a:latin typeface="Calibri"/>
            </a:endParaRPr>
          </a:p>
        </p:txBody>
      </p:sp>
      <p:cxnSp>
        <p:nvCxnSpPr>
          <p:cNvPr id="102" name="Google Shape;77;p1"/>
          <p:cNvCxnSpPr/>
          <p:nvPr/>
        </p:nvCxnSpPr>
        <p:spPr>
          <a:xfrm>
            <a:off x="212400" y="6621120"/>
            <a:ext cx="11729160" cy="26280"/>
          </a:xfrm>
          <a:prstGeom prst="straightConnector1">
            <a:avLst/>
          </a:prstGeom>
          <a:ln w="57240">
            <a:solidFill>
              <a:srgbClr val="33cccc"/>
            </a:solidFill>
            <a:miter/>
          </a:ln>
        </p:spPr>
      </p:cxnSp>
      <p:cxnSp>
        <p:nvCxnSpPr>
          <p:cNvPr id="103" name="Google Shape;78;p1"/>
          <p:cNvCxnSpPr/>
          <p:nvPr/>
        </p:nvCxnSpPr>
        <p:spPr>
          <a:xfrm>
            <a:off x="757080" y="6364080"/>
            <a:ext cx="10694160" cy="37080"/>
          </a:xfrm>
          <a:prstGeom prst="straightConnector1">
            <a:avLst/>
          </a:prstGeom>
          <a:ln w="38160">
            <a:solidFill>
              <a:srgbClr val="4472c4"/>
            </a:solidFill>
            <a:miter/>
          </a:ln>
        </p:spPr>
      </p:cxnSp>
      <p:pic>
        <p:nvPicPr>
          <p:cNvPr id="104" name="Рисунок 6" descr=""/>
          <p:cNvPicPr/>
          <p:nvPr/>
        </p:nvPicPr>
        <p:blipFill>
          <a:blip r:embed="rId2"/>
          <a:srcRect l="7735" t="34179" r="17466" b="35563"/>
          <a:stretch/>
        </p:blipFill>
        <p:spPr>
          <a:xfrm>
            <a:off x="407880" y="1146240"/>
            <a:ext cx="11239560" cy="4078080"/>
          </a:xfrm>
          <a:prstGeom prst="rect">
            <a:avLst/>
          </a:prstGeom>
          <a:ln w="0">
            <a:noFill/>
          </a:ln>
        </p:spPr>
      </p:pic>
    </p:spTree>
  </p:cSld>
  <p:transition spd="slow">
    <p:wipe dir="l"/>
  </p:transition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5" name="Рисунок 48" descr=""/>
          <p:cNvPicPr/>
          <p:nvPr/>
        </p:nvPicPr>
        <p:blipFill>
          <a:blip r:embed="rId1"/>
          <a:stretch/>
        </p:blipFill>
        <p:spPr>
          <a:xfrm>
            <a:off x="652320" y="7978680"/>
            <a:ext cx="200160" cy="203400"/>
          </a:xfrm>
          <a:prstGeom prst="rect">
            <a:avLst/>
          </a:prstGeom>
          <a:ln w="0">
            <a:noFill/>
          </a:ln>
        </p:spPr>
      </p:pic>
      <p:sp>
        <p:nvSpPr>
          <p:cNvPr id="106" name="object 2"/>
          <p:cNvSpPr/>
          <p:nvPr/>
        </p:nvSpPr>
        <p:spPr>
          <a:xfrm>
            <a:off x="1440" y="-12600"/>
            <a:ext cx="12190680" cy="977760"/>
          </a:xfrm>
          <a:custGeom>
            <a:avLst/>
            <a:gdLst>
              <a:gd name="textAreaLeft" fmla="*/ 0 w 12190680"/>
              <a:gd name="textAreaRight" fmla="*/ 12191040 w 12190680"/>
              <a:gd name="textAreaTop" fmla="*/ 0 h 977760"/>
              <a:gd name="textAreaBottom" fmla="*/ 978120 h 977760"/>
            </a:gdLst>
            <a:ahLst/>
            <a:rect l="textAreaLeft" t="textAreaTop" r="textAreaRight" b="textAreaBottom"/>
            <a:pathLst>
              <a:path w="15238094" h="1221740">
                <a:moveTo>
                  <a:pt x="0" y="1221663"/>
                </a:moveTo>
                <a:lnTo>
                  <a:pt x="15237736" y="1221663"/>
                </a:lnTo>
                <a:lnTo>
                  <a:pt x="15237736" y="0"/>
                </a:lnTo>
                <a:lnTo>
                  <a:pt x="0" y="0"/>
                </a:lnTo>
                <a:lnTo>
                  <a:pt x="0" y="1221663"/>
                </a:lnTo>
                <a:close/>
              </a:path>
            </a:pathLst>
          </a:custGeom>
          <a:solidFill>
            <a:srgbClr val="2e77e2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Autofit/>
          </a:bodyPr>
          <a:p>
            <a:endParaRPr b="0" lang="ru-RU" sz="1800" strike="noStrike" u="none">
              <a:solidFill>
                <a:srgbClr val="000000"/>
              </a:solidFill>
              <a:uFillTx/>
              <a:latin typeface="Calibri"/>
            </a:endParaRPr>
          </a:p>
        </p:txBody>
      </p:sp>
      <p:cxnSp>
        <p:nvCxnSpPr>
          <p:cNvPr id="107" name="Google Shape;77;p1"/>
          <p:cNvCxnSpPr/>
          <p:nvPr/>
        </p:nvCxnSpPr>
        <p:spPr>
          <a:xfrm>
            <a:off x="212400" y="6621120"/>
            <a:ext cx="11729160" cy="26280"/>
          </a:xfrm>
          <a:prstGeom prst="straightConnector1">
            <a:avLst/>
          </a:prstGeom>
          <a:ln w="57240">
            <a:solidFill>
              <a:srgbClr val="33cccc"/>
            </a:solidFill>
            <a:miter/>
          </a:ln>
        </p:spPr>
      </p:cxnSp>
      <p:cxnSp>
        <p:nvCxnSpPr>
          <p:cNvPr id="108" name="Google Shape;78;p1"/>
          <p:cNvCxnSpPr/>
          <p:nvPr/>
        </p:nvCxnSpPr>
        <p:spPr>
          <a:xfrm>
            <a:off x="757080" y="6364080"/>
            <a:ext cx="10694160" cy="37080"/>
          </a:xfrm>
          <a:prstGeom prst="straightConnector1">
            <a:avLst/>
          </a:prstGeom>
          <a:ln w="38160">
            <a:solidFill>
              <a:srgbClr val="4472c4"/>
            </a:solidFill>
            <a:miter/>
          </a:ln>
        </p:spPr>
      </p:cxnSp>
      <p:sp>
        <p:nvSpPr>
          <p:cNvPr id="109" name="TextBox 8"/>
          <p:cNvSpPr/>
          <p:nvPr/>
        </p:nvSpPr>
        <p:spPr>
          <a:xfrm>
            <a:off x="1508040" y="244440"/>
            <a:ext cx="4246560" cy="459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kk-KZ" sz="2400" strike="noStrike" u="none">
                <a:solidFill>
                  <a:srgbClr val="ffffff"/>
                </a:solidFill>
                <a:uFillTx/>
                <a:latin typeface="Times New Roman"/>
                <a:ea typeface="Times New Roman"/>
              </a:rPr>
              <a:t>4-тапсырма</a:t>
            </a:r>
            <a:endParaRPr b="0" lang="ru-RU" sz="2400" strike="noStrike" u="none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110" name="Прямоугольник 1"/>
          <p:cNvSpPr/>
          <p:nvPr/>
        </p:nvSpPr>
        <p:spPr>
          <a:xfrm>
            <a:off x="752400" y="1251000"/>
            <a:ext cx="10525320" cy="934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15000"/>
              </a:lnSpc>
              <a:spcAft>
                <a:spcPts val="1001"/>
              </a:spcAft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kk-KZ" sz="2400" strike="noStrike" u="none">
                <a:solidFill>
                  <a:srgbClr val="000000"/>
                </a:solidFill>
                <a:uFillTx/>
                <a:latin typeface="Times New Roman"/>
                <a:ea typeface="Calibri"/>
              </a:rPr>
              <a:t>Мәтіннен ауызекі сөйлеу және көркем сөйлеудің стильдік ерекшеліктерін танытатын тілдік құралдарды ажыратып жаз.</a:t>
            </a:r>
            <a:endParaRPr b="0" lang="ru-RU" sz="2400" strike="noStrike" u="none">
              <a:solidFill>
                <a:srgbClr val="000000"/>
              </a:solidFill>
              <a:uFillTx/>
              <a:latin typeface="Calibri"/>
            </a:endParaRPr>
          </a:p>
        </p:txBody>
      </p:sp>
      <p:graphicFrame>
        <p:nvGraphicFramePr>
          <p:cNvPr id="111" name=""/>
          <p:cNvGraphicFramePr/>
          <p:nvPr/>
        </p:nvGraphicFramePr>
        <p:xfrm>
          <a:off x="1044720" y="2263680"/>
          <a:ext cx="9840600" cy="1947960"/>
        </p:xfrm>
        <a:graphic>
          <a:graphicData uri="http://schemas.openxmlformats.org/drawingml/2006/table">
            <a:tbl>
              <a:tblPr/>
              <a:tblGrid>
                <a:gridCol w="4921200"/>
                <a:gridCol w="4919400"/>
              </a:tblGrid>
              <a:tr h="974880">
                <a:tc>
                  <a:txBody>
                    <a:bodyPr lIns="68760" rIns="68760" tIns="0" bIns="0" anchor="t">
                      <a:noAutofit/>
                    </a:bodyPr>
                    <a:p>
                      <a:pPr algn="ctr">
                        <a:lnSpc>
                          <a:spcPct val="115000"/>
                        </a:lnSpc>
                        <a:spcAft>
                          <a:spcPts val="1001"/>
                        </a:spcAft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1" lang="kk-KZ" sz="2400" strike="noStrike" u="none">
                          <a:solidFill>
                            <a:srgbClr val="ffffff"/>
                          </a:solidFill>
                          <a:uFillTx/>
                          <a:latin typeface="Times New Roman"/>
                          <a:ea typeface="Times New Roman"/>
                        </a:rPr>
                        <a:t>Ауызекі сөйлеу</a:t>
                      </a:r>
                      <a:endParaRPr b="0" lang="ru-RU" sz="2400" strike="noStrike" u="none">
                        <a:solidFill>
                          <a:srgbClr val="000000"/>
                        </a:solidFill>
                        <a:uFillTx/>
                        <a:latin typeface="Calibri"/>
                      </a:endParaRPr>
                    </a:p>
                  </a:txBody>
                  <a:tcPr anchor="t" marL="68760" marR="68760">
                    <a:lnL w="5760">
                      <a:solidFill>
                        <a:srgbClr val="000000"/>
                      </a:solidFill>
                      <a:prstDash val="solid"/>
                    </a:lnL>
                    <a:lnR w="5760">
                      <a:solidFill>
                        <a:srgbClr val="000000"/>
                      </a:solidFill>
                      <a:prstDash val="solid"/>
                    </a:lnR>
                    <a:lnT w="5760">
                      <a:solidFill>
                        <a:srgbClr val="000000"/>
                      </a:solidFill>
                      <a:prstDash val="solid"/>
                    </a:lnT>
                    <a:lnB w="5760">
                      <a:solidFill>
                        <a:srgbClr val="000000"/>
                      </a:solidFill>
                      <a:prstDash val="soli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 lIns="68760" rIns="68760" tIns="0" bIns="0" anchor="t">
                      <a:noAutofit/>
                    </a:bodyPr>
                    <a:p>
                      <a:pPr algn="ctr">
                        <a:lnSpc>
                          <a:spcPct val="115000"/>
                        </a:lnSpc>
                        <a:spcAft>
                          <a:spcPts val="1001"/>
                        </a:spcAft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1" lang="kk-KZ" sz="2400" strike="noStrike" u="none">
                          <a:solidFill>
                            <a:srgbClr val="ffffff"/>
                          </a:solidFill>
                          <a:uFillTx/>
                          <a:latin typeface="Times New Roman"/>
                          <a:ea typeface="Times New Roman"/>
                        </a:rPr>
                        <a:t>Көркем сөйлеу</a:t>
                      </a:r>
                      <a:endParaRPr b="0" lang="ru-RU" sz="2400" strike="noStrike" u="none">
                        <a:solidFill>
                          <a:srgbClr val="000000"/>
                        </a:solidFill>
                        <a:uFillTx/>
                        <a:latin typeface="Calibri"/>
                      </a:endParaRPr>
                    </a:p>
                  </a:txBody>
                  <a:tcPr anchor="t" marL="68760" marR="68760">
                    <a:lnL w="5760">
                      <a:solidFill>
                        <a:srgbClr val="000000"/>
                      </a:solidFill>
                      <a:prstDash val="solid"/>
                    </a:lnL>
                    <a:lnR w="5760">
                      <a:solidFill>
                        <a:srgbClr val="000000"/>
                      </a:solidFill>
                      <a:prstDash val="solid"/>
                    </a:lnR>
                    <a:lnT w="5760">
                      <a:solidFill>
                        <a:srgbClr val="000000"/>
                      </a:solidFill>
                      <a:prstDash val="solid"/>
                    </a:lnT>
                    <a:lnB w="5760">
                      <a:solidFill>
                        <a:srgbClr val="000000"/>
                      </a:solidFill>
                      <a:prstDash val="solid"/>
                    </a:lnB>
                    <a:solidFill>
                      <a:srgbClr val="5b9bd5"/>
                    </a:solidFill>
                  </a:tcPr>
                </a:tc>
              </a:tr>
              <a:tr h="973080">
                <a:tc>
                  <a:txBody>
                    <a:bodyPr lIns="68760" rIns="68760" tIns="0" bIns="0" anchor="t">
                      <a:noAutofit/>
                    </a:bodyPr>
                    <a:p>
                      <a:pPr>
                        <a:lnSpc>
                          <a:spcPct val="115000"/>
                        </a:lnSpc>
                        <a:spcAft>
                          <a:spcPts val="1001"/>
                        </a:spcAft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1" lang="kk-KZ" sz="2400" strike="noStrike" u="none">
                          <a:solidFill>
                            <a:srgbClr val="000000"/>
                          </a:solidFill>
                          <a:uFillTx/>
                          <a:latin typeface="Times New Roman"/>
                          <a:ea typeface="Times New Roman"/>
                        </a:rPr>
                        <a:t> </a:t>
                      </a:r>
                      <a:endParaRPr b="0" lang="ru-RU" sz="2400" strike="noStrike" u="none">
                        <a:solidFill>
                          <a:srgbClr val="000000"/>
                        </a:solidFill>
                        <a:uFillTx/>
                        <a:latin typeface="Calibri"/>
                      </a:endParaRPr>
                    </a:p>
                  </a:txBody>
                  <a:tcPr anchor="t" marL="68760" marR="68760">
                    <a:lnL w="5760">
                      <a:solidFill>
                        <a:srgbClr val="000000"/>
                      </a:solidFill>
                      <a:prstDash val="solid"/>
                    </a:lnL>
                    <a:lnR w="5760">
                      <a:solidFill>
                        <a:srgbClr val="000000"/>
                      </a:solidFill>
                      <a:prstDash val="solid"/>
                    </a:lnR>
                    <a:lnT w="5760">
                      <a:solidFill>
                        <a:srgbClr val="000000"/>
                      </a:solidFill>
                      <a:prstDash val="solid"/>
                    </a:lnT>
                    <a:lnB w="576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68760" rIns="68760" tIns="0" bIns="0" anchor="t">
                      <a:noAutofit/>
                    </a:bodyPr>
                    <a:p>
                      <a:pPr>
                        <a:lnSpc>
                          <a:spcPct val="115000"/>
                        </a:lnSpc>
                        <a:spcAft>
                          <a:spcPts val="1001"/>
                        </a:spcAft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0" lang="kk-KZ" sz="2400" strike="noStrike" u="none">
                          <a:solidFill>
                            <a:srgbClr val="000000"/>
                          </a:solidFill>
                          <a:uFillTx/>
                          <a:latin typeface="Times New Roman"/>
                          <a:ea typeface="Times New Roman"/>
                        </a:rPr>
                        <a:t> </a:t>
                      </a:r>
                      <a:endParaRPr b="0" lang="ru-RU" sz="2400" strike="noStrike" u="none">
                        <a:solidFill>
                          <a:srgbClr val="000000"/>
                        </a:solidFill>
                        <a:uFillTx/>
                        <a:latin typeface="Calibri"/>
                      </a:endParaRPr>
                    </a:p>
                  </a:txBody>
                  <a:tcPr anchor="t" marL="68760" marR="68760">
                    <a:lnL w="5760">
                      <a:solidFill>
                        <a:srgbClr val="000000"/>
                      </a:solidFill>
                      <a:prstDash val="solid"/>
                    </a:lnL>
                    <a:lnR w="5760">
                      <a:solidFill>
                        <a:srgbClr val="000000"/>
                      </a:solidFill>
                      <a:prstDash val="solid"/>
                    </a:lnR>
                    <a:lnT w="5760">
                      <a:solidFill>
                        <a:srgbClr val="000000"/>
                      </a:solidFill>
                      <a:prstDash val="solid"/>
                    </a:lnT>
                    <a:lnB w="576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112" name="Прямоугольник 3"/>
          <p:cNvSpPr/>
          <p:nvPr/>
        </p:nvSpPr>
        <p:spPr>
          <a:xfrm>
            <a:off x="752400" y="4905360"/>
            <a:ext cx="8705880" cy="1465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1800" strike="noStrike" u="none">
                <a:solidFill>
                  <a:srgbClr val="ff0000"/>
                </a:solidFill>
                <a:uFillTx/>
                <a:latin typeface="Times New Roman"/>
                <a:ea typeface="Times New Roman"/>
              </a:rPr>
              <a:t>Дескрипторы:</a:t>
            </a:r>
            <a:endParaRPr b="0" lang="ru-RU" sz="18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1800" strike="noStrike" u="none">
                <a:solidFill>
                  <a:srgbClr val="000000"/>
                </a:solidFill>
                <a:uFillTx/>
                <a:latin typeface="Times New Roman"/>
                <a:ea typeface="Times New Roman"/>
              </a:rPr>
              <a:t>•</a:t>
            </a:r>
            <a:r>
              <a:rPr b="0" lang="ru-RU" sz="1800" strike="noStrike" u="none">
                <a:solidFill>
                  <a:srgbClr val="000000"/>
                </a:solidFill>
                <a:uFillTx/>
                <a:latin typeface="Times New Roman"/>
                <a:ea typeface="Times New Roman"/>
              </a:rPr>
              <a:t>	</a:t>
            </a:r>
            <a:r>
              <a:rPr b="0" lang="ru-RU" sz="1800" strike="noStrike" u="none">
                <a:solidFill>
                  <a:srgbClr val="000000"/>
                </a:solidFill>
                <a:uFillTx/>
                <a:latin typeface="Times New Roman"/>
                <a:ea typeface="Times New Roman"/>
              </a:rPr>
              <a:t>Ауызекі сөйлеу стиліне тән анықтаманы біледі;</a:t>
            </a:r>
            <a:endParaRPr b="0" lang="ru-RU" sz="18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1800" strike="noStrike" u="none">
                <a:solidFill>
                  <a:srgbClr val="000000"/>
                </a:solidFill>
                <a:uFillTx/>
                <a:latin typeface="Times New Roman"/>
                <a:ea typeface="Times New Roman"/>
              </a:rPr>
              <a:t>•</a:t>
            </a:r>
            <a:r>
              <a:rPr b="0" lang="ru-RU" sz="1800" strike="noStrike" u="none">
                <a:solidFill>
                  <a:srgbClr val="000000"/>
                </a:solidFill>
                <a:uFillTx/>
                <a:latin typeface="Times New Roman"/>
                <a:ea typeface="Times New Roman"/>
              </a:rPr>
              <a:t>	</a:t>
            </a:r>
            <a:r>
              <a:rPr b="0" lang="ru-RU" sz="1800" strike="noStrike" u="none">
                <a:solidFill>
                  <a:srgbClr val="000000"/>
                </a:solidFill>
                <a:uFillTx/>
                <a:latin typeface="Times New Roman"/>
                <a:ea typeface="Times New Roman"/>
              </a:rPr>
              <a:t>Көркем сөйлеу стиліне тән анықтаманы біледі;</a:t>
            </a:r>
            <a:endParaRPr b="0" lang="ru-RU" sz="18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1800" strike="noStrike" u="none">
                <a:solidFill>
                  <a:srgbClr val="000000"/>
                </a:solidFill>
                <a:uFillTx/>
                <a:latin typeface="Times New Roman"/>
                <a:ea typeface="Times New Roman"/>
              </a:rPr>
              <a:t>•</a:t>
            </a:r>
            <a:r>
              <a:rPr b="0" lang="ru-RU" sz="1800" strike="noStrike" u="none">
                <a:solidFill>
                  <a:srgbClr val="000000"/>
                </a:solidFill>
                <a:uFillTx/>
                <a:latin typeface="Times New Roman"/>
                <a:ea typeface="Times New Roman"/>
              </a:rPr>
              <a:t>	</a:t>
            </a:r>
            <a:r>
              <a:rPr b="0" lang="ru-RU" sz="1800" strike="noStrike" u="none">
                <a:solidFill>
                  <a:srgbClr val="000000"/>
                </a:solidFill>
                <a:uFillTx/>
                <a:latin typeface="Times New Roman"/>
                <a:ea typeface="Times New Roman"/>
              </a:rPr>
              <a:t>Ауызекі сөйлеу стиліне тән тілдік құралдарды анықтайды;</a:t>
            </a:r>
            <a:endParaRPr b="0" lang="ru-RU" sz="18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1800" strike="noStrike" u="none">
                <a:solidFill>
                  <a:srgbClr val="000000"/>
                </a:solidFill>
                <a:uFillTx/>
                <a:latin typeface="Times New Roman"/>
                <a:ea typeface="Times New Roman"/>
              </a:rPr>
              <a:t>•</a:t>
            </a:r>
            <a:r>
              <a:rPr b="0" lang="ru-RU" sz="1800" strike="noStrike" u="none">
                <a:solidFill>
                  <a:srgbClr val="000000"/>
                </a:solidFill>
                <a:uFillTx/>
                <a:latin typeface="Times New Roman"/>
                <a:ea typeface="Times New Roman"/>
              </a:rPr>
              <a:t>	</a:t>
            </a:r>
            <a:r>
              <a:rPr b="0" lang="ru-RU" sz="1800" strike="noStrike" u="none">
                <a:solidFill>
                  <a:srgbClr val="000000"/>
                </a:solidFill>
                <a:uFillTx/>
                <a:latin typeface="Times New Roman"/>
                <a:ea typeface="Times New Roman"/>
              </a:rPr>
              <a:t>Көркем сөйлеу стиліне тән тілдік құралдарды анықтайды.</a:t>
            </a:r>
            <a:endParaRPr b="0" lang="ru-RU" sz="1800" strike="noStrike" u="none">
              <a:solidFill>
                <a:srgbClr val="000000"/>
              </a:solidFill>
              <a:uFillTx/>
              <a:latin typeface="Calibri"/>
            </a:endParaRPr>
          </a:p>
        </p:txBody>
      </p:sp>
    </p:spTree>
  </p:cSld>
  <p:transition spd="slow">
    <p:wipe dir="l"/>
  </p:transition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3" name="Рисунок 48" descr=""/>
          <p:cNvPicPr/>
          <p:nvPr/>
        </p:nvPicPr>
        <p:blipFill>
          <a:blip r:embed="rId1"/>
          <a:stretch/>
        </p:blipFill>
        <p:spPr>
          <a:xfrm>
            <a:off x="652320" y="7978680"/>
            <a:ext cx="200160" cy="203400"/>
          </a:xfrm>
          <a:prstGeom prst="rect">
            <a:avLst/>
          </a:prstGeom>
          <a:ln w="0">
            <a:noFill/>
          </a:ln>
        </p:spPr>
      </p:pic>
      <p:sp>
        <p:nvSpPr>
          <p:cNvPr id="114" name="object 2"/>
          <p:cNvSpPr/>
          <p:nvPr/>
        </p:nvSpPr>
        <p:spPr>
          <a:xfrm>
            <a:off x="1440" y="-12600"/>
            <a:ext cx="12190680" cy="977760"/>
          </a:xfrm>
          <a:custGeom>
            <a:avLst/>
            <a:gdLst>
              <a:gd name="textAreaLeft" fmla="*/ 0 w 12190680"/>
              <a:gd name="textAreaRight" fmla="*/ 12191040 w 12190680"/>
              <a:gd name="textAreaTop" fmla="*/ 0 h 977760"/>
              <a:gd name="textAreaBottom" fmla="*/ 978120 h 977760"/>
            </a:gdLst>
            <a:ahLst/>
            <a:rect l="textAreaLeft" t="textAreaTop" r="textAreaRight" b="textAreaBottom"/>
            <a:pathLst>
              <a:path w="15238094" h="1221740">
                <a:moveTo>
                  <a:pt x="0" y="1221663"/>
                </a:moveTo>
                <a:lnTo>
                  <a:pt x="15237736" y="1221663"/>
                </a:lnTo>
                <a:lnTo>
                  <a:pt x="15237736" y="0"/>
                </a:lnTo>
                <a:lnTo>
                  <a:pt x="0" y="0"/>
                </a:lnTo>
                <a:lnTo>
                  <a:pt x="0" y="1221663"/>
                </a:lnTo>
                <a:close/>
              </a:path>
            </a:pathLst>
          </a:custGeom>
          <a:solidFill>
            <a:srgbClr val="2e77e2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Autofit/>
          </a:bodyPr>
          <a:p>
            <a:endParaRPr b="0" lang="ru-RU" sz="1800" strike="noStrike" u="none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115" name="Прямоугольник 73"/>
          <p:cNvSpPr/>
          <p:nvPr/>
        </p:nvSpPr>
        <p:spPr>
          <a:xfrm>
            <a:off x="4349880" y="1343160"/>
            <a:ext cx="1573200" cy="825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455760"/>
                <a:tab algn="l" pos="911160"/>
                <a:tab algn="l" pos="1366920"/>
                <a:tab algn="l" pos="1822320"/>
                <a:tab algn="l" pos="2278080"/>
                <a:tab algn="l" pos="2733840"/>
                <a:tab algn="l" pos="3189240"/>
                <a:tab algn="l" pos="3645000"/>
                <a:tab algn="l" pos="4100400"/>
                <a:tab algn="l" pos="4556160"/>
                <a:tab algn="l" pos="5011560"/>
                <a:tab algn="l" pos="5467320"/>
                <a:tab algn="l" pos="5923080"/>
                <a:tab algn="l" pos="6378480"/>
                <a:tab algn="l" pos="6834240"/>
                <a:tab algn="l" pos="7289640"/>
                <a:tab algn="l" pos="7745400"/>
                <a:tab algn="l" pos="8201160"/>
                <a:tab algn="l" pos="8656560"/>
                <a:tab algn="l" pos="9112320"/>
              </a:tabLst>
            </a:pPr>
            <a:r>
              <a:rPr b="0" lang="ru-RU" sz="2400" strike="noStrike" u="none">
                <a:solidFill>
                  <a:srgbClr val="ffffff"/>
                </a:solidFill>
                <a:uFillTx/>
                <a:latin typeface="Neo Sans Cyr"/>
              </a:rPr>
              <a:t>37 </a:t>
            </a:r>
            <a:endParaRPr b="0" lang="ru-RU" sz="24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455760"/>
                <a:tab algn="l" pos="911160"/>
                <a:tab algn="l" pos="1366920"/>
                <a:tab algn="l" pos="1822320"/>
                <a:tab algn="l" pos="2278080"/>
                <a:tab algn="l" pos="2733840"/>
                <a:tab algn="l" pos="3189240"/>
                <a:tab algn="l" pos="3645000"/>
                <a:tab algn="l" pos="4100400"/>
                <a:tab algn="l" pos="4556160"/>
                <a:tab algn="l" pos="5011560"/>
                <a:tab algn="l" pos="5467320"/>
                <a:tab algn="l" pos="5923080"/>
                <a:tab algn="l" pos="6378480"/>
                <a:tab algn="l" pos="6834240"/>
                <a:tab algn="l" pos="7289640"/>
                <a:tab algn="l" pos="7745400"/>
                <a:tab algn="l" pos="8201160"/>
                <a:tab algn="l" pos="8656560"/>
                <a:tab algn="l" pos="9112320"/>
              </a:tabLst>
            </a:pPr>
            <a:r>
              <a:rPr b="0" lang="ru-RU" sz="1200" strike="noStrike" u="none">
                <a:solidFill>
                  <a:srgbClr val="ffffff"/>
                </a:solidFill>
                <a:uFillTx/>
                <a:latin typeface="Neo Sans Cyr"/>
              </a:rPr>
              <a:t>Частных детских</a:t>
            </a:r>
            <a:endParaRPr b="0" lang="ru-RU" sz="12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455760"/>
                <a:tab algn="l" pos="911160"/>
                <a:tab algn="l" pos="1366920"/>
                <a:tab algn="l" pos="1822320"/>
                <a:tab algn="l" pos="2278080"/>
                <a:tab algn="l" pos="2733840"/>
                <a:tab algn="l" pos="3189240"/>
                <a:tab algn="l" pos="3645000"/>
                <a:tab algn="l" pos="4100400"/>
                <a:tab algn="l" pos="4556160"/>
                <a:tab algn="l" pos="5011560"/>
                <a:tab algn="l" pos="5467320"/>
                <a:tab algn="l" pos="5923080"/>
                <a:tab algn="l" pos="6378480"/>
                <a:tab algn="l" pos="6834240"/>
                <a:tab algn="l" pos="7289640"/>
                <a:tab algn="l" pos="7745400"/>
                <a:tab algn="l" pos="8201160"/>
                <a:tab algn="l" pos="8656560"/>
                <a:tab algn="l" pos="9112320"/>
              </a:tabLst>
            </a:pPr>
            <a:r>
              <a:rPr b="0" lang="ru-RU" sz="1200" strike="noStrike" u="none">
                <a:solidFill>
                  <a:srgbClr val="ffffff"/>
                </a:solidFill>
                <a:uFillTx/>
                <a:latin typeface="Neo Sans Cyr"/>
              </a:rPr>
              <a:t>сада</a:t>
            </a:r>
            <a:endParaRPr b="0" lang="ru-RU" sz="1200" strike="noStrike" u="none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116" name="Прямоугольник 74"/>
          <p:cNvSpPr/>
          <p:nvPr/>
        </p:nvSpPr>
        <p:spPr>
          <a:xfrm>
            <a:off x="5942160" y="1309680"/>
            <a:ext cx="1571400" cy="642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455760"/>
                <a:tab algn="l" pos="911160"/>
                <a:tab algn="l" pos="1366920"/>
                <a:tab algn="l" pos="1822320"/>
                <a:tab algn="l" pos="2278080"/>
                <a:tab algn="l" pos="2733840"/>
                <a:tab algn="l" pos="3189240"/>
                <a:tab algn="l" pos="3645000"/>
                <a:tab algn="l" pos="4100400"/>
                <a:tab algn="l" pos="4556160"/>
                <a:tab algn="l" pos="5011560"/>
                <a:tab algn="l" pos="5467320"/>
                <a:tab algn="l" pos="5923080"/>
                <a:tab algn="l" pos="6378480"/>
                <a:tab algn="l" pos="6834240"/>
                <a:tab algn="l" pos="7289640"/>
                <a:tab algn="l" pos="7745400"/>
                <a:tab algn="l" pos="8201160"/>
                <a:tab algn="l" pos="8656560"/>
                <a:tab algn="l" pos="9112320"/>
              </a:tabLst>
            </a:pPr>
            <a:r>
              <a:rPr b="0" lang="ru-RU" sz="2400" strike="noStrike" u="none">
                <a:solidFill>
                  <a:srgbClr val="ffffff"/>
                </a:solidFill>
                <a:uFillTx/>
                <a:latin typeface="Neo Sans Cyr"/>
              </a:rPr>
              <a:t>43</a:t>
            </a:r>
            <a:endParaRPr b="0" lang="ru-RU" sz="24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455760"/>
                <a:tab algn="l" pos="911160"/>
                <a:tab algn="l" pos="1366920"/>
                <a:tab algn="l" pos="1822320"/>
                <a:tab algn="l" pos="2278080"/>
                <a:tab algn="l" pos="2733840"/>
                <a:tab algn="l" pos="3189240"/>
                <a:tab algn="l" pos="3645000"/>
                <a:tab algn="l" pos="4100400"/>
                <a:tab algn="l" pos="4556160"/>
                <a:tab algn="l" pos="5011560"/>
                <a:tab algn="l" pos="5467320"/>
                <a:tab algn="l" pos="5923080"/>
                <a:tab algn="l" pos="6378480"/>
                <a:tab algn="l" pos="6834240"/>
                <a:tab algn="l" pos="7289640"/>
                <a:tab algn="l" pos="7745400"/>
                <a:tab algn="l" pos="8201160"/>
                <a:tab algn="l" pos="8656560"/>
                <a:tab algn="l" pos="9112320"/>
              </a:tabLst>
            </a:pPr>
            <a:r>
              <a:rPr b="0" lang="ru-RU" sz="1200" strike="noStrike" u="none">
                <a:solidFill>
                  <a:srgbClr val="ffffff"/>
                </a:solidFill>
                <a:uFillTx/>
                <a:latin typeface="Neo Sans Cyr"/>
              </a:rPr>
              <a:t>Мини-центра</a:t>
            </a:r>
            <a:endParaRPr b="0" lang="ru-RU" sz="1200" strike="noStrike" u="none">
              <a:solidFill>
                <a:srgbClr val="000000"/>
              </a:solidFill>
              <a:uFillTx/>
              <a:latin typeface="Calibri"/>
            </a:endParaRPr>
          </a:p>
        </p:txBody>
      </p:sp>
      <p:cxnSp>
        <p:nvCxnSpPr>
          <p:cNvPr id="117" name="Google Shape;77;p1"/>
          <p:cNvCxnSpPr/>
          <p:nvPr/>
        </p:nvCxnSpPr>
        <p:spPr>
          <a:xfrm>
            <a:off x="212400" y="6621120"/>
            <a:ext cx="11729160" cy="26280"/>
          </a:xfrm>
          <a:prstGeom prst="straightConnector1">
            <a:avLst/>
          </a:prstGeom>
          <a:ln w="57240">
            <a:solidFill>
              <a:srgbClr val="33cccc"/>
            </a:solidFill>
            <a:miter/>
          </a:ln>
        </p:spPr>
      </p:cxnSp>
      <p:cxnSp>
        <p:nvCxnSpPr>
          <p:cNvPr id="118" name="Google Shape;78;p1"/>
          <p:cNvCxnSpPr/>
          <p:nvPr/>
        </p:nvCxnSpPr>
        <p:spPr>
          <a:xfrm>
            <a:off x="757080" y="6364080"/>
            <a:ext cx="10694160" cy="37080"/>
          </a:xfrm>
          <a:prstGeom prst="straightConnector1">
            <a:avLst/>
          </a:prstGeom>
          <a:ln w="38160">
            <a:solidFill>
              <a:srgbClr val="4472c4"/>
            </a:solidFill>
            <a:miter/>
          </a:ln>
        </p:spPr>
      </p:cxnSp>
      <p:sp>
        <p:nvSpPr>
          <p:cNvPr id="119" name="TextBox 8"/>
          <p:cNvSpPr/>
          <p:nvPr/>
        </p:nvSpPr>
        <p:spPr>
          <a:xfrm>
            <a:off x="1508040" y="244440"/>
            <a:ext cx="4246560" cy="459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kk-KZ" sz="2400" strike="noStrike" u="none">
                <a:solidFill>
                  <a:srgbClr val="ffffff"/>
                </a:solidFill>
                <a:uFillTx/>
                <a:latin typeface="Times New Roman"/>
                <a:ea typeface="Times New Roman"/>
              </a:rPr>
              <a:t>Өзіңді тексер!</a:t>
            </a:r>
            <a:endParaRPr b="0" lang="ru-RU" sz="2400" strike="noStrike" u="none">
              <a:solidFill>
                <a:srgbClr val="000000"/>
              </a:solidFill>
              <a:uFillTx/>
              <a:latin typeface="Calibri"/>
            </a:endParaRPr>
          </a:p>
        </p:txBody>
      </p:sp>
      <p:graphicFrame>
        <p:nvGraphicFramePr>
          <p:cNvPr id="120" name=""/>
          <p:cNvGraphicFramePr/>
          <p:nvPr/>
        </p:nvGraphicFramePr>
        <p:xfrm>
          <a:off x="1438200" y="1411200"/>
          <a:ext cx="8969400" cy="2314800"/>
        </p:xfrm>
        <a:graphic>
          <a:graphicData uri="http://schemas.openxmlformats.org/drawingml/2006/table">
            <a:tbl>
              <a:tblPr/>
              <a:tblGrid>
                <a:gridCol w="4484880"/>
                <a:gridCol w="4484520"/>
              </a:tblGrid>
              <a:tr h="719280">
                <a:tc>
                  <a:txBody>
                    <a:bodyPr lIns="68400" rIns="68400" tIns="0" bIns="0" anchor="t">
                      <a:noAutofit/>
                    </a:bodyPr>
                    <a:p>
                      <a:pPr algn="ctr">
                        <a:lnSpc>
                          <a:spcPct val="115000"/>
                        </a:lnSpc>
                        <a:spcAft>
                          <a:spcPts val="1001"/>
                        </a:spcAft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1" lang="kk-KZ" sz="2400" strike="noStrike" u="none">
                          <a:solidFill>
                            <a:srgbClr val="ffffff"/>
                          </a:solidFill>
                          <a:uFillTx/>
                          <a:latin typeface="Times New Roman"/>
                          <a:ea typeface="Times New Roman"/>
                        </a:rPr>
                        <a:t>Ауызекі сөйлеу</a:t>
                      </a:r>
                      <a:endParaRPr b="0" lang="ru-RU" sz="2400" strike="noStrike" u="none">
                        <a:solidFill>
                          <a:srgbClr val="000000"/>
                        </a:solidFill>
                        <a:uFillTx/>
                        <a:latin typeface="Calibri"/>
                      </a:endParaRPr>
                    </a:p>
                  </a:txBody>
                  <a:tcPr anchor="t" marL="68400" marR="68400">
                    <a:lnL w="5760">
                      <a:solidFill>
                        <a:srgbClr val="000000"/>
                      </a:solidFill>
                      <a:prstDash val="solid"/>
                    </a:lnL>
                    <a:lnR w="5760">
                      <a:solidFill>
                        <a:srgbClr val="000000"/>
                      </a:solidFill>
                      <a:prstDash val="solid"/>
                    </a:lnR>
                    <a:lnT w="5760">
                      <a:solidFill>
                        <a:srgbClr val="000000"/>
                      </a:solidFill>
                      <a:prstDash val="solid"/>
                    </a:lnT>
                    <a:lnB w="5760">
                      <a:solidFill>
                        <a:srgbClr val="000000"/>
                      </a:solidFill>
                      <a:prstDash val="soli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 lIns="68400" rIns="68400" tIns="0" bIns="0" anchor="t">
                      <a:noAutofit/>
                    </a:bodyPr>
                    <a:p>
                      <a:pPr algn="ctr">
                        <a:lnSpc>
                          <a:spcPct val="115000"/>
                        </a:lnSpc>
                        <a:spcAft>
                          <a:spcPts val="1001"/>
                        </a:spcAft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1" lang="kk-KZ" sz="2400" strike="noStrike" u="none">
                          <a:solidFill>
                            <a:srgbClr val="ffffff"/>
                          </a:solidFill>
                          <a:uFillTx/>
                          <a:latin typeface="Times New Roman"/>
                          <a:ea typeface="Times New Roman"/>
                        </a:rPr>
                        <a:t>Көркем сөйлеу</a:t>
                      </a:r>
                      <a:endParaRPr b="0" lang="ru-RU" sz="2400" strike="noStrike" u="none">
                        <a:solidFill>
                          <a:srgbClr val="000000"/>
                        </a:solidFill>
                        <a:uFillTx/>
                        <a:latin typeface="Calibri"/>
                      </a:endParaRPr>
                    </a:p>
                  </a:txBody>
                  <a:tcPr anchor="t" marL="68400" marR="68400">
                    <a:lnL w="5760">
                      <a:solidFill>
                        <a:srgbClr val="000000"/>
                      </a:solidFill>
                      <a:prstDash val="solid"/>
                    </a:lnL>
                    <a:lnR w="5760">
                      <a:solidFill>
                        <a:srgbClr val="000000"/>
                      </a:solidFill>
                      <a:prstDash val="solid"/>
                    </a:lnR>
                    <a:lnT w="5760">
                      <a:solidFill>
                        <a:srgbClr val="000000"/>
                      </a:solidFill>
                      <a:prstDash val="solid"/>
                    </a:lnT>
                    <a:lnB w="5760">
                      <a:solidFill>
                        <a:srgbClr val="000000"/>
                      </a:solidFill>
                      <a:prstDash val="solid"/>
                    </a:lnB>
                    <a:solidFill>
                      <a:srgbClr val="5b9bd5"/>
                    </a:solidFill>
                  </a:tcPr>
                </a:tc>
              </a:tr>
              <a:tr h="1595520">
                <a:tc>
                  <a:txBody>
                    <a:bodyPr lIns="68400" rIns="68400" tIns="0" bIns="0" anchor="t">
                      <a:noAutofit/>
                    </a:bodyPr>
                    <a:p>
                      <a:pPr>
                        <a:lnSpc>
                          <a:spcPct val="115000"/>
                        </a:lnSpc>
                        <a:spcAft>
                          <a:spcPts val="1001"/>
                        </a:spcAft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0" lang="kk-KZ" sz="2400" strike="noStrike" u="none">
                          <a:solidFill>
                            <a:srgbClr val="000000"/>
                          </a:solidFill>
                          <a:uFillTx/>
                          <a:latin typeface="Times New Roman"/>
                          <a:ea typeface="Times New Roman"/>
                        </a:rPr>
                        <a:t>әзірге, не қажет?,  не бар?, </a:t>
                      </a:r>
                      <a:endParaRPr b="0" lang="ru-RU" sz="2400" strike="noStrike" u="none">
                        <a:solidFill>
                          <a:srgbClr val="000000"/>
                        </a:solidFill>
                        <a:uFillTx/>
                        <a:latin typeface="Calibri"/>
                      </a:endParaRPr>
                    </a:p>
                  </a:txBody>
                  <a:tcPr anchor="t" marL="68400" marR="68400">
                    <a:lnL w="5760">
                      <a:solidFill>
                        <a:srgbClr val="000000"/>
                      </a:solidFill>
                      <a:prstDash val="solid"/>
                    </a:lnL>
                    <a:lnR w="5760">
                      <a:solidFill>
                        <a:srgbClr val="000000"/>
                      </a:solidFill>
                      <a:prstDash val="solid"/>
                    </a:lnR>
                    <a:lnT w="5760">
                      <a:solidFill>
                        <a:srgbClr val="000000"/>
                      </a:solidFill>
                      <a:prstDash val="solid"/>
                    </a:lnT>
                    <a:lnB w="576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68400" rIns="68400" tIns="0" bIns="0" anchor="t">
                      <a:noAutofit/>
                    </a:bodyPr>
                    <a:p>
                      <a:pPr>
                        <a:lnSpc>
                          <a:spcPct val="115000"/>
                        </a:lnSpc>
                        <a:spcAft>
                          <a:spcPts val="1001"/>
                        </a:spcAft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0" lang="kk-KZ" sz="2400" strike="noStrike" u="none">
                          <a:solidFill>
                            <a:srgbClr val="000000"/>
                          </a:solidFill>
                          <a:uFillTx/>
                          <a:latin typeface="Times New Roman"/>
                          <a:ea typeface="Times New Roman"/>
                        </a:rPr>
                        <a:t>адам баласы, тіршілік ету, аспан денелері, өмір сүру, күн жүйесі, тартылыс күші </a:t>
                      </a:r>
                      <a:endParaRPr b="0" lang="ru-RU" sz="2400" strike="noStrike" u="none">
                        <a:solidFill>
                          <a:srgbClr val="000000"/>
                        </a:solidFill>
                        <a:uFillTx/>
                        <a:latin typeface="Calibri"/>
                      </a:endParaRPr>
                    </a:p>
                  </a:txBody>
                  <a:tcPr anchor="t" marL="68400" marR="68400">
                    <a:lnL w="5760">
                      <a:solidFill>
                        <a:srgbClr val="000000"/>
                      </a:solidFill>
                      <a:prstDash val="solid"/>
                    </a:lnL>
                    <a:lnR w="5760">
                      <a:solidFill>
                        <a:srgbClr val="000000"/>
                      </a:solidFill>
                      <a:prstDash val="solid"/>
                    </a:lnR>
                    <a:lnT w="5760">
                      <a:solidFill>
                        <a:srgbClr val="000000"/>
                      </a:solidFill>
                      <a:prstDash val="solid"/>
                    </a:lnT>
                    <a:lnB w="576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</a:tr>
            </a:tbl>
          </a:graphicData>
        </a:graphic>
      </p:graphicFrame>
    </p:spTree>
  </p:cSld>
  <p:transition spd="slow">
    <p:wipe dir="r"/>
  </p:transition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1" name="Рисунок 48" descr=""/>
          <p:cNvPicPr/>
          <p:nvPr/>
        </p:nvPicPr>
        <p:blipFill>
          <a:blip r:embed="rId1"/>
          <a:stretch/>
        </p:blipFill>
        <p:spPr>
          <a:xfrm>
            <a:off x="652320" y="7978680"/>
            <a:ext cx="200160" cy="203400"/>
          </a:xfrm>
          <a:prstGeom prst="rect">
            <a:avLst/>
          </a:prstGeom>
          <a:ln w="0">
            <a:noFill/>
          </a:ln>
        </p:spPr>
      </p:pic>
      <p:sp>
        <p:nvSpPr>
          <p:cNvPr id="122" name="object 2"/>
          <p:cNvSpPr/>
          <p:nvPr/>
        </p:nvSpPr>
        <p:spPr>
          <a:xfrm>
            <a:off x="1440" y="-12600"/>
            <a:ext cx="12190680" cy="977760"/>
          </a:xfrm>
          <a:custGeom>
            <a:avLst/>
            <a:gdLst>
              <a:gd name="textAreaLeft" fmla="*/ 0 w 12190680"/>
              <a:gd name="textAreaRight" fmla="*/ 12191040 w 12190680"/>
              <a:gd name="textAreaTop" fmla="*/ 0 h 977760"/>
              <a:gd name="textAreaBottom" fmla="*/ 978120 h 977760"/>
            </a:gdLst>
            <a:ahLst/>
            <a:rect l="textAreaLeft" t="textAreaTop" r="textAreaRight" b="textAreaBottom"/>
            <a:pathLst>
              <a:path w="15238094" h="1221740">
                <a:moveTo>
                  <a:pt x="0" y="1221663"/>
                </a:moveTo>
                <a:lnTo>
                  <a:pt x="15237736" y="1221663"/>
                </a:lnTo>
                <a:lnTo>
                  <a:pt x="15237736" y="0"/>
                </a:lnTo>
                <a:lnTo>
                  <a:pt x="0" y="0"/>
                </a:lnTo>
                <a:lnTo>
                  <a:pt x="0" y="1221663"/>
                </a:lnTo>
                <a:close/>
              </a:path>
            </a:pathLst>
          </a:custGeom>
          <a:solidFill>
            <a:srgbClr val="2e77e2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Autofit/>
          </a:bodyPr>
          <a:p>
            <a:endParaRPr b="0" lang="ru-RU" sz="1800" strike="noStrike" u="none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123" name="Прямоугольник 73"/>
          <p:cNvSpPr/>
          <p:nvPr/>
        </p:nvSpPr>
        <p:spPr>
          <a:xfrm>
            <a:off x="4349880" y="1343160"/>
            <a:ext cx="1573200" cy="825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455760"/>
                <a:tab algn="l" pos="911160"/>
                <a:tab algn="l" pos="1366920"/>
                <a:tab algn="l" pos="1822320"/>
                <a:tab algn="l" pos="2278080"/>
                <a:tab algn="l" pos="2733840"/>
                <a:tab algn="l" pos="3189240"/>
                <a:tab algn="l" pos="3645000"/>
                <a:tab algn="l" pos="4100400"/>
                <a:tab algn="l" pos="4556160"/>
                <a:tab algn="l" pos="5011560"/>
                <a:tab algn="l" pos="5467320"/>
                <a:tab algn="l" pos="5923080"/>
                <a:tab algn="l" pos="6378480"/>
                <a:tab algn="l" pos="6834240"/>
                <a:tab algn="l" pos="7289640"/>
                <a:tab algn="l" pos="7745400"/>
                <a:tab algn="l" pos="8201160"/>
                <a:tab algn="l" pos="8656560"/>
                <a:tab algn="l" pos="9112320"/>
              </a:tabLst>
            </a:pPr>
            <a:r>
              <a:rPr b="0" lang="ru-RU" sz="2400" strike="noStrike" u="none">
                <a:solidFill>
                  <a:srgbClr val="ffffff"/>
                </a:solidFill>
                <a:uFillTx/>
                <a:latin typeface="Neo Sans Cyr"/>
              </a:rPr>
              <a:t>37 </a:t>
            </a:r>
            <a:endParaRPr b="0" lang="ru-RU" sz="24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455760"/>
                <a:tab algn="l" pos="911160"/>
                <a:tab algn="l" pos="1366920"/>
                <a:tab algn="l" pos="1822320"/>
                <a:tab algn="l" pos="2278080"/>
                <a:tab algn="l" pos="2733840"/>
                <a:tab algn="l" pos="3189240"/>
                <a:tab algn="l" pos="3645000"/>
                <a:tab algn="l" pos="4100400"/>
                <a:tab algn="l" pos="4556160"/>
                <a:tab algn="l" pos="5011560"/>
                <a:tab algn="l" pos="5467320"/>
                <a:tab algn="l" pos="5923080"/>
                <a:tab algn="l" pos="6378480"/>
                <a:tab algn="l" pos="6834240"/>
                <a:tab algn="l" pos="7289640"/>
                <a:tab algn="l" pos="7745400"/>
                <a:tab algn="l" pos="8201160"/>
                <a:tab algn="l" pos="8656560"/>
                <a:tab algn="l" pos="9112320"/>
              </a:tabLst>
            </a:pPr>
            <a:r>
              <a:rPr b="0" lang="ru-RU" sz="1200" strike="noStrike" u="none">
                <a:solidFill>
                  <a:srgbClr val="ffffff"/>
                </a:solidFill>
                <a:uFillTx/>
                <a:latin typeface="Neo Sans Cyr"/>
              </a:rPr>
              <a:t>Частных детских</a:t>
            </a:r>
            <a:endParaRPr b="0" lang="ru-RU" sz="12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455760"/>
                <a:tab algn="l" pos="911160"/>
                <a:tab algn="l" pos="1366920"/>
                <a:tab algn="l" pos="1822320"/>
                <a:tab algn="l" pos="2278080"/>
                <a:tab algn="l" pos="2733840"/>
                <a:tab algn="l" pos="3189240"/>
                <a:tab algn="l" pos="3645000"/>
                <a:tab algn="l" pos="4100400"/>
                <a:tab algn="l" pos="4556160"/>
                <a:tab algn="l" pos="5011560"/>
                <a:tab algn="l" pos="5467320"/>
                <a:tab algn="l" pos="5923080"/>
                <a:tab algn="l" pos="6378480"/>
                <a:tab algn="l" pos="6834240"/>
                <a:tab algn="l" pos="7289640"/>
                <a:tab algn="l" pos="7745400"/>
                <a:tab algn="l" pos="8201160"/>
                <a:tab algn="l" pos="8656560"/>
                <a:tab algn="l" pos="9112320"/>
              </a:tabLst>
            </a:pPr>
            <a:r>
              <a:rPr b="0" lang="ru-RU" sz="1200" strike="noStrike" u="none">
                <a:solidFill>
                  <a:srgbClr val="ffffff"/>
                </a:solidFill>
                <a:uFillTx/>
                <a:latin typeface="Neo Sans Cyr"/>
              </a:rPr>
              <a:t>сада</a:t>
            </a:r>
            <a:endParaRPr b="0" lang="ru-RU" sz="1200" strike="noStrike" u="none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124" name="Прямоугольник 74"/>
          <p:cNvSpPr/>
          <p:nvPr/>
        </p:nvSpPr>
        <p:spPr>
          <a:xfrm>
            <a:off x="5942160" y="1309680"/>
            <a:ext cx="1571400" cy="642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455760"/>
                <a:tab algn="l" pos="911160"/>
                <a:tab algn="l" pos="1366920"/>
                <a:tab algn="l" pos="1822320"/>
                <a:tab algn="l" pos="2278080"/>
                <a:tab algn="l" pos="2733840"/>
                <a:tab algn="l" pos="3189240"/>
                <a:tab algn="l" pos="3645000"/>
                <a:tab algn="l" pos="4100400"/>
                <a:tab algn="l" pos="4556160"/>
                <a:tab algn="l" pos="5011560"/>
                <a:tab algn="l" pos="5467320"/>
                <a:tab algn="l" pos="5923080"/>
                <a:tab algn="l" pos="6378480"/>
                <a:tab algn="l" pos="6834240"/>
                <a:tab algn="l" pos="7289640"/>
                <a:tab algn="l" pos="7745400"/>
                <a:tab algn="l" pos="8201160"/>
                <a:tab algn="l" pos="8656560"/>
                <a:tab algn="l" pos="9112320"/>
              </a:tabLst>
            </a:pPr>
            <a:r>
              <a:rPr b="0" lang="ru-RU" sz="2400" strike="noStrike" u="none">
                <a:solidFill>
                  <a:srgbClr val="ffffff"/>
                </a:solidFill>
                <a:uFillTx/>
                <a:latin typeface="Neo Sans Cyr"/>
              </a:rPr>
              <a:t>43</a:t>
            </a:r>
            <a:endParaRPr b="0" lang="ru-RU" sz="24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455760"/>
                <a:tab algn="l" pos="911160"/>
                <a:tab algn="l" pos="1366920"/>
                <a:tab algn="l" pos="1822320"/>
                <a:tab algn="l" pos="2278080"/>
                <a:tab algn="l" pos="2733840"/>
                <a:tab algn="l" pos="3189240"/>
                <a:tab algn="l" pos="3645000"/>
                <a:tab algn="l" pos="4100400"/>
                <a:tab algn="l" pos="4556160"/>
                <a:tab algn="l" pos="5011560"/>
                <a:tab algn="l" pos="5467320"/>
                <a:tab algn="l" pos="5923080"/>
                <a:tab algn="l" pos="6378480"/>
                <a:tab algn="l" pos="6834240"/>
                <a:tab algn="l" pos="7289640"/>
                <a:tab algn="l" pos="7745400"/>
                <a:tab algn="l" pos="8201160"/>
                <a:tab algn="l" pos="8656560"/>
                <a:tab algn="l" pos="9112320"/>
              </a:tabLst>
            </a:pPr>
            <a:r>
              <a:rPr b="0" lang="ru-RU" sz="1200" strike="noStrike" u="none">
                <a:solidFill>
                  <a:srgbClr val="ffffff"/>
                </a:solidFill>
                <a:uFillTx/>
                <a:latin typeface="Neo Sans Cyr"/>
              </a:rPr>
              <a:t>Мини-центра</a:t>
            </a:r>
            <a:endParaRPr b="0" lang="ru-RU" sz="1200" strike="noStrike" u="none">
              <a:solidFill>
                <a:srgbClr val="000000"/>
              </a:solidFill>
              <a:uFillTx/>
              <a:latin typeface="Calibri"/>
            </a:endParaRPr>
          </a:p>
        </p:txBody>
      </p:sp>
      <p:cxnSp>
        <p:nvCxnSpPr>
          <p:cNvPr id="125" name="Google Shape;77;p1"/>
          <p:cNvCxnSpPr/>
          <p:nvPr/>
        </p:nvCxnSpPr>
        <p:spPr>
          <a:xfrm>
            <a:off x="212400" y="6621120"/>
            <a:ext cx="11729160" cy="26280"/>
          </a:xfrm>
          <a:prstGeom prst="straightConnector1">
            <a:avLst/>
          </a:prstGeom>
          <a:ln w="57240">
            <a:solidFill>
              <a:srgbClr val="33cccc"/>
            </a:solidFill>
            <a:miter/>
          </a:ln>
        </p:spPr>
      </p:cxnSp>
      <p:cxnSp>
        <p:nvCxnSpPr>
          <p:cNvPr id="126" name="Google Shape;78;p1"/>
          <p:cNvCxnSpPr/>
          <p:nvPr/>
        </p:nvCxnSpPr>
        <p:spPr>
          <a:xfrm>
            <a:off x="757080" y="6364080"/>
            <a:ext cx="10694160" cy="37080"/>
          </a:xfrm>
          <a:prstGeom prst="straightConnector1">
            <a:avLst/>
          </a:prstGeom>
          <a:ln w="38160">
            <a:solidFill>
              <a:srgbClr val="4472c4"/>
            </a:solidFill>
            <a:miter/>
          </a:ln>
        </p:spPr>
      </p:cxnSp>
      <p:sp>
        <p:nvSpPr>
          <p:cNvPr id="127" name="TextBox 8"/>
          <p:cNvSpPr/>
          <p:nvPr/>
        </p:nvSpPr>
        <p:spPr>
          <a:xfrm>
            <a:off x="1676520" y="244440"/>
            <a:ext cx="4246560" cy="459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kk-KZ" sz="2400" strike="noStrike" u="none">
                <a:solidFill>
                  <a:srgbClr val="ffffff"/>
                </a:solidFill>
                <a:uFillTx/>
                <a:latin typeface="Times New Roman"/>
                <a:ea typeface="Times New Roman"/>
              </a:rPr>
              <a:t>Бекіту:</a:t>
            </a:r>
            <a:endParaRPr b="0" lang="ru-RU" sz="2400" strike="noStrike" u="none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128" name="Прямоугольник 2"/>
          <p:cNvSpPr/>
          <p:nvPr/>
        </p:nvSpPr>
        <p:spPr>
          <a:xfrm>
            <a:off x="1676520" y="1660680"/>
            <a:ext cx="7307280" cy="1922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marL="343080" indent="-343080">
              <a:lnSpc>
                <a:spcPct val="100000"/>
              </a:lnSpc>
              <a:buClr>
                <a:srgbClr val="000000"/>
              </a:buClr>
              <a:buFont typeface="Wingdings" charset="2"/>
              <a:buChar char="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kk-KZ" sz="2400" strike="noStrike" u="none">
                <a:solidFill>
                  <a:srgbClr val="000000"/>
                </a:solidFill>
                <a:uFillTx/>
                <a:latin typeface="Times New Roman"/>
                <a:ea typeface="Times New Roman"/>
              </a:rPr>
              <a:t> </a:t>
            </a:r>
            <a:r>
              <a:rPr b="0" lang="kk-KZ" sz="2400" strike="noStrike" u="none">
                <a:solidFill>
                  <a:srgbClr val="000000"/>
                </a:solidFill>
                <a:uFillTx/>
                <a:latin typeface="Times New Roman"/>
                <a:ea typeface="Times New Roman"/>
              </a:rPr>
              <a:t>Ауызекі сөйлеу мен көркем сөйлеудің стильдік ерекшеліктерін тілдік құралдар арқылы ажыраттың;</a:t>
            </a:r>
            <a:endParaRPr b="0" lang="ru-RU" sz="24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 marL="343080" indent="-343080">
              <a:lnSpc>
                <a:spcPct val="100000"/>
              </a:lnSpc>
              <a:buClr>
                <a:srgbClr val="000000"/>
              </a:buClr>
              <a:buFont typeface="Wingdings" charset="2"/>
              <a:buChar char="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kk-KZ" sz="2400" strike="noStrike" u="none">
                <a:solidFill>
                  <a:srgbClr val="000000"/>
                </a:solidFill>
                <a:uFillTx/>
                <a:latin typeface="Times New Roman"/>
                <a:ea typeface="Times New Roman"/>
              </a:rPr>
              <a:t>Сөйлем ішінде қойылатын тыныс белгі – үтірдің қойылу себебін меңгердің.</a:t>
            </a:r>
            <a:endParaRPr b="0" lang="ru-RU" sz="2400" strike="noStrike" u="none">
              <a:solidFill>
                <a:srgbClr val="000000"/>
              </a:solidFill>
              <a:uFillTx/>
              <a:latin typeface="Calibri"/>
            </a:endParaRPr>
          </a:p>
        </p:txBody>
      </p:sp>
    </p:spTree>
  </p:cSld>
  <p:transition spd="slow">
    <p:strips dir="ld"/>
  </p:transition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9" name="Рисунок 48" descr=""/>
          <p:cNvPicPr/>
          <p:nvPr/>
        </p:nvPicPr>
        <p:blipFill>
          <a:blip r:embed="rId1"/>
          <a:stretch/>
        </p:blipFill>
        <p:spPr>
          <a:xfrm>
            <a:off x="652320" y="7978680"/>
            <a:ext cx="200160" cy="203400"/>
          </a:xfrm>
          <a:prstGeom prst="rect">
            <a:avLst/>
          </a:prstGeom>
          <a:ln w="0">
            <a:noFill/>
          </a:ln>
        </p:spPr>
      </p:pic>
      <p:sp>
        <p:nvSpPr>
          <p:cNvPr id="130" name="object 2"/>
          <p:cNvSpPr/>
          <p:nvPr/>
        </p:nvSpPr>
        <p:spPr>
          <a:xfrm>
            <a:off x="1440" y="-12600"/>
            <a:ext cx="12190680" cy="977760"/>
          </a:xfrm>
          <a:custGeom>
            <a:avLst/>
            <a:gdLst>
              <a:gd name="textAreaLeft" fmla="*/ 0 w 12190680"/>
              <a:gd name="textAreaRight" fmla="*/ 12191040 w 12190680"/>
              <a:gd name="textAreaTop" fmla="*/ 0 h 977760"/>
              <a:gd name="textAreaBottom" fmla="*/ 978120 h 977760"/>
            </a:gdLst>
            <a:ahLst/>
            <a:rect l="textAreaLeft" t="textAreaTop" r="textAreaRight" b="textAreaBottom"/>
            <a:pathLst>
              <a:path w="15238094" h="1221740">
                <a:moveTo>
                  <a:pt x="0" y="1221663"/>
                </a:moveTo>
                <a:lnTo>
                  <a:pt x="15237736" y="1221663"/>
                </a:lnTo>
                <a:lnTo>
                  <a:pt x="15237736" y="0"/>
                </a:lnTo>
                <a:lnTo>
                  <a:pt x="0" y="0"/>
                </a:lnTo>
                <a:lnTo>
                  <a:pt x="0" y="1221663"/>
                </a:lnTo>
                <a:close/>
              </a:path>
            </a:pathLst>
          </a:custGeom>
          <a:solidFill>
            <a:srgbClr val="2e77e2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Autofit/>
          </a:bodyPr>
          <a:p>
            <a:endParaRPr b="0" lang="ru-RU" sz="1800" strike="noStrike" u="none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131" name="Прямоугольник 73"/>
          <p:cNvSpPr/>
          <p:nvPr/>
        </p:nvSpPr>
        <p:spPr>
          <a:xfrm>
            <a:off x="4349880" y="1343160"/>
            <a:ext cx="1573200" cy="825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455760"/>
                <a:tab algn="l" pos="911160"/>
                <a:tab algn="l" pos="1366920"/>
                <a:tab algn="l" pos="1822320"/>
                <a:tab algn="l" pos="2278080"/>
                <a:tab algn="l" pos="2733840"/>
                <a:tab algn="l" pos="3189240"/>
                <a:tab algn="l" pos="3645000"/>
                <a:tab algn="l" pos="4100400"/>
                <a:tab algn="l" pos="4556160"/>
                <a:tab algn="l" pos="5011560"/>
                <a:tab algn="l" pos="5467320"/>
                <a:tab algn="l" pos="5923080"/>
                <a:tab algn="l" pos="6378480"/>
                <a:tab algn="l" pos="6834240"/>
                <a:tab algn="l" pos="7289640"/>
                <a:tab algn="l" pos="7745400"/>
                <a:tab algn="l" pos="8201160"/>
                <a:tab algn="l" pos="8656560"/>
                <a:tab algn="l" pos="9112320"/>
              </a:tabLst>
            </a:pPr>
            <a:r>
              <a:rPr b="0" lang="ru-RU" sz="2400" strike="noStrike" u="none">
                <a:solidFill>
                  <a:srgbClr val="ffffff"/>
                </a:solidFill>
                <a:uFillTx/>
                <a:latin typeface="Neo Sans Cyr"/>
              </a:rPr>
              <a:t>37 </a:t>
            </a:r>
            <a:endParaRPr b="0" lang="ru-RU" sz="24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455760"/>
                <a:tab algn="l" pos="911160"/>
                <a:tab algn="l" pos="1366920"/>
                <a:tab algn="l" pos="1822320"/>
                <a:tab algn="l" pos="2278080"/>
                <a:tab algn="l" pos="2733840"/>
                <a:tab algn="l" pos="3189240"/>
                <a:tab algn="l" pos="3645000"/>
                <a:tab algn="l" pos="4100400"/>
                <a:tab algn="l" pos="4556160"/>
                <a:tab algn="l" pos="5011560"/>
                <a:tab algn="l" pos="5467320"/>
                <a:tab algn="l" pos="5923080"/>
                <a:tab algn="l" pos="6378480"/>
                <a:tab algn="l" pos="6834240"/>
                <a:tab algn="l" pos="7289640"/>
                <a:tab algn="l" pos="7745400"/>
                <a:tab algn="l" pos="8201160"/>
                <a:tab algn="l" pos="8656560"/>
                <a:tab algn="l" pos="9112320"/>
              </a:tabLst>
            </a:pPr>
            <a:r>
              <a:rPr b="0" lang="ru-RU" sz="1200" strike="noStrike" u="none">
                <a:solidFill>
                  <a:srgbClr val="ffffff"/>
                </a:solidFill>
                <a:uFillTx/>
                <a:latin typeface="Neo Sans Cyr"/>
              </a:rPr>
              <a:t>Частных детских</a:t>
            </a:r>
            <a:endParaRPr b="0" lang="ru-RU" sz="12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455760"/>
                <a:tab algn="l" pos="911160"/>
                <a:tab algn="l" pos="1366920"/>
                <a:tab algn="l" pos="1822320"/>
                <a:tab algn="l" pos="2278080"/>
                <a:tab algn="l" pos="2733840"/>
                <a:tab algn="l" pos="3189240"/>
                <a:tab algn="l" pos="3645000"/>
                <a:tab algn="l" pos="4100400"/>
                <a:tab algn="l" pos="4556160"/>
                <a:tab algn="l" pos="5011560"/>
                <a:tab algn="l" pos="5467320"/>
                <a:tab algn="l" pos="5923080"/>
                <a:tab algn="l" pos="6378480"/>
                <a:tab algn="l" pos="6834240"/>
                <a:tab algn="l" pos="7289640"/>
                <a:tab algn="l" pos="7745400"/>
                <a:tab algn="l" pos="8201160"/>
                <a:tab algn="l" pos="8656560"/>
                <a:tab algn="l" pos="9112320"/>
              </a:tabLst>
            </a:pPr>
            <a:r>
              <a:rPr b="0" lang="ru-RU" sz="1200" strike="noStrike" u="none">
                <a:solidFill>
                  <a:srgbClr val="ffffff"/>
                </a:solidFill>
                <a:uFillTx/>
                <a:latin typeface="Neo Sans Cyr"/>
              </a:rPr>
              <a:t>сада</a:t>
            </a:r>
            <a:endParaRPr b="0" lang="ru-RU" sz="1200" strike="noStrike" u="none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132" name="Прямоугольник 74"/>
          <p:cNvSpPr/>
          <p:nvPr/>
        </p:nvSpPr>
        <p:spPr>
          <a:xfrm>
            <a:off x="5942160" y="1309680"/>
            <a:ext cx="1571400" cy="642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455760"/>
                <a:tab algn="l" pos="911160"/>
                <a:tab algn="l" pos="1366920"/>
                <a:tab algn="l" pos="1822320"/>
                <a:tab algn="l" pos="2278080"/>
                <a:tab algn="l" pos="2733840"/>
                <a:tab algn="l" pos="3189240"/>
                <a:tab algn="l" pos="3645000"/>
                <a:tab algn="l" pos="4100400"/>
                <a:tab algn="l" pos="4556160"/>
                <a:tab algn="l" pos="5011560"/>
                <a:tab algn="l" pos="5467320"/>
                <a:tab algn="l" pos="5923080"/>
                <a:tab algn="l" pos="6378480"/>
                <a:tab algn="l" pos="6834240"/>
                <a:tab algn="l" pos="7289640"/>
                <a:tab algn="l" pos="7745400"/>
                <a:tab algn="l" pos="8201160"/>
                <a:tab algn="l" pos="8656560"/>
                <a:tab algn="l" pos="9112320"/>
              </a:tabLst>
            </a:pPr>
            <a:r>
              <a:rPr b="0" lang="ru-RU" sz="2400" strike="noStrike" u="none">
                <a:solidFill>
                  <a:srgbClr val="ffffff"/>
                </a:solidFill>
                <a:uFillTx/>
                <a:latin typeface="Neo Sans Cyr"/>
              </a:rPr>
              <a:t>43</a:t>
            </a:r>
            <a:endParaRPr b="0" lang="ru-RU" sz="24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455760"/>
                <a:tab algn="l" pos="911160"/>
                <a:tab algn="l" pos="1366920"/>
                <a:tab algn="l" pos="1822320"/>
                <a:tab algn="l" pos="2278080"/>
                <a:tab algn="l" pos="2733840"/>
                <a:tab algn="l" pos="3189240"/>
                <a:tab algn="l" pos="3645000"/>
                <a:tab algn="l" pos="4100400"/>
                <a:tab algn="l" pos="4556160"/>
                <a:tab algn="l" pos="5011560"/>
                <a:tab algn="l" pos="5467320"/>
                <a:tab algn="l" pos="5923080"/>
                <a:tab algn="l" pos="6378480"/>
                <a:tab algn="l" pos="6834240"/>
                <a:tab algn="l" pos="7289640"/>
                <a:tab algn="l" pos="7745400"/>
                <a:tab algn="l" pos="8201160"/>
                <a:tab algn="l" pos="8656560"/>
                <a:tab algn="l" pos="9112320"/>
              </a:tabLst>
            </a:pPr>
            <a:r>
              <a:rPr b="0" lang="ru-RU" sz="1200" strike="noStrike" u="none">
                <a:solidFill>
                  <a:srgbClr val="ffffff"/>
                </a:solidFill>
                <a:uFillTx/>
                <a:latin typeface="Neo Sans Cyr"/>
              </a:rPr>
              <a:t>Мини-центра</a:t>
            </a:r>
            <a:endParaRPr b="0" lang="ru-RU" sz="1200" strike="noStrike" u="none">
              <a:solidFill>
                <a:srgbClr val="000000"/>
              </a:solidFill>
              <a:uFillTx/>
              <a:latin typeface="Calibri"/>
            </a:endParaRPr>
          </a:p>
        </p:txBody>
      </p:sp>
      <p:cxnSp>
        <p:nvCxnSpPr>
          <p:cNvPr id="133" name="Google Shape;77;p1"/>
          <p:cNvCxnSpPr/>
          <p:nvPr/>
        </p:nvCxnSpPr>
        <p:spPr>
          <a:xfrm>
            <a:off x="212400" y="6621120"/>
            <a:ext cx="11729160" cy="26280"/>
          </a:xfrm>
          <a:prstGeom prst="straightConnector1">
            <a:avLst/>
          </a:prstGeom>
          <a:ln w="57240">
            <a:solidFill>
              <a:srgbClr val="33cccc"/>
            </a:solidFill>
            <a:miter/>
          </a:ln>
        </p:spPr>
      </p:cxnSp>
      <p:cxnSp>
        <p:nvCxnSpPr>
          <p:cNvPr id="134" name="Google Shape;78;p1"/>
          <p:cNvCxnSpPr/>
          <p:nvPr/>
        </p:nvCxnSpPr>
        <p:spPr>
          <a:xfrm>
            <a:off x="757080" y="6364080"/>
            <a:ext cx="10694160" cy="37080"/>
          </a:xfrm>
          <a:prstGeom prst="straightConnector1">
            <a:avLst/>
          </a:prstGeom>
          <a:ln w="38160">
            <a:solidFill>
              <a:srgbClr val="4472c4"/>
            </a:solidFill>
            <a:miter/>
          </a:ln>
        </p:spPr>
      </p:cxnSp>
      <p:sp>
        <p:nvSpPr>
          <p:cNvPr id="135" name="TextBox 8"/>
          <p:cNvSpPr/>
          <p:nvPr/>
        </p:nvSpPr>
        <p:spPr>
          <a:xfrm>
            <a:off x="1676520" y="244440"/>
            <a:ext cx="4246560" cy="459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kk-KZ" sz="2400" strike="noStrike" u="none">
                <a:solidFill>
                  <a:srgbClr val="ffffff"/>
                </a:solidFill>
                <a:uFillTx/>
                <a:latin typeface="Times New Roman"/>
                <a:ea typeface="Times New Roman"/>
              </a:rPr>
              <a:t>Қосымша тапсырма:</a:t>
            </a:r>
            <a:endParaRPr b="0" lang="ru-RU" sz="2400" strike="noStrike" u="none">
              <a:solidFill>
                <a:srgbClr val="000000"/>
              </a:solidFill>
              <a:uFillTx/>
              <a:latin typeface="Calibri"/>
            </a:endParaRPr>
          </a:p>
        </p:txBody>
      </p:sp>
      <p:pic>
        <p:nvPicPr>
          <p:cNvPr id="136" name="Прямоугольник 1" descr=""/>
          <p:cNvPicPr/>
          <p:nvPr/>
        </p:nvPicPr>
        <p:blipFill>
          <a:blip r:embed="rId2"/>
          <a:stretch/>
        </p:blipFill>
        <p:spPr>
          <a:xfrm>
            <a:off x="1060560" y="1341360"/>
            <a:ext cx="9704160" cy="1371600"/>
          </a:xfrm>
          <a:prstGeom prst="rect">
            <a:avLst/>
          </a:prstGeom>
          <a:ln w="0">
            <a:noFill/>
          </a:ln>
        </p:spPr>
      </p:pic>
    </p:spTree>
  </p:cSld>
  <p:transition spd="med">
    <p:fade/>
  </p:transition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48" descr=""/>
          <p:cNvPicPr/>
          <p:nvPr/>
        </p:nvPicPr>
        <p:blipFill>
          <a:blip r:embed="rId1"/>
          <a:stretch/>
        </p:blipFill>
        <p:spPr>
          <a:xfrm>
            <a:off x="652320" y="7978680"/>
            <a:ext cx="200160" cy="203400"/>
          </a:xfrm>
          <a:prstGeom prst="rect">
            <a:avLst/>
          </a:prstGeom>
          <a:ln w="0">
            <a:noFill/>
          </a:ln>
        </p:spPr>
      </p:pic>
      <p:sp>
        <p:nvSpPr>
          <p:cNvPr id="15" name="object 2"/>
          <p:cNvSpPr/>
          <p:nvPr/>
        </p:nvSpPr>
        <p:spPr>
          <a:xfrm>
            <a:off x="1440" y="-12600"/>
            <a:ext cx="12190680" cy="977760"/>
          </a:xfrm>
          <a:custGeom>
            <a:avLst/>
            <a:gdLst>
              <a:gd name="textAreaLeft" fmla="*/ 0 w 12190680"/>
              <a:gd name="textAreaRight" fmla="*/ 12191040 w 12190680"/>
              <a:gd name="textAreaTop" fmla="*/ 0 h 977760"/>
              <a:gd name="textAreaBottom" fmla="*/ 978120 h 977760"/>
            </a:gdLst>
            <a:ahLst/>
            <a:rect l="textAreaLeft" t="textAreaTop" r="textAreaRight" b="textAreaBottom"/>
            <a:pathLst>
              <a:path w="15238094" h="1221740">
                <a:moveTo>
                  <a:pt x="0" y="1221663"/>
                </a:moveTo>
                <a:lnTo>
                  <a:pt x="15237736" y="1221663"/>
                </a:lnTo>
                <a:lnTo>
                  <a:pt x="15237736" y="0"/>
                </a:lnTo>
                <a:lnTo>
                  <a:pt x="0" y="0"/>
                </a:lnTo>
                <a:lnTo>
                  <a:pt x="0" y="1221663"/>
                </a:lnTo>
                <a:close/>
              </a:path>
            </a:pathLst>
          </a:custGeom>
          <a:solidFill>
            <a:srgbClr val="2e77e2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Autofit/>
          </a:bodyPr>
          <a:p>
            <a:endParaRPr b="0" lang="ru-RU" sz="1800" strike="noStrike" u="none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16" name="Прямоугольник 73"/>
          <p:cNvSpPr/>
          <p:nvPr/>
        </p:nvSpPr>
        <p:spPr>
          <a:xfrm>
            <a:off x="4349880" y="1343160"/>
            <a:ext cx="1573200" cy="825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455760"/>
                <a:tab algn="l" pos="911160"/>
                <a:tab algn="l" pos="1366920"/>
                <a:tab algn="l" pos="1822320"/>
                <a:tab algn="l" pos="2278080"/>
                <a:tab algn="l" pos="2733840"/>
                <a:tab algn="l" pos="3189240"/>
                <a:tab algn="l" pos="3645000"/>
                <a:tab algn="l" pos="4100400"/>
                <a:tab algn="l" pos="4556160"/>
                <a:tab algn="l" pos="5011560"/>
                <a:tab algn="l" pos="5467320"/>
                <a:tab algn="l" pos="5923080"/>
                <a:tab algn="l" pos="6378480"/>
                <a:tab algn="l" pos="6834240"/>
                <a:tab algn="l" pos="7289640"/>
                <a:tab algn="l" pos="7745400"/>
                <a:tab algn="l" pos="8201160"/>
                <a:tab algn="l" pos="8656560"/>
                <a:tab algn="l" pos="9112320"/>
              </a:tabLst>
            </a:pPr>
            <a:r>
              <a:rPr b="0" lang="ru-RU" sz="2400" strike="noStrike" u="none">
                <a:solidFill>
                  <a:srgbClr val="ffffff"/>
                </a:solidFill>
                <a:uFillTx/>
                <a:latin typeface="Neo Sans Cyr"/>
              </a:rPr>
              <a:t>37 </a:t>
            </a:r>
            <a:endParaRPr b="0" lang="ru-RU" sz="24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455760"/>
                <a:tab algn="l" pos="911160"/>
                <a:tab algn="l" pos="1366920"/>
                <a:tab algn="l" pos="1822320"/>
                <a:tab algn="l" pos="2278080"/>
                <a:tab algn="l" pos="2733840"/>
                <a:tab algn="l" pos="3189240"/>
                <a:tab algn="l" pos="3645000"/>
                <a:tab algn="l" pos="4100400"/>
                <a:tab algn="l" pos="4556160"/>
                <a:tab algn="l" pos="5011560"/>
                <a:tab algn="l" pos="5467320"/>
                <a:tab algn="l" pos="5923080"/>
                <a:tab algn="l" pos="6378480"/>
                <a:tab algn="l" pos="6834240"/>
                <a:tab algn="l" pos="7289640"/>
                <a:tab algn="l" pos="7745400"/>
                <a:tab algn="l" pos="8201160"/>
                <a:tab algn="l" pos="8656560"/>
                <a:tab algn="l" pos="9112320"/>
              </a:tabLst>
            </a:pPr>
            <a:r>
              <a:rPr b="0" lang="ru-RU" sz="1200" strike="noStrike" u="none">
                <a:solidFill>
                  <a:srgbClr val="ffffff"/>
                </a:solidFill>
                <a:uFillTx/>
                <a:latin typeface="Neo Sans Cyr"/>
              </a:rPr>
              <a:t>Частных детских</a:t>
            </a:r>
            <a:endParaRPr b="0" lang="ru-RU" sz="12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455760"/>
                <a:tab algn="l" pos="911160"/>
                <a:tab algn="l" pos="1366920"/>
                <a:tab algn="l" pos="1822320"/>
                <a:tab algn="l" pos="2278080"/>
                <a:tab algn="l" pos="2733840"/>
                <a:tab algn="l" pos="3189240"/>
                <a:tab algn="l" pos="3645000"/>
                <a:tab algn="l" pos="4100400"/>
                <a:tab algn="l" pos="4556160"/>
                <a:tab algn="l" pos="5011560"/>
                <a:tab algn="l" pos="5467320"/>
                <a:tab algn="l" pos="5923080"/>
                <a:tab algn="l" pos="6378480"/>
                <a:tab algn="l" pos="6834240"/>
                <a:tab algn="l" pos="7289640"/>
                <a:tab algn="l" pos="7745400"/>
                <a:tab algn="l" pos="8201160"/>
                <a:tab algn="l" pos="8656560"/>
                <a:tab algn="l" pos="9112320"/>
              </a:tabLst>
            </a:pPr>
            <a:r>
              <a:rPr b="0" lang="ru-RU" sz="1200" strike="noStrike" u="none">
                <a:solidFill>
                  <a:srgbClr val="ffffff"/>
                </a:solidFill>
                <a:uFillTx/>
                <a:latin typeface="Neo Sans Cyr"/>
              </a:rPr>
              <a:t>сада</a:t>
            </a:r>
            <a:endParaRPr b="0" lang="ru-RU" sz="1200" strike="noStrike" u="none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17" name="Прямоугольник 74"/>
          <p:cNvSpPr/>
          <p:nvPr/>
        </p:nvSpPr>
        <p:spPr>
          <a:xfrm>
            <a:off x="5942160" y="1309680"/>
            <a:ext cx="1571400" cy="642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455760"/>
                <a:tab algn="l" pos="911160"/>
                <a:tab algn="l" pos="1366920"/>
                <a:tab algn="l" pos="1822320"/>
                <a:tab algn="l" pos="2278080"/>
                <a:tab algn="l" pos="2733840"/>
                <a:tab algn="l" pos="3189240"/>
                <a:tab algn="l" pos="3645000"/>
                <a:tab algn="l" pos="4100400"/>
                <a:tab algn="l" pos="4556160"/>
                <a:tab algn="l" pos="5011560"/>
                <a:tab algn="l" pos="5467320"/>
                <a:tab algn="l" pos="5923080"/>
                <a:tab algn="l" pos="6378480"/>
                <a:tab algn="l" pos="6834240"/>
                <a:tab algn="l" pos="7289640"/>
                <a:tab algn="l" pos="7745400"/>
                <a:tab algn="l" pos="8201160"/>
                <a:tab algn="l" pos="8656560"/>
                <a:tab algn="l" pos="9112320"/>
              </a:tabLst>
            </a:pPr>
            <a:r>
              <a:rPr b="0" lang="ru-RU" sz="2400" strike="noStrike" u="none">
                <a:solidFill>
                  <a:srgbClr val="ffffff"/>
                </a:solidFill>
                <a:uFillTx/>
                <a:latin typeface="Neo Sans Cyr"/>
              </a:rPr>
              <a:t>43</a:t>
            </a:r>
            <a:endParaRPr b="0" lang="ru-RU" sz="24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455760"/>
                <a:tab algn="l" pos="911160"/>
                <a:tab algn="l" pos="1366920"/>
                <a:tab algn="l" pos="1822320"/>
                <a:tab algn="l" pos="2278080"/>
                <a:tab algn="l" pos="2733840"/>
                <a:tab algn="l" pos="3189240"/>
                <a:tab algn="l" pos="3645000"/>
                <a:tab algn="l" pos="4100400"/>
                <a:tab algn="l" pos="4556160"/>
                <a:tab algn="l" pos="5011560"/>
                <a:tab algn="l" pos="5467320"/>
                <a:tab algn="l" pos="5923080"/>
                <a:tab algn="l" pos="6378480"/>
                <a:tab algn="l" pos="6834240"/>
                <a:tab algn="l" pos="7289640"/>
                <a:tab algn="l" pos="7745400"/>
                <a:tab algn="l" pos="8201160"/>
                <a:tab algn="l" pos="8656560"/>
                <a:tab algn="l" pos="9112320"/>
              </a:tabLst>
            </a:pPr>
            <a:r>
              <a:rPr b="0" lang="ru-RU" sz="1200" strike="noStrike" u="none">
                <a:solidFill>
                  <a:srgbClr val="ffffff"/>
                </a:solidFill>
                <a:uFillTx/>
                <a:latin typeface="Neo Sans Cyr"/>
              </a:rPr>
              <a:t>Мини-центра</a:t>
            </a:r>
            <a:endParaRPr b="0" lang="ru-RU" sz="1200" strike="noStrike" u="none">
              <a:solidFill>
                <a:srgbClr val="000000"/>
              </a:solidFill>
              <a:uFillTx/>
              <a:latin typeface="Calibri"/>
            </a:endParaRPr>
          </a:p>
        </p:txBody>
      </p:sp>
      <p:cxnSp>
        <p:nvCxnSpPr>
          <p:cNvPr id="18" name="Google Shape;77;p1"/>
          <p:cNvCxnSpPr/>
          <p:nvPr/>
        </p:nvCxnSpPr>
        <p:spPr>
          <a:xfrm>
            <a:off x="212400" y="6621120"/>
            <a:ext cx="11729160" cy="26280"/>
          </a:xfrm>
          <a:prstGeom prst="straightConnector1">
            <a:avLst/>
          </a:prstGeom>
          <a:ln w="57240">
            <a:solidFill>
              <a:srgbClr val="33cccc"/>
            </a:solidFill>
            <a:miter/>
          </a:ln>
        </p:spPr>
      </p:cxnSp>
      <p:cxnSp>
        <p:nvCxnSpPr>
          <p:cNvPr id="19" name="Google Shape;78;p1"/>
          <p:cNvCxnSpPr/>
          <p:nvPr/>
        </p:nvCxnSpPr>
        <p:spPr>
          <a:xfrm>
            <a:off x="652320" y="3389040"/>
            <a:ext cx="10694160" cy="37080"/>
          </a:xfrm>
          <a:prstGeom prst="straightConnector1">
            <a:avLst/>
          </a:prstGeom>
          <a:ln w="38160">
            <a:solidFill>
              <a:srgbClr val="4472c4"/>
            </a:solidFill>
            <a:miter/>
          </a:ln>
        </p:spPr>
      </p:cxnSp>
      <p:sp>
        <p:nvSpPr>
          <p:cNvPr id="20" name="TextBox 8"/>
          <p:cNvSpPr/>
          <p:nvPr/>
        </p:nvSpPr>
        <p:spPr>
          <a:xfrm>
            <a:off x="1133640" y="258840"/>
            <a:ext cx="4246560" cy="459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ru-RU" sz="2400" strike="noStrike" u="none">
                <a:solidFill>
                  <a:srgbClr val="ffffff"/>
                </a:solidFill>
                <a:uFillTx/>
                <a:latin typeface="Times New Roman"/>
                <a:ea typeface="Times New Roman"/>
              </a:rPr>
              <a:t>Оқу мақсаттары</a:t>
            </a:r>
            <a:endParaRPr b="0" lang="ru-RU" sz="2400" strike="noStrike" u="none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21" name="TextBox 1"/>
          <p:cNvSpPr/>
          <p:nvPr/>
        </p:nvSpPr>
        <p:spPr>
          <a:xfrm>
            <a:off x="1147680" y="3513240"/>
            <a:ext cx="2792520" cy="459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kk-KZ" sz="2400" strike="noStrike" u="none">
                <a:solidFill>
                  <a:srgbClr val="000000"/>
                </a:solidFill>
                <a:uFillTx/>
                <a:latin typeface="Times New Roman"/>
                <a:ea typeface="Times New Roman"/>
              </a:rPr>
              <a:t>Сабақ мақсаттары</a:t>
            </a:r>
            <a:endParaRPr b="0" lang="ru-RU" sz="2400" strike="noStrike" u="none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22" name="Прямоугольник 1"/>
          <p:cNvSpPr/>
          <p:nvPr/>
        </p:nvSpPr>
        <p:spPr>
          <a:xfrm>
            <a:off x="1133640" y="1343160"/>
            <a:ext cx="9413640" cy="1557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kk-KZ" sz="2400" strike="noStrike" u="none">
                <a:solidFill>
                  <a:srgbClr val="000000"/>
                </a:solidFill>
                <a:uFillTx/>
                <a:latin typeface="Times New Roman"/>
                <a:ea typeface="Times New Roman"/>
              </a:rPr>
              <a:t>6.2.2.1 ауызекі сөйлеу және көркем сөйлеудің стильдік ерекшеліктерін қолданылған тілдік құралдар арқылы тану;</a:t>
            </a:r>
            <a:endParaRPr b="0" lang="ru-RU" sz="24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kk-KZ" sz="2400" strike="noStrike" u="none">
                <a:solidFill>
                  <a:srgbClr val="000000"/>
                </a:solidFill>
                <a:uFillTx/>
                <a:latin typeface="Times New Roman"/>
                <a:ea typeface="Times New Roman"/>
              </a:rPr>
              <a:t>6.4.5.1 қазақ тіліндегі тыныс белгілерінің түрлері мен қызметін (даралаушы) түсіну, дұрыс қолдану.</a:t>
            </a:r>
            <a:endParaRPr b="0" lang="ru-RU" sz="2400" strike="noStrike" u="none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23" name="Прямоугольник 2"/>
          <p:cNvSpPr/>
          <p:nvPr/>
        </p:nvSpPr>
        <p:spPr>
          <a:xfrm>
            <a:off x="1133640" y="4168800"/>
            <a:ext cx="9413640" cy="1557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kk-KZ" sz="2400" strike="noStrike" u="none">
                <a:solidFill>
                  <a:srgbClr val="000000"/>
                </a:solidFill>
                <a:uFillTx/>
                <a:latin typeface="Times New Roman"/>
                <a:ea typeface="Times New Roman"/>
              </a:rPr>
              <a:t>   </a:t>
            </a:r>
            <a:r>
              <a:rPr b="0" lang="kk-KZ" sz="2400" strike="noStrike" u="none">
                <a:solidFill>
                  <a:srgbClr val="000000"/>
                </a:solidFill>
                <a:uFillTx/>
                <a:latin typeface="Times New Roman"/>
                <a:ea typeface="Times New Roman"/>
              </a:rPr>
              <a:t>-</a:t>
            </a:r>
            <a:r>
              <a:rPr b="0" lang="kk-KZ" sz="2400" strike="noStrike" u="none">
                <a:solidFill>
                  <a:srgbClr val="000000"/>
                </a:solidFill>
                <a:uFillTx/>
                <a:latin typeface="Times New Roman"/>
                <a:ea typeface="Times New Roman"/>
              </a:rPr>
              <a:t>	</a:t>
            </a:r>
            <a:r>
              <a:rPr b="0" lang="kk-KZ" sz="2400" strike="noStrike" u="none">
                <a:solidFill>
                  <a:srgbClr val="000000"/>
                </a:solidFill>
                <a:uFillTx/>
                <a:latin typeface="Times New Roman"/>
                <a:ea typeface="Times New Roman"/>
              </a:rPr>
              <a:t>Ауызекі сөйлеу және көркем сөйлеудің стильдік ерекшеліктерін қолданылған тілдік құралдар арқылы таниды;</a:t>
            </a:r>
            <a:endParaRPr b="0" lang="ru-RU" sz="24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kk-KZ" sz="2400" strike="noStrike" u="none">
                <a:solidFill>
                  <a:srgbClr val="000000"/>
                </a:solidFill>
                <a:uFillTx/>
                <a:latin typeface="Times New Roman"/>
                <a:ea typeface="Times New Roman"/>
              </a:rPr>
              <a:t>-</a:t>
            </a:r>
            <a:r>
              <a:rPr b="0" lang="kk-KZ" sz="2400" strike="noStrike" u="none">
                <a:solidFill>
                  <a:srgbClr val="000000"/>
                </a:solidFill>
                <a:uFillTx/>
                <a:latin typeface="Times New Roman"/>
                <a:ea typeface="Times New Roman"/>
              </a:rPr>
              <a:t>	</a:t>
            </a:r>
            <a:r>
              <a:rPr b="0" lang="kk-KZ" sz="2400" strike="noStrike" u="none">
                <a:solidFill>
                  <a:srgbClr val="000000"/>
                </a:solidFill>
                <a:uFillTx/>
                <a:latin typeface="Times New Roman"/>
                <a:ea typeface="Times New Roman"/>
              </a:rPr>
              <a:t>Қазақ тіліндегі тыныс белгілерінің түрлері мен қызметін түсінеді, дұрыс қолданады.</a:t>
            </a:r>
            <a:endParaRPr b="0" lang="ru-RU" sz="2400" strike="noStrike" u="none">
              <a:solidFill>
                <a:srgbClr val="000000"/>
              </a:solidFill>
              <a:uFillTx/>
              <a:latin typeface="Calibri"/>
            </a:endParaRPr>
          </a:p>
        </p:txBody>
      </p:sp>
    </p:spTree>
  </p:cSld>
  <p:transition spd="slow">
    <p:wipe dir="l"/>
  </p:transition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Рисунок 48" descr=""/>
          <p:cNvPicPr/>
          <p:nvPr/>
        </p:nvPicPr>
        <p:blipFill>
          <a:blip r:embed="rId1"/>
          <a:stretch/>
        </p:blipFill>
        <p:spPr>
          <a:xfrm>
            <a:off x="652320" y="7978680"/>
            <a:ext cx="200160" cy="203400"/>
          </a:xfrm>
          <a:prstGeom prst="rect">
            <a:avLst/>
          </a:prstGeom>
          <a:ln w="0">
            <a:noFill/>
          </a:ln>
        </p:spPr>
      </p:pic>
      <p:sp>
        <p:nvSpPr>
          <p:cNvPr id="25" name="object 2"/>
          <p:cNvSpPr/>
          <p:nvPr/>
        </p:nvSpPr>
        <p:spPr>
          <a:xfrm>
            <a:off x="1440" y="-12600"/>
            <a:ext cx="12190680" cy="977760"/>
          </a:xfrm>
          <a:custGeom>
            <a:avLst/>
            <a:gdLst>
              <a:gd name="textAreaLeft" fmla="*/ 0 w 12190680"/>
              <a:gd name="textAreaRight" fmla="*/ 12191040 w 12190680"/>
              <a:gd name="textAreaTop" fmla="*/ 0 h 977760"/>
              <a:gd name="textAreaBottom" fmla="*/ 978120 h 977760"/>
            </a:gdLst>
            <a:ahLst/>
            <a:rect l="textAreaLeft" t="textAreaTop" r="textAreaRight" b="textAreaBottom"/>
            <a:pathLst>
              <a:path w="15238094" h="1221740">
                <a:moveTo>
                  <a:pt x="0" y="1221663"/>
                </a:moveTo>
                <a:lnTo>
                  <a:pt x="15237736" y="1221663"/>
                </a:lnTo>
                <a:lnTo>
                  <a:pt x="15237736" y="0"/>
                </a:lnTo>
                <a:lnTo>
                  <a:pt x="0" y="0"/>
                </a:lnTo>
                <a:lnTo>
                  <a:pt x="0" y="1221663"/>
                </a:lnTo>
                <a:close/>
              </a:path>
            </a:pathLst>
          </a:custGeom>
          <a:solidFill>
            <a:srgbClr val="2e77e2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Autofit/>
          </a:bodyPr>
          <a:p>
            <a:endParaRPr b="0" lang="ru-RU" sz="1800" strike="noStrike" u="none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26" name="Прямоугольник 73"/>
          <p:cNvSpPr/>
          <p:nvPr/>
        </p:nvSpPr>
        <p:spPr>
          <a:xfrm>
            <a:off x="4349880" y="1343160"/>
            <a:ext cx="1573200" cy="825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455760"/>
                <a:tab algn="l" pos="911160"/>
                <a:tab algn="l" pos="1366920"/>
                <a:tab algn="l" pos="1822320"/>
                <a:tab algn="l" pos="2278080"/>
                <a:tab algn="l" pos="2733840"/>
                <a:tab algn="l" pos="3189240"/>
                <a:tab algn="l" pos="3645000"/>
                <a:tab algn="l" pos="4100400"/>
                <a:tab algn="l" pos="4556160"/>
                <a:tab algn="l" pos="5011560"/>
                <a:tab algn="l" pos="5467320"/>
                <a:tab algn="l" pos="5923080"/>
                <a:tab algn="l" pos="6378480"/>
                <a:tab algn="l" pos="6834240"/>
                <a:tab algn="l" pos="7289640"/>
                <a:tab algn="l" pos="7745400"/>
                <a:tab algn="l" pos="8201160"/>
                <a:tab algn="l" pos="8656560"/>
                <a:tab algn="l" pos="9112320"/>
              </a:tabLst>
            </a:pPr>
            <a:r>
              <a:rPr b="0" lang="ru-RU" sz="2400" strike="noStrike" u="none">
                <a:solidFill>
                  <a:srgbClr val="ffffff"/>
                </a:solidFill>
                <a:uFillTx/>
                <a:latin typeface="Neo Sans Cyr"/>
              </a:rPr>
              <a:t>37 </a:t>
            </a:r>
            <a:endParaRPr b="0" lang="ru-RU" sz="24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455760"/>
                <a:tab algn="l" pos="911160"/>
                <a:tab algn="l" pos="1366920"/>
                <a:tab algn="l" pos="1822320"/>
                <a:tab algn="l" pos="2278080"/>
                <a:tab algn="l" pos="2733840"/>
                <a:tab algn="l" pos="3189240"/>
                <a:tab algn="l" pos="3645000"/>
                <a:tab algn="l" pos="4100400"/>
                <a:tab algn="l" pos="4556160"/>
                <a:tab algn="l" pos="5011560"/>
                <a:tab algn="l" pos="5467320"/>
                <a:tab algn="l" pos="5923080"/>
                <a:tab algn="l" pos="6378480"/>
                <a:tab algn="l" pos="6834240"/>
                <a:tab algn="l" pos="7289640"/>
                <a:tab algn="l" pos="7745400"/>
                <a:tab algn="l" pos="8201160"/>
                <a:tab algn="l" pos="8656560"/>
                <a:tab algn="l" pos="9112320"/>
              </a:tabLst>
            </a:pPr>
            <a:r>
              <a:rPr b="0" lang="ru-RU" sz="1200" strike="noStrike" u="none">
                <a:solidFill>
                  <a:srgbClr val="ffffff"/>
                </a:solidFill>
                <a:uFillTx/>
                <a:latin typeface="Neo Sans Cyr"/>
              </a:rPr>
              <a:t>Частных детских</a:t>
            </a:r>
            <a:endParaRPr b="0" lang="ru-RU" sz="12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455760"/>
                <a:tab algn="l" pos="911160"/>
                <a:tab algn="l" pos="1366920"/>
                <a:tab algn="l" pos="1822320"/>
                <a:tab algn="l" pos="2278080"/>
                <a:tab algn="l" pos="2733840"/>
                <a:tab algn="l" pos="3189240"/>
                <a:tab algn="l" pos="3645000"/>
                <a:tab algn="l" pos="4100400"/>
                <a:tab algn="l" pos="4556160"/>
                <a:tab algn="l" pos="5011560"/>
                <a:tab algn="l" pos="5467320"/>
                <a:tab algn="l" pos="5923080"/>
                <a:tab algn="l" pos="6378480"/>
                <a:tab algn="l" pos="6834240"/>
                <a:tab algn="l" pos="7289640"/>
                <a:tab algn="l" pos="7745400"/>
                <a:tab algn="l" pos="8201160"/>
                <a:tab algn="l" pos="8656560"/>
                <a:tab algn="l" pos="9112320"/>
              </a:tabLst>
            </a:pPr>
            <a:r>
              <a:rPr b="0" lang="ru-RU" sz="1200" strike="noStrike" u="none">
                <a:solidFill>
                  <a:srgbClr val="ffffff"/>
                </a:solidFill>
                <a:uFillTx/>
                <a:latin typeface="Neo Sans Cyr"/>
              </a:rPr>
              <a:t>сада</a:t>
            </a:r>
            <a:endParaRPr b="0" lang="ru-RU" sz="1200" strike="noStrike" u="none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27" name="Прямоугольник 74"/>
          <p:cNvSpPr/>
          <p:nvPr/>
        </p:nvSpPr>
        <p:spPr>
          <a:xfrm>
            <a:off x="5942160" y="1309680"/>
            <a:ext cx="1571400" cy="642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455760"/>
                <a:tab algn="l" pos="911160"/>
                <a:tab algn="l" pos="1366920"/>
                <a:tab algn="l" pos="1822320"/>
                <a:tab algn="l" pos="2278080"/>
                <a:tab algn="l" pos="2733840"/>
                <a:tab algn="l" pos="3189240"/>
                <a:tab algn="l" pos="3645000"/>
                <a:tab algn="l" pos="4100400"/>
                <a:tab algn="l" pos="4556160"/>
                <a:tab algn="l" pos="5011560"/>
                <a:tab algn="l" pos="5467320"/>
                <a:tab algn="l" pos="5923080"/>
                <a:tab algn="l" pos="6378480"/>
                <a:tab algn="l" pos="6834240"/>
                <a:tab algn="l" pos="7289640"/>
                <a:tab algn="l" pos="7745400"/>
                <a:tab algn="l" pos="8201160"/>
                <a:tab algn="l" pos="8656560"/>
                <a:tab algn="l" pos="9112320"/>
              </a:tabLst>
            </a:pPr>
            <a:r>
              <a:rPr b="0" lang="ru-RU" sz="2400" strike="noStrike" u="none">
                <a:solidFill>
                  <a:srgbClr val="ffffff"/>
                </a:solidFill>
                <a:uFillTx/>
                <a:latin typeface="Neo Sans Cyr"/>
              </a:rPr>
              <a:t>43</a:t>
            </a:r>
            <a:endParaRPr b="0" lang="ru-RU" sz="24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455760"/>
                <a:tab algn="l" pos="911160"/>
                <a:tab algn="l" pos="1366920"/>
                <a:tab algn="l" pos="1822320"/>
                <a:tab algn="l" pos="2278080"/>
                <a:tab algn="l" pos="2733840"/>
                <a:tab algn="l" pos="3189240"/>
                <a:tab algn="l" pos="3645000"/>
                <a:tab algn="l" pos="4100400"/>
                <a:tab algn="l" pos="4556160"/>
                <a:tab algn="l" pos="5011560"/>
                <a:tab algn="l" pos="5467320"/>
                <a:tab algn="l" pos="5923080"/>
                <a:tab algn="l" pos="6378480"/>
                <a:tab algn="l" pos="6834240"/>
                <a:tab algn="l" pos="7289640"/>
                <a:tab algn="l" pos="7745400"/>
                <a:tab algn="l" pos="8201160"/>
                <a:tab algn="l" pos="8656560"/>
                <a:tab algn="l" pos="9112320"/>
              </a:tabLst>
            </a:pPr>
            <a:r>
              <a:rPr b="0" lang="ru-RU" sz="1200" strike="noStrike" u="none">
                <a:solidFill>
                  <a:srgbClr val="ffffff"/>
                </a:solidFill>
                <a:uFillTx/>
                <a:latin typeface="Neo Sans Cyr"/>
              </a:rPr>
              <a:t>Мини-центра</a:t>
            </a:r>
            <a:endParaRPr b="0" lang="ru-RU" sz="1200" strike="noStrike" u="none">
              <a:solidFill>
                <a:srgbClr val="000000"/>
              </a:solidFill>
              <a:uFillTx/>
              <a:latin typeface="Calibri"/>
            </a:endParaRPr>
          </a:p>
        </p:txBody>
      </p:sp>
      <p:cxnSp>
        <p:nvCxnSpPr>
          <p:cNvPr id="28" name="Google Shape;77;p1"/>
          <p:cNvCxnSpPr/>
          <p:nvPr/>
        </p:nvCxnSpPr>
        <p:spPr>
          <a:xfrm>
            <a:off x="212400" y="6621120"/>
            <a:ext cx="11729160" cy="26280"/>
          </a:xfrm>
          <a:prstGeom prst="straightConnector1">
            <a:avLst/>
          </a:prstGeom>
          <a:ln w="57240">
            <a:solidFill>
              <a:srgbClr val="33cccc"/>
            </a:solidFill>
            <a:miter/>
          </a:ln>
        </p:spPr>
      </p:cxnSp>
      <p:cxnSp>
        <p:nvCxnSpPr>
          <p:cNvPr id="29" name="Google Shape;78;p1"/>
          <p:cNvCxnSpPr/>
          <p:nvPr/>
        </p:nvCxnSpPr>
        <p:spPr>
          <a:xfrm>
            <a:off x="757080" y="6364080"/>
            <a:ext cx="10694160" cy="37080"/>
          </a:xfrm>
          <a:prstGeom prst="straightConnector1">
            <a:avLst/>
          </a:prstGeom>
          <a:ln w="38160">
            <a:solidFill>
              <a:srgbClr val="4472c4"/>
            </a:solidFill>
            <a:miter/>
          </a:ln>
        </p:spPr>
      </p:cxnSp>
      <p:sp>
        <p:nvSpPr>
          <p:cNvPr id="30" name="TextBox 8"/>
          <p:cNvSpPr/>
          <p:nvPr/>
        </p:nvSpPr>
        <p:spPr>
          <a:xfrm>
            <a:off x="1282680" y="1992240"/>
            <a:ext cx="184320" cy="3700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1800" strike="noStrike" u="none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31" name="TextBox 9"/>
          <p:cNvSpPr/>
          <p:nvPr/>
        </p:nvSpPr>
        <p:spPr>
          <a:xfrm>
            <a:off x="1133640" y="258840"/>
            <a:ext cx="4246560" cy="459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ru-RU" sz="2400" strike="noStrike" u="none">
                <a:solidFill>
                  <a:srgbClr val="ffffff"/>
                </a:solidFill>
                <a:uFillTx/>
                <a:latin typeface="Times New Roman"/>
                <a:ea typeface="Times New Roman"/>
              </a:rPr>
              <a:t>Бағалау </a:t>
            </a:r>
            <a:r>
              <a:rPr b="1" lang="kk-KZ" sz="2400" strike="noStrike" u="none">
                <a:solidFill>
                  <a:srgbClr val="ffffff"/>
                </a:solidFill>
                <a:uFillTx/>
                <a:latin typeface="Times New Roman"/>
                <a:ea typeface="Times New Roman"/>
              </a:rPr>
              <a:t>критерийлері: </a:t>
            </a:r>
            <a:endParaRPr b="0" lang="ru-RU" sz="2400" strike="noStrike" u="none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32" name="Прямоугольник 1"/>
          <p:cNvSpPr/>
          <p:nvPr/>
        </p:nvSpPr>
        <p:spPr>
          <a:xfrm>
            <a:off x="1301760" y="1758960"/>
            <a:ext cx="8451720" cy="2228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marL="285840" indent="-285840">
              <a:lnSpc>
                <a:spcPct val="100000"/>
              </a:lnSpc>
              <a:buClr>
                <a:srgbClr val="000000"/>
              </a:buClr>
              <a:buFont typeface="Wingdings" charset="2"/>
              <a:buChar char="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kk-KZ" sz="2400" strike="noStrike" u="none">
                <a:solidFill>
                  <a:srgbClr val="000000"/>
                </a:solidFill>
                <a:uFillTx/>
                <a:latin typeface="Times New Roman"/>
                <a:ea typeface="Times New Roman"/>
              </a:rPr>
              <a:t> </a:t>
            </a:r>
            <a:r>
              <a:rPr b="0" lang="kk-KZ" sz="2800" strike="noStrike" u="none">
                <a:solidFill>
                  <a:srgbClr val="000000"/>
                </a:solidFill>
                <a:uFillTx/>
                <a:latin typeface="Times New Roman"/>
                <a:ea typeface="Times New Roman"/>
              </a:rPr>
              <a:t>Ауызекі сөйлеу және көркем сөйлеудің стильдік ерекшеліктерін қолданылған тілдік құралдар арқылы ажыратады; </a:t>
            </a:r>
            <a:endParaRPr b="0" lang="ru-RU" sz="28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 marL="285840" indent="-285840">
              <a:lnSpc>
                <a:spcPct val="100000"/>
              </a:lnSpc>
              <a:buClr>
                <a:srgbClr val="000000"/>
              </a:buClr>
              <a:buFont typeface="Wingdings" charset="2"/>
              <a:buChar char="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28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 marL="285840" indent="-285840">
              <a:lnSpc>
                <a:spcPct val="100000"/>
              </a:lnSpc>
              <a:buClr>
                <a:srgbClr val="000000"/>
              </a:buClr>
              <a:buFont typeface="Wingdings" charset="2"/>
              <a:buChar char="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kk-KZ" sz="2800" strike="noStrike" u="none">
                <a:solidFill>
                  <a:srgbClr val="000000"/>
                </a:solidFill>
                <a:uFillTx/>
                <a:latin typeface="Times New Roman"/>
                <a:ea typeface="Times New Roman"/>
              </a:rPr>
              <a:t>Үтірдің қойылу себебін түсінеді.</a:t>
            </a:r>
            <a:endParaRPr b="0" lang="ru-RU" sz="2800" strike="noStrike" u="none">
              <a:solidFill>
                <a:srgbClr val="000000"/>
              </a:solidFill>
              <a:uFillTx/>
              <a:latin typeface="Calibri"/>
            </a:endParaRPr>
          </a:p>
        </p:txBody>
      </p:sp>
    </p:spTree>
  </p:cSld>
  <p:transition spd="slow">
    <p:wipe dir="l"/>
  </p:transition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Рисунок 48" descr=""/>
          <p:cNvPicPr/>
          <p:nvPr/>
        </p:nvPicPr>
        <p:blipFill>
          <a:blip r:embed="rId1"/>
          <a:stretch/>
        </p:blipFill>
        <p:spPr>
          <a:xfrm>
            <a:off x="652320" y="7978680"/>
            <a:ext cx="200160" cy="203400"/>
          </a:xfrm>
          <a:prstGeom prst="rect">
            <a:avLst/>
          </a:prstGeom>
          <a:ln w="0">
            <a:noFill/>
          </a:ln>
        </p:spPr>
      </p:pic>
      <p:sp>
        <p:nvSpPr>
          <p:cNvPr id="34" name="object 2"/>
          <p:cNvSpPr/>
          <p:nvPr/>
        </p:nvSpPr>
        <p:spPr>
          <a:xfrm>
            <a:off x="1440" y="0"/>
            <a:ext cx="12190680" cy="977760"/>
          </a:xfrm>
          <a:prstGeom prst="pie">
            <a:avLst/>
          </a:prstGeom>
          <a:solidFill>
            <a:srgbClr val="2e77e2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kk-KZ" sz="1800" strike="noStrike" u="none">
                <a:solidFill>
                  <a:srgbClr val="000000"/>
                </a:solidFill>
                <a:uFillTx/>
                <a:latin typeface="Calibri"/>
              </a:rPr>
              <a:t>                     </a:t>
            </a:r>
            <a:endParaRPr b="0" lang="ru-RU" sz="18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kk-KZ" sz="1800" strike="noStrike" u="none">
                <a:solidFill>
                  <a:srgbClr val="000000"/>
                </a:solidFill>
                <a:uFillTx/>
                <a:latin typeface="Calibri"/>
              </a:rPr>
              <a:t>                                </a:t>
            </a:r>
            <a:r>
              <a:rPr b="1" lang="kk-KZ" sz="2400" strike="noStrike" u="none">
                <a:solidFill>
                  <a:srgbClr val="ffffff"/>
                </a:solidFill>
                <a:uFillTx/>
                <a:latin typeface="Times New Roman"/>
                <a:ea typeface="Times New Roman"/>
              </a:rPr>
              <a:t>Бүгінгі сабақта:</a:t>
            </a:r>
            <a:endParaRPr b="0" lang="ru-RU" sz="2400" strike="noStrike" u="none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35" name="Прямоугольник 73"/>
          <p:cNvSpPr/>
          <p:nvPr/>
        </p:nvSpPr>
        <p:spPr>
          <a:xfrm>
            <a:off x="4349880" y="1343160"/>
            <a:ext cx="1573200" cy="825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455760"/>
                <a:tab algn="l" pos="911160"/>
                <a:tab algn="l" pos="1366920"/>
                <a:tab algn="l" pos="1822320"/>
                <a:tab algn="l" pos="2278080"/>
                <a:tab algn="l" pos="2733840"/>
                <a:tab algn="l" pos="3189240"/>
                <a:tab algn="l" pos="3645000"/>
                <a:tab algn="l" pos="4100400"/>
                <a:tab algn="l" pos="4556160"/>
                <a:tab algn="l" pos="5011560"/>
                <a:tab algn="l" pos="5467320"/>
                <a:tab algn="l" pos="5923080"/>
                <a:tab algn="l" pos="6378480"/>
                <a:tab algn="l" pos="6834240"/>
                <a:tab algn="l" pos="7289640"/>
                <a:tab algn="l" pos="7745400"/>
                <a:tab algn="l" pos="8201160"/>
                <a:tab algn="l" pos="8656560"/>
                <a:tab algn="l" pos="9112320"/>
              </a:tabLst>
            </a:pPr>
            <a:r>
              <a:rPr b="0" lang="ru-RU" sz="2400" strike="noStrike" u="none">
                <a:solidFill>
                  <a:srgbClr val="ffffff"/>
                </a:solidFill>
                <a:uFillTx/>
                <a:latin typeface="Neo Sans Cyr"/>
              </a:rPr>
              <a:t>37 </a:t>
            </a:r>
            <a:endParaRPr b="0" lang="ru-RU" sz="24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455760"/>
                <a:tab algn="l" pos="911160"/>
                <a:tab algn="l" pos="1366920"/>
                <a:tab algn="l" pos="1822320"/>
                <a:tab algn="l" pos="2278080"/>
                <a:tab algn="l" pos="2733840"/>
                <a:tab algn="l" pos="3189240"/>
                <a:tab algn="l" pos="3645000"/>
                <a:tab algn="l" pos="4100400"/>
                <a:tab algn="l" pos="4556160"/>
                <a:tab algn="l" pos="5011560"/>
                <a:tab algn="l" pos="5467320"/>
                <a:tab algn="l" pos="5923080"/>
                <a:tab algn="l" pos="6378480"/>
                <a:tab algn="l" pos="6834240"/>
                <a:tab algn="l" pos="7289640"/>
                <a:tab algn="l" pos="7745400"/>
                <a:tab algn="l" pos="8201160"/>
                <a:tab algn="l" pos="8656560"/>
                <a:tab algn="l" pos="9112320"/>
              </a:tabLst>
            </a:pPr>
            <a:r>
              <a:rPr b="0" lang="ru-RU" sz="1200" strike="noStrike" u="none">
                <a:solidFill>
                  <a:srgbClr val="ffffff"/>
                </a:solidFill>
                <a:uFillTx/>
                <a:latin typeface="Neo Sans Cyr"/>
              </a:rPr>
              <a:t>Частных детских</a:t>
            </a:r>
            <a:endParaRPr b="0" lang="ru-RU" sz="12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455760"/>
                <a:tab algn="l" pos="911160"/>
                <a:tab algn="l" pos="1366920"/>
                <a:tab algn="l" pos="1822320"/>
                <a:tab algn="l" pos="2278080"/>
                <a:tab algn="l" pos="2733840"/>
                <a:tab algn="l" pos="3189240"/>
                <a:tab algn="l" pos="3645000"/>
                <a:tab algn="l" pos="4100400"/>
                <a:tab algn="l" pos="4556160"/>
                <a:tab algn="l" pos="5011560"/>
                <a:tab algn="l" pos="5467320"/>
                <a:tab algn="l" pos="5923080"/>
                <a:tab algn="l" pos="6378480"/>
                <a:tab algn="l" pos="6834240"/>
                <a:tab algn="l" pos="7289640"/>
                <a:tab algn="l" pos="7745400"/>
                <a:tab algn="l" pos="8201160"/>
                <a:tab algn="l" pos="8656560"/>
                <a:tab algn="l" pos="9112320"/>
              </a:tabLst>
            </a:pPr>
            <a:r>
              <a:rPr b="0" lang="ru-RU" sz="1200" strike="noStrike" u="none">
                <a:solidFill>
                  <a:srgbClr val="ffffff"/>
                </a:solidFill>
                <a:uFillTx/>
                <a:latin typeface="Neo Sans Cyr"/>
              </a:rPr>
              <a:t>сада</a:t>
            </a:r>
            <a:endParaRPr b="0" lang="ru-RU" sz="1200" strike="noStrike" u="none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36" name="Прямоугольник 74"/>
          <p:cNvSpPr/>
          <p:nvPr/>
        </p:nvSpPr>
        <p:spPr>
          <a:xfrm>
            <a:off x="5942160" y="1309680"/>
            <a:ext cx="1571400" cy="642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455760"/>
                <a:tab algn="l" pos="911160"/>
                <a:tab algn="l" pos="1366920"/>
                <a:tab algn="l" pos="1822320"/>
                <a:tab algn="l" pos="2278080"/>
                <a:tab algn="l" pos="2733840"/>
                <a:tab algn="l" pos="3189240"/>
                <a:tab algn="l" pos="3645000"/>
                <a:tab algn="l" pos="4100400"/>
                <a:tab algn="l" pos="4556160"/>
                <a:tab algn="l" pos="5011560"/>
                <a:tab algn="l" pos="5467320"/>
                <a:tab algn="l" pos="5923080"/>
                <a:tab algn="l" pos="6378480"/>
                <a:tab algn="l" pos="6834240"/>
                <a:tab algn="l" pos="7289640"/>
                <a:tab algn="l" pos="7745400"/>
                <a:tab algn="l" pos="8201160"/>
                <a:tab algn="l" pos="8656560"/>
                <a:tab algn="l" pos="9112320"/>
              </a:tabLst>
            </a:pPr>
            <a:r>
              <a:rPr b="0" lang="ru-RU" sz="2400" strike="noStrike" u="none">
                <a:solidFill>
                  <a:srgbClr val="ffffff"/>
                </a:solidFill>
                <a:uFillTx/>
                <a:latin typeface="Neo Sans Cyr"/>
              </a:rPr>
              <a:t>43</a:t>
            </a:r>
            <a:endParaRPr b="0" lang="ru-RU" sz="24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455760"/>
                <a:tab algn="l" pos="911160"/>
                <a:tab algn="l" pos="1366920"/>
                <a:tab algn="l" pos="1822320"/>
                <a:tab algn="l" pos="2278080"/>
                <a:tab algn="l" pos="2733840"/>
                <a:tab algn="l" pos="3189240"/>
                <a:tab algn="l" pos="3645000"/>
                <a:tab algn="l" pos="4100400"/>
                <a:tab algn="l" pos="4556160"/>
                <a:tab algn="l" pos="5011560"/>
                <a:tab algn="l" pos="5467320"/>
                <a:tab algn="l" pos="5923080"/>
                <a:tab algn="l" pos="6378480"/>
                <a:tab algn="l" pos="6834240"/>
                <a:tab algn="l" pos="7289640"/>
                <a:tab algn="l" pos="7745400"/>
                <a:tab algn="l" pos="8201160"/>
                <a:tab algn="l" pos="8656560"/>
                <a:tab algn="l" pos="9112320"/>
              </a:tabLst>
            </a:pPr>
            <a:r>
              <a:rPr b="0" lang="ru-RU" sz="1200" strike="noStrike" u="none">
                <a:solidFill>
                  <a:srgbClr val="ffffff"/>
                </a:solidFill>
                <a:uFillTx/>
                <a:latin typeface="Neo Sans Cyr"/>
              </a:rPr>
              <a:t>Мини-центра</a:t>
            </a:r>
            <a:endParaRPr b="0" lang="ru-RU" sz="1200" strike="noStrike" u="none">
              <a:solidFill>
                <a:srgbClr val="000000"/>
              </a:solidFill>
              <a:uFillTx/>
              <a:latin typeface="Calibri"/>
            </a:endParaRPr>
          </a:p>
        </p:txBody>
      </p:sp>
      <p:cxnSp>
        <p:nvCxnSpPr>
          <p:cNvPr id="37" name="Google Shape;77;p1"/>
          <p:cNvCxnSpPr/>
          <p:nvPr/>
        </p:nvCxnSpPr>
        <p:spPr>
          <a:xfrm>
            <a:off x="212400" y="6621120"/>
            <a:ext cx="11729160" cy="26280"/>
          </a:xfrm>
          <a:prstGeom prst="straightConnector1">
            <a:avLst/>
          </a:prstGeom>
          <a:ln w="57240">
            <a:solidFill>
              <a:srgbClr val="33cccc"/>
            </a:solidFill>
            <a:miter/>
          </a:ln>
        </p:spPr>
      </p:cxnSp>
      <p:cxnSp>
        <p:nvCxnSpPr>
          <p:cNvPr id="38" name="Google Shape;78;p1"/>
          <p:cNvCxnSpPr/>
          <p:nvPr/>
        </p:nvCxnSpPr>
        <p:spPr>
          <a:xfrm>
            <a:off x="757080" y="6364080"/>
            <a:ext cx="10694160" cy="37080"/>
          </a:xfrm>
          <a:prstGeom prst="straightConnector1">
            <a:avLst/>
          </a:prstGeom>
          <a:ln w="38160">
            <a:solidFill>
              <a:srgbClr val="4472c4"/>
            </a:solidFill>
            <a:miter/>
          </a:ln>
        </p:spPr>
      </p:cxnSp>
      <p:sp>
        <p:nvSpPr>
          <p:cNvPr id="39" name="Прямоугольник 1"/>
          <p:cNvSpPr/>
          <p:nvPr/>
        </p:nvSpPr>
        <p:spPr>
          <a:xfrm>
            <a:off x="1550880" y="1357200"/>
            <a:ext cx="7954920" cy="41173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kk-KZ" sz="2400" strike="noStrike" u="none">
                <a:solidFill>
                  <a:srgbClr val="1f4e79"/>
                </a:solidFill>
                <a:uFillTx/>
                <a:latin typeface="Times New Roman"/>
                <a:ea typeface="Times New Roman"/>
              </a:rPr>
              <a:t>Сенің білетінің:</a:t>
            </a:r>
            <a:endParaRPr b="0" lang="ru-RU" sz="24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24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kk-KZ" sz="2400" strike="noStrike" u="none">
                <a:solidFill>
                  <a:srgbClr val="000000"/>
                </a:solidFill>
                <a:uFillTx/>
                <a:latin typeface="Times New Roman"/>
                <a:ea typeface="Times New Roman"/>
              </a:rPr>
              <a:t>•  </a:t>
            </a:r>
            <a:r>
              <a:rPr b="0" lang="kk-KZ" sz="2400" strike="noStrike" u="none">
                <a:solidFill>
                  <a:srgbClr val="000000"/>
                </a:solidFill>
                <a:uFillTx/>
                <a:latin typeface="Times New Roman"/>
                <a:ea typeface="Times New Roman"/>
              </a:rPr>
              <a:t>Аспан әлемі туралы </a:t>
            </a:r>
            <a:endParaRPr b="0" lang="ru-RU" sz="24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24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kk-KZ" sz="2400" strike="noStrike" u="none">
                <a:solidFill>
                  <a:srgbClr val="1f4e79"/>
                </a:solidFill>
                <a:uFillTx/>
                <a:latin typeface="Times New Roman"/>
                <a:ea typeface="Times New Roman"/>
              </a:rPr>
              <a:t>Сенің меңгеретінің:</a:t>
            </a:r>
            <a:endParaRPr b="0" lang="ru-RU" sz="24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kk-KZ" sz="2400" strike="noStrike" u="none">
                <a:solidFill>
                  <a:srgbClr val="000000"/>
                </a:solidFill>
                <a:uFillTx/>
                <a:latin typeface="Times New Roman"/>
                <a:ea typeface="Times New Roman"/>
              </a:rPr>
              <a:t> </a:t>
            </a:r>
            <a:endParaRPr b="0" lang="ru-RU" sz="24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>
              <a:lnSpc>
                <a:spcPct val="100000"/>
              </a:lnSpc>
              <a:buClr>
                <a:srgbClr val="00000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kk-KZ" sz="2400" strike="noStrike" u="none">
                <a:solidFill>
                  <a:srgbClr val="000000"/>
                </a:solidFill>
                <a:uFillTx/>
                <a:latin typeface="Times New Roman"/>
                <a:ea typeface="Times New Roman"/>
              </a:rPr>
              <a:t>ауызекі сөйлеу мен көркем сөйлеудің стильдік ерекшеліктерін тілдік құралдар арқылы ажыратасың;</a:t>
            </a:r>
            <a:endParaRPr b="0" lang="ru-RU" sz="24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>
              <a:lnSpc>
                <a:spcPct val="100000"/>
              </a:lnSpc>
              <a:buClr>
                <a:srgbClr val="00000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24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>
              <a:lnSpc>
                <a:spcPct val="100000"/>
              </a:lnSpc>
              <a:buClr>
                <a:srgbClr val="00000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kk-KZ" sz="2400" strike="noStrike" u="none">
                <a:solidFill>
                  <a:srgbClr val="000000"/>
                </a:solidFill>
                <a:uFillTx/>
                <a:latin typeface="Times New Roman"/>
                <a:ea typeface="Times New Roman"/>
              </a:rPr>
              <a:t>сөйлем ішінде қойылатын тыныс белгі – үтірді дұрыс қолдануға дағдыланасың.</a:t>
            </a:r>
            <a:endParaRPr b="0" lang="ru-RU" sz="2400" strike="noStrike" u="none">
              <a:solidFill>
                <a:srgbClr val="000000"/>
              </a:solidFill>
              <a:uFillTx/>
              <a:latin typeface="Calibri"/>
            </a:endParaRPr>
          </a:p>
        </p:txBody>
      </p:sp>
    </p:spTree>
  </p:cSld>
  <p:transition spd="slow">
    <p:wipe dir="l"/>
  </p:transition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Рисунок 48" descr=""/>
          <p:cNvPicPr/>
          <p:nvPr/>
        </p:nvPicPr>
        <p:blipFill>
          <a:blip r:embed="rId1"/>
          <a:stretch/>
        </p:blipFill>
        <p:spPr>
          <a:xfrm>
            <a:off x="652320" y="7978680"/>
            <a:ext cx="200160" cy="203400"/>
          </a:xfrm>
          <a:prstGeom prst="rect">
            <a:avLst/>
          </a:prstGeom>
          <a:ln w="0">
            <a:noFill/>
          </a:ln>
        </p:spPr>
      </p:pic>
      <p:sp>
        <p:nvSpPr>
          <p:cNvPr id="41" name="object 2"/>
          <p:cNvSpPr/>
          <p:nvPr/>
        </p:nvSpPr>
        <p:spPr>
          <a:xfrm>
            <a:off x="1440" y="0"/>
            <a:ext cx="12190680" cy="977760"/>
          </a:xfrm>
          <a:prstGeom prst="pie">
            <a:avLst/>
          </a:prstGeom>
          <a:solidFill>
            <a:srgbClr val="2e77e2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kk-KZ" sz="1800" strike="noStrike" u="none">
                <a:solidFill>
                  <a:srgbClr val="ffffff"/>
                </a:solidFill>
                <a:uFillTx/>
                <a:latin typeface="Times New Roman"/>
                <a:ea typeface="Times New Roman"/>
              </a:rPr>
              <a:t>                          </a:t>
            </a:r>
            <a:endParaRPr b="0" lang="ru-RU" sz="18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kk-KZ" sz="2400" strike="noStrike" u="none">
                <a:solidFill>
                  <a:srgbClr val="ffffff"/>
                </a:solidFill>
                <a:uFillTx/>
                <a:latin typeface="Times New Roman"/>
                <a:ea typeface="Times New Roman"/>
              </a:rPr>
              <a:t>                           </a:t>
            </a:r>
            <a:r>
              <a:rPr b="1" lang="kk-KZ" sz="2400" strike="noStrike" u="none">
                <a:solidFill>
                  <a:srgbClr val="ffffff"/>
                </a:solidFill>
                <a:uFillTx/>
                <a:latin typeface="Times New Roman"/>
                <a:ea typeface="Times New Roman"/>
              </a:rPr>
              <a:t>Тілдік бағдар</a:t>
            </a:r>
            <a:endParaRPr b="0" lang="ru-RU" sz="2400" strike="noStrike" u="none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42" name="Прямоугольник 73"/>
          <p:cNvSpPr/>
          <p:nvPr/>
        </p:nvSpPr>
        <p:spPr>
          <a:xfrm>
            <a:off x="4349880" y="1343160"/>
            <a:ext cx="1573200" cy="825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455760"/>
                <a:tab algn="l" pos="911160"/>
                <a:tab algn="l" pos="1366920"/>
                <a:tab algn="l" pos="1822320"/>
                <a:tab algn="l" pos="2278080"/>
                <a:tab algn="l" pos="2733840"/>
                <a:tab algn="l" pos="3189240"/>
                <a:tab algn="l" pos="3645000"/>
                <a:tab algn="l" pos="4100400"/>
                <a:tab algn="l" pos="4556160"/>
                <a:tab algn="l" pos="5011560"/>
                <a:tab algn="l" pos="5467320"/>
                <a:tab algn="l" pos="5923080"/>
                <a:tab algn="l" pos="6378480"/>
                <a:tab algn="l" pos="6834240"/>
                <a:tab algn="l" pos="7289640"/>
                <a:tab algn="l" pos="7745400"/>
                <a:tab algn="l" pos="8201160"/>
                <a:tab algn="l" pos="8656560"/>
                <a:tab algn="l" pos="9112320"/>
              </a:tabLst>
            </a:pPr>
            <a:r>
              <a:rPr b="0" lang="ru-RU" sz="2400" strike="noStrike" u="none">
                <a:solidFill>
                  <a:srgbClr val="ffffff"/>
                </a:solidFill>
                <a:uFillTx/>
                <a:latin typeface="Neo Sans Cyr"/>
              </a:rPr>
              <a:t>37 </a:t>
            </a:r>
            <a:endParaRPr b="0" lang="ru-RU" sz="24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455760"/>
                <a:tab algn="l" pos="911160"/>
                <a:tab algn="l" pos="1366920"/>
                <a:tab algn="l" pos="1822320"/>
                <a:tab algn="l" pos="2278080"/>
                <a:tab algn="l" pos="2733840"/>
                <a:tab algn="l" pos="3189240"/>
                <a:tab algn="l" pos="3645000"/>
                <a:tab algn="l" pos="4100400"/>
                <a:tab algn="l" pos="4556160"/>
                <a:tab algn="l" pos="5011560"/>
                <a:tab algn="l" pos="5467320"/>
                <a:tab algn="l" pos="5923080"/>
                <a:tab algn="l" pos="6378480"/>
                <a:tab algn="l" pos="6834240"/>
                <a:tab algn="l" pos="7289640"/>
                <a:tab algn="l" pos="7745400"/>
                <a:tab algn="l" pos="8201160"/>
                <a:tab algn="l" pos="8656560"/>
                <a:tab algn="l" pos="9112320"/>
              </a:tabLst>
            </a:pPr>
            <a:r>
              <a:rPr b="0" lang="ru-RU" sz="1200" strike="noStrike" u="none">
                <a:solidFill>
                  <a:srgbClr val="ffffff"/>
                </a:solidFill>
                <a:uFillTx/>
                <a:latin typeface="Neo Sans Cyr"/>
              </a:rPr>
              <a:t>Частных детских</a:t>
            </a:r>
            <a:endParaRPr b="0" lang="ru-RU" sz="12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455760"/>
                <a:tab algn="l" pos="911160"/>
                <a:tab algn="l" pos="1366920"/>
                <a:tab algn="l" pos="1822320"/>
                <a:tab algn="l" pos="2278080"/>
                <a:tab algn="l" pos="2733840"/>
                <a:tab algn="l" pos="3189240"/>
                <a:tab algn="l" pos="3645000"/>
                <a:tab algn="l" pos="4100400"/>
                <a:tab algn="l" pos="4556160"/>
                <a:tab algn="l" pos="5011560"/>
                <a:tab algn="l" pos="5467320"/>
                <a:tab algn="l" pos="5923080"/>
                <a:tab algn="l" pos="6378480"/>
                <a:tab algn="l" pos="6834240"/>
                <a:tab algn="l" pos="7289640"/>
                <a:tab algn="l" pos="7745400"/>
                <a:tab algn="l" pos="8201160"/>
                <a:tab algn="l" pos="8656560"/>
                <a:tab algn="l" pos="9112320"/>
              </a:tabLst>
            </a:pPr>
            <a:r>
              <a:rPr b="0" lang="ru-RU" sz="1200" strike="noStrike" u="none">
                <a:solidFill>
                  <a:srgbClr val="ffffff"/>
                </a:solidFill>
                <a:uFillTx/>
                <a:latin typeface="Neo Sans Cyr"/>
              </a:rPr>
              <a:t>сада</a:t>
            </a:r>
            <a:endParaRPr b="0" lang="ru-RU" sz="1200" strike="noStrike" u="none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43" name="Прямоугольник 74"/>
          <p:cNvSpPr/>
          <p:nvPr/>
        </p:nvSpPr>
        <p:spPr>
          <a:xfrm>
            <a:off x="5942160" y="1309680"/>
            <a:ext cx="1571400" cy="642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455760"/>
                <a:tab algn="l" pos="911160"/>
                <a:tab algn="l" pos="1366920"/>
                <a:tab algn="l" pos="1822320"/>
                <a:tab algn="l" pos="2278080"/>
                <a:tab algn="l" pos="2733840"/>
                <a:tab algn="l" pos="3189240"/>
                <a:tab algn="l" pos="3645000"/>
                <a:tab algn="l" pos="4100400"/>
                <a:tab algn="l" pos="4556160"/>
                <a:tab algn="l" pos="5011560"/>
                <a:tab algn="l" pos="5467320"/>
                <a:tab algn="l" pos="5923080"/>
                <a:tab algn="l" pos="6378480"/>
                <a:tab algn="l" pos="6834240"/>
                <a:tab algn="l" pos="7289640"/>
                <a:tab algn="l" pos="7745400"/>
                <a:tab algn="l" pos="8201160"/>
                <a:tab algn="l" pos="8656560"/>
                <a:tab algn="l" pos="9112320"/>
              </a:tabLst>
            </a:pPr>
            <a:r>
              <a:rPr b="0" lang="ru-RU" sz="2400" strike="noStrike" u="none">
                <a:solidFill>
                  <a:srgbClr val="ffffff"/>
                </a:solidFill>
                <a:uFillTx/>
                <a:latin typeface="Neo Sans Cyr"/>
              </a:rPr>
              <a:t>43</a:t>
            </a:r>
            <a:endParaRPr b="0" lang="ru-RU" sz="24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455760"/>
                <a:tab algn="l" pos="911160"/>
                <a:tab algn="l" pos="1366920"/>
                <a:tab algn="l" pos="1822320"/>
                <a:tab algn="l" pos="2278080"/>
                <a:tab algn="l" pos="2733840"/>
                <a:tab algn="l" pos="3189240"/>
                <a:tab algn="l" pos="3645000"/>
                <a:tab algn="l" pos="4100400"/>
                <a:tab algn="l" pos="4556160"/>
                <a:tab algn="l" pos="5011560"/>
                <a:tab algn="l" pos="5467320"/>
                <a:tab algn="l" pos="5923080"/>
                <a:tab algn="l" pos="6378480"/>
                <a:tab algn="l" pos="6834240"/>
                <a:tab algn="l" pos="7289640"/>
                <a:tab algn="l" pos="7745400"/>
                <a:tab algn="l" pos="8201160"/>
                <a:tab algn="l" pos="8656560"/>
                <a:tab algn="l" pos="9112320"/>
              </a:tabLst>
            </a:pPr>
            <a:r>
              <a:rPr b="0" lang="ru-RU" sz="1200" strike="noStrike" u="none">
                <a:solidFill>
                  <a:srgbClr val="ffffff"/>
                </a:solidFill>
                <a:uFillTx/>
                <a:latin typeface="Neo Sans Cyr"/>
              </a:rPr>
              <a:t>Мини-центра</a:t>
            </a:r>
            <a:endParaRPr b="0" lang="ru-RU" sz="1200" strike="noStrike" u="none">
              <a:solidFill>
                <a:srgbClr val="000000"/>
              </a:solidFill>
              <a:uFillTx/>
              <a:latin typeface="Calibri"/>
            </a:endParaRPr>
          </a:p>
        </p:txBody>
      </p:sp>
      <p:cxnSp>
        <p:nvCxnSpPr>
          <p:cNvPr id="44" name="Google Shape;77;p1"/>
          <p:cNvCxnSpPr/>
          <p:nvPr/>
        </p:nvCxnSpPr>
        <p:spPr>
          <a:xfrm>
            <a:off x="212400" y="6621120"/>
            <a:ext cx="11729160" cy="26280"/>
          </a:xfrm>
          <a:prstGeom prst="straightConnector1">
            <a:avLst/>
          </a:prstGeom>
          <a:ln w="57240">
            <a:solidFill>
              <a:srgbClr val="33cccc"/>
            </a:solidFill>
            <a:miter/>
          </a:ln>
        </p:spPr>
      </p:cxnSp>
      <p:cxnSp>
        <p:nvCxnSpPr>
          <p:cNvPr id="45" name="Google Shape;78;p1"/>
          <p:cNvCxnSpPr/>
          <p:nvPr/>
        </p:nvCxnSpPr>
        <p:spPr>
          <a:xfrm>
            <a:off x="757080" y="6364080"/>
            <a:ext cx="10694160" cy="37080"/>
          </a:xfrm>
          <a:prstGeom prst="straightConnector1">
            <a:avLst/>
          </a:prstGeom>
          <a:ln w="38160">
            <a:solidFill>
              <a:srgbClr val="4472c4"/>
            </a:solidFill>
            <a:miter/>
          </a:ln>
        </p:spPr>
      </p:cxnSp>
      <p:pic>
        <p:nvPicPr>
          <p:cNvPr id="46" name="Рисунок 9" descr=""/>
          <p:cNvPicPr/>
          <p:nvPr/>
        </p:nvPicPr>
        <p:blipFill>
          <a:blip r:embed="rId2"/>
          <a:srcRect l="30317" t="26471" r="34201" b="46713"/>
          <a:stretch/>
        </p:blipFill>
        <p:spPr>
          <a:xfrm>
            <a:off x="852480" y="1309680"/>
            <a:ext cx="10185480" cy="4416480"/>
          </a:xfrm>
          <a:prstGeom prst="rect">
            <a:avLst/>
          </a:prstGeom>
          <a:ln w="0">
            <a:noFill/>
          </a:ln>
        </p:spPr>
      </p:pic>
    </p:spTree>
  </p:cSld>
  <p:transition spd="slow">
    <p:pull dir="l"/>
  </p:transition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object 2"/>
          <p:cNvSpPr/>
          <p:nvPr/>
        </p:nvSpPr>
        <p:spPr>
          <a:xfrm>
            <a:off x="1440" y="-12600"/>
            <a:ext cx="12190680" cy="977760"/>
          </a:xfrm>
          <a:custGeom>
            <a:avLst/>
            <a:gdLst>
              <a:gd name="textAreaLeft" fmla="*/ 0 w 12190680"/>
              <a:gd name="textAreaRight" fmla="*/ 12191040 w 12190680"/>
              <a:gd name="textAreaTop" fmla="*/ 0 h 977760"/>
              <a:gd name="textAreaBottom" fmla="*/ 978120 h 977760"/>
            </a:gdLst>
            <a:ahLst/>
            <a:rect l="textAreaLeft" t="textAreaTop" r="textAreaRight" b="textAreaBottom"/>
            <a:pathLst>
              <a:path w="15238094" h="1221740">
                <a:moveTo>
                  <a:pt x="0" y="1221663"/>
                </a:moveTo>
                <a:lnTo>
                  <a:pt x="15237736" y="1221663"/>
                </a:lnTo>
                <a:lnTo>
                  <a:pt x="15237736" y="0"/>
                </a:lnTo>
                <a:lnTo>
                  <a:pt x="0" y="0"/>
                </a:lnTo>
                <a:lnTo>
                  <a:pt x="0" y="1221663"/>
                </a:lnTo>
                <a:close/>
              </a:path>
            </a:pathLst>
          </a:custGeom>
          <a:solidFill>
            <a:srgbClr val="2e77e2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Autofit/>
          </a:bodyPr>
          <a:p>
            <a:endParaRPr b="0" lang="ru-RU" sz="1800" strike="noStrike" u="none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48" name="Прямоугольник 74"/>
          <p:cNvSpPr/>
          <p:nvPr/>
        </p:nvSpPr>
        <p:spPr>
          <a:xfrm>
            <a:off x="5942160" y="1309680"/>
            <a:ext cx="1571400" cy="642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455760"/>
                <a:tab algn="l" pos="911160"/>
                <a:tab algn="l" pos="1366920"/>
                <a:tab algn="l" pos="1822320"/>
                <a:tab algn="l" pos="2278080"/>
                <a:tab algn="l" pos="2733840"/>
                <a:tab algn="l" pos="3189240"/>
                <a:tab algn="l" pos="3645000"/>
                <a:tab algn="l" pos="4100400"/>
                <a:tab algn="l" pos="4556160"/>
                <a:tab algn="l" pos="5011560"/>
                <a:tab algn="l" pos="5467320"/>
                <a:tab algn="l" pos="5923080"/>
                <a:tab algn="l" pos="6378480"/>
                <a:tab algn="l" pos="6834240"/>
                <a:tab algn="l" pos="7289640"/>
                <a:tab algn="l" pos="7745400"/>
                <a:tab algn="l" pos="8201160"/>
                <a:tab algn="l" pos="8656560"/>
                <a:tab algn="l" pos="9112320"/>
              </a:tabLst>
            </a:pPr>
            <a:r>
              <a:rPr b="0" lang="ru-RU" sz="2400" strike="noStrike" u="none">
                <a:solidFill>
                  <a:srgbClr val="ffffff"/>
                </a:solidFill>
                <a:uFillTx/>
                <a:latin typeface="Neo Sans Cyr"/>
              </a:rPr>
              <a:t>43</a:t>
            </a:r>
            <a:endParaRPr b="0" lang="ru-RU" sz="24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455760"/>
                <a:tab algn="l" pos="911160"/>
                <a:tab algn="l" pos="1366920"/>
                <a:tab algn="l" pos="1822320"/>
                <a:tab algn="l" pos="2278080"/>
                <a:tab algn="l" pos="2733840"/>
                <a:tab algn="l" pos="3189240"/>
                <a:tab algn="l" pos="3645000"/>
                <a:tab algn="l" pos="4100400"/>
                <a:tab algn="l" pos="4556160"/>
                <a:tab algn="l" pos="5011560"/>
                <a:tab algn="l" pos="5467320"/>
                <a:tab algn="l" pos="5923080"/>
                <a:tab algn="l" pos="6378480"/>
                <a:tab algn="l" pos="6834240"/>
                <a:tab algn="l" pos="7289640"/>
                <a:tab algn="l" pos="7745400"/>
                <a:tab algn="l" pos="8201160"/>
                <a:tab algn="l" pos="8656560"/>
                <a:tab algn="l" pos="9112320"/>
              </a:tabLst>
            </a:pPr>
            <a:r>
              <a:rPr b="0" lang="ru-RU" sz="1200" strike="noStrike" u="none">
                <a:solidFill>
                  <a:srgbClr val="ffffff"/>
                </a:solidFill>
                <a:uFillTx/>
                <a:latin typeface="Neo Sans Cyr"/>
              </a:rPr>
              <a:t>Мини-центра</a:t>
            </a:r>
            <a:endParaRPr b="0" lang="ru-RU" sz="1200" strike="noStrike" u="none">
              <a:solidFill>
                <a:srgbClr val="000000"/>
              </a:solidFill>
              <a:uFillTx/>
              <a:latin typeface="Calibri"/>
            </a:endParaRPr>
          </a:p>
        </p:txBody>
      </p:sp>
      <p:cxnSp>
        <p:nvCxnSpPr>
          <p:cNvPr id="49" name="Google Shape;77;p1"/>
          <p:cNvCxnSpPr/>
          <p:nvPr/>
        </p:nvCxnSpPr>
        <p:spPr>
          <a:xfrm>
            <a:off x="212400" y="6621120"/>
            <a:ext cx="11729160" cy="26280"/>
          </a:xfrm>
          <a:prstGeom prst="straightConnector1">
            <a:avLst/>
          </a:prstGeom>
          <a:ln w="57240">
            <a:solidFill>
              <a:srgbClr val="33cccc"/>
            </a:solidFill>
            <a:miter/>
          </a:ln>
        </p:spPr>
      </p:cxnSp>
      <p:cxnSp>
        <p:nvCxnSpPr>
          <p:cNvPr id="50" name="Google Shape;78;p1"/>
          <p:cNvCxnSpPr/>
          <p:nvPr/>
        </p:nvCxnSpPr>
        <p:spPr>
          <a:xfrm>
            <a:off x="757080" y="6364080"/>
            <a:ext cx="10694160" cy="37080"/>
          </a:xfrm>
          <a:prstGeom prst="straightConnector1">
            <a:avLst/>
          </a:prstGeom>
          <a:ln w="57240">
            <a:solidFill>
              <a:srgbClr val="0070c0"/>
            </a:solidFill>
            <a:miter/>
          </a:ln>
        </p:spPr>
      </p:cxnSp>
      <p:sp>
        <p:nvSpPr>
          <p:cNvPr id="51" name="TextBox 8"/>
          <p:cNvSpPr/>
          <p:nvPr/>
        </p:nvSpPr>
        <p:spPr>
          <a:xfrm>
            <a:off x="1279440" y="135000"/>
            <a:ext cx="9167760" cy="459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kk-KZ" sz="2400" strike="noStrike" u="none">
                <a:solidFill>
                  <a:srgbClr val="ffffff"/>
                </a:solidFill>
                <a:uFillTx/>
                <a:latin typeface="Times New Roman"/>
                <a:ea typeface="Times New Roman"/>
              </a:rPr>
              <a:t>1-тапсырма. Берілген сөйлемдерге үтір қойып, көшіріп жаз.</a:t>
            </a:r>
            <a:endParaRPr b="0" lang="ru-RU" sz="2400" strike="noStrike" u="none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52" name="Прямоугольник 2"/>
          <p:cNvSpPr/>
          <p:nvPr/>
        </p:nvSpPr>
        <p:spPr>
          <a:xfrm>
            <a:off x="979560" y="4991040"/>
            <a:ext cx="6095880" cy="916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ru-RU" sz="1800" strike="noStrike" u="none">
                <a:solidFill>
                  <a:srgbClr val="ff0000"/>
                </a:solidFill>
                <a:uFillTx/>
                <a:latin typeface="Times New Roman"/>
                <a:ea typeface="Times New Roman"/>
              </a:rPr>
              <a:t>Дескрипторы:</a:t>
            </a:r>
            <a:endParaRPr b="0" lang="ru-RU" sz="18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1800" strike="noStrike" u="none">
                <a:solidFill>
                  <a:srgbClr val="000000"/>
                </a:solidFill>
                <a:uFillTx/>
                <a:latin typeface="Times New Roman"/>
                <a:ea typeface="Times New Roman"/>
              </a:rPr>
              <a:t>•</a:t>
            </a:r>
            <a:r>
              <a:rPr b="0" lang="ru-RU" sz="1800" strike="noStrike" u="none">
                <a:solidFill>
                  <a:srgbClr val="000000"/>
                </a:solidFill>
                <a:uFillTx/>
                <a:latin typeface="Times New Roman"/>
                <a:ea typeface="Times New Roman"/>
              </a:rPr>
              <a:t>	</a:t>
            </a:r>
            <a:r>
              <a:rPr b="0" lang="ru-RU" sz="1800" strike="noStrike" u="none">
                <a:solidFill>
                  <a:srgbClr val="000000"/>
                </a:solidFill>
                <a:uFillTx/>
                <a:latin typeface="Times New Roman"/>
                <a:ea typeface="Times New Roman"/>
              </a:rPr>
              <a:t>Үтірдің қойылатын орнын біледі;</a:t>
            </a:r>
            <a:endParaRPr b="0" lang="ru-RU" sz="18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1800" strike="noStrike" u="none">
                <a:solidFill>
                  <a:srgbClr val="000000"/>
                </a:solidFill>
                <a:uFillTx/>
                <a:latin typeface="Times New Roman"/>
                <a:ea typeface="Times New Roman"/>
              </a:rPr>
              <a:t>•</a:t>
            </a:r>
            <a:r>
              <a:rPr b="0" lang="ru-RU" sz="1800" strike="noStrike" u="none">
                <a:solidFill>
                  <a:srgbClr val="000000"/>
                </a:solidFill>
                <a:uFillTx/>
                <a:latin typeface="Times New Roman"/>
                <a:ea typeface="Times New Roman"/>
              </a:rPr>
              <a:t>	</a:t>
            </a:r>
            <a:r>
              <a:rPr b="0" lang="ru-RU" sz="1800" strike="noStrike" u="none">
                <a:solidFill>
                  <a:srgbClr val="000000"/>
                </a:solidFill>
                <a:uFillTx/>
                <a:latin typeface="Times New Roman"/>
                <a:ea typeface="Times New Roman"/>
              </a:rPr>
              <a:t>Оқшау сөздерді ажырата алады.</a:t>
            </a:r>
            <a:endParaRPr b="0" lang="ru-RU" sz="1800" strike="noStrike" u="none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53" name="Прямоугольник 1"/>
          <p:cNvSpPr/>
          <p:nvPr/>
        </p:nvSpPr>
        <p:spPr>
          <a:xfrm>
            <a:off x="979560" y="1631880"/>
            <a:ext cx="10015560" cy="2044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2400" strike="noStrike" u="none">
                <a:solidFill>
                  <a:srgbClr val="000000"/>
                </a:solidFill>
                <a:uFillTx/>
                <a:latin typeface="Times New Roman"/>
                <a:ea typeface="Times New Roman"/>
              </a:rPr>
              <a:t>1.</a:t>
            </a:r>
            <a:r>
              <a:rPr b="0" lang="ru-RU" sz="3200" strike="noStrike" u="none">
                <a:solidFill>
                  <a:srgbClr val="000000"/>
                </a:solidFill>
                <a:uFillTx/>
                <a:latin typeface="Times New Roman"/>
                <a:ea typeface="Times New Roman"/>
              </a:rPr>
              <a:t>	</a:t>
            </a:r>
            <a:r>
              <a:rPr b="0" lang="ru-RU" sz="2400" strike="noStrike" u="none">
                <a:solidFill>
                  <a:srgbClr val="000000"/>
                </a:solidFill>
                <a:uFillTx/>
                <a:latin typeface="Times New Roman"/>
                <a:ea typeface="Times New Roman"/>
              </a:rPr>
              <a:t>Адам баласы адам баласынан ақыл ғылым ар мінез деген нәрселермен озады.</a:t>
            </a:r>
            <a:endParaRPr b="0" lang="ru-RU" sz="24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2400" strike="noStrike" u="none">
                <a:solidFill>
                  <a:srgbClr val="000000"/>
                </a:solidFill>
                <a:uFillTx/>
                <a:latin typeface="Times New Roman"/>
                <a:ea typeface="Times New Roman"/>
              </a:rPr>
              <a:t>2.</a:t>
            </a:r>
            <a:r>
              <a:rPr b="0" lang="ru-RU" sz="2400" strike="noStrike" u="none">
                <a:solidFill>
                  <a:srgbClr val="000000"/>
                </a:solidFill>
                <a:uFillTx/>
                <a:latin typeface="Times New Roman"/>
                <a:ea typeface="Times New Roman"/>
              </a:rPr>
              <a:t>	</a:t>
            </a:r>
            <a:r>
              <a:rPr b="0" lang="ru-RU" sz="2400" strike="noStrike" u="none">
                <a:solidFill>
                  <a:srgbClr val="000000"/>
                </a:solidFill>
                <a:uFillTx/>
                <a:latin typeface="Times New Roman"/>
                <a:ea typeface="Times New Roman"/>
              </a:rPr>
              <a:t>Менің ойлаған ойымның үстінен түстің Ботагөз.</a:t>
            </a:r>
            <a:endParaRPr b="0" lang="ru-RU" sz="24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2400" strike="noStrike" u="none">
                <a:solidFill>
                  <a:srgbClr val="000000"/>
                </a:solidFill>
                <a:uFillTx/>
                <a:latin typeface="Times New Roman"/>
                <a:ea typeface="Times New Roman"/>
              </a:rPr>
              <a:t>3.</a:t>
            </a:r>
            <a:r>
              <a:rPr b="0" lang="ru-RU" sz="2400" strike="noStrike" u="none">
                <a:solidFill>
                  <a:srgbClr val="000000"/>
                </a:solidFill>
                <a:uFillTx/>
                <a:latin typeface="Times New Roman"/>
                <a:ea typeface="Times New Roman"/>
              </a:rPr>
              <a:t>	</a:t>
            </a:r>
            <a:r>
              <a:rPr b="0" lang="ru-RU" sz="2400" strike="noStrike" u="none">
                <a:solidFill>
                  <a:srgbClr val="000000"/>
                </a:solidFill>
                <a:uFillTx/>
                <a:latin typeface="Times New Roman"/>
                <a:ea typeface="Times New Roman"/>
              </a:rPr>
              <a:t>Бәсе солай болады деп айтып едім ғой.</a:t>
            </a:r>
            <a:endParaRPr b="0" lang="ru-RU" sz="24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2400" strike="noStrike" u="none">
                <a:solidFill>
                  <a:srgbClr val="000000"/>
                </a:solidFill>
                <a:uFillTx/>
                <a:latin typeface="Times New Roman"/>
                <a:ea typeface="Times New Roman"/>
              </a:rPr>
              <a:t>4.</a:t>
            </a:r>
            <a:r>
              <a:rPr b="0" lang="ru-RU" sz="2400" strike="noStrike" u="none">
                <a:solidFill>
                  <a:srgbClr val="000000"/>
                </a:solidFill>
                <a:uFillTx/>
                <a:latin typeface="Times New Roman"/>
                <a:ea typeface="Times New Roman"/>
              </a:rPr>
              <a:t>	</a:t>
            </a:r>
            <a:r>
              <a:rPr b="0" lang="ru-RU" sz="2400" strike="noStrike" u="none">
                <a:solidFill>
                  <a:srgbClr val="000000"/>
                </a:solidFill>
                <a:uFillTx/>
                <a:latin typeface="Times New Roman"/>
                <a:ea typeface="Times New Roman"/>
              </a:rPr>
              <a:t>Жұмысты істеген соң осылай істеу керек бәрекелді!</a:t>
            </a:r>
            <a:endParaRPr b="0" lang="ru-RU" sz="2400" strike="noStrike" u="none">
              <a:solidFill>
                <a:srgbClr val="000000"/>
              </a:solidFill>
              <a:uFillTx/>
              <a:latin typeface="Calibri"/>
            </a:endParaRPr>
          </a:p>
        </p:txBody>
      </p:sp>
    </p:spTree>
  </p:cSld>
  <p:transition spd="med">
    <p:fade/>
  </p:transition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Рисунок 48" descr=""/>
          <p:cNvPicPr/>
          <p:nvPr/>
        </p:nvPicPr>
        <p:blipFill>
          <a:blip r:embed="rId1"/>
          <a:stretch/>
        </p:blipFill>
        <p:spPr>
          <a:xfrm>
            <a:off x="652320" y="7978680"/>
            <a:ext cx="200160" cy="203400"/>
          </a:xfrm>
          <a:prstGeom prst="rect">
            <a:avLst/>
          </a:prstGeom>
          <a:ln w="0">
            <a:noFill/>
          </a:ln>
        </p:spPr>
      </p:pic>
      <p:sp>
        <p:nvSpPr>
          <p:cNvPr id="55" name="object 2"/>
          <p:cNvSpPr/>
          <p:nvPr/>
        </p:nvSpPr>
        <p:spPr>
          <a:xfrm>
            <a:off x="1440" y="-12600"/>
            <a:ext cx="12190680" cy="977760"/>
          </a:xfrm>
          <a:custGeom>
            <a:avLst/>
            <a:gdLst>
              <a:gd name="textAreaLeft" fmla="*/ 0 w 12190680"/>
              <a:gd name="textAreaRight" fmla="*/ 12191040 w 12190680"/>
              <a:gd name="textAreaTop" fmla="*/ 0 h 977760"/>
              <a:gd name="textAreaBottom" fmla="*/ 978120 h 977760"/>
            </a:gdLst>
            <a:ahLst/>
            <a:rect l="textAreaLeft" t="textAreaTop" r="textAreaRight" b="textAreaBottom"/>
            <a:pathLst>
              <a:path w="15238094" h="1221740">
                <a:moveTo>
                  <a:pt x="0" y="1221663"/>
                </a:moveTo>
                <a:lnTo>
                  <a:pt x="15237736" y="1221663"/>
                </a:lnTo>
                <a:lnTo>
                  <a:pt x="15237736" y="0"/>
                </a:lnTo>
                <a:lnTo>
                  <a:pt x="0" y="0"/>
                </a:lnTo>
                <a:lnTo>
                  <a:pt x="0" y="1221663"/>
                </a:lnTo>
                <a:close/>
              </a:path>
            </a:pathLst>
          </a:custGeom>
          <a:solidFill>
            <a:srgbClr val="2e77e2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Autofit/>
          </a:bodyPr>
          <a:p>
            <a:endParaRPr b="0" lang="ru-RU" sz="1800" strike="noStrike" u="none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56" name="Прямоугольник 73"/>
          <p:cNvSpPr/>
          <p:nvPr/>
        </p:nvSpPr>
        <p:spPr>
          <a:xfrm>
            <a:off x="4349880" y="1343160"/>
            <a:ext cx="1573200" cy="825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455760"/>
                <a:tab algn="l" pos="911160"/>
                <a:tab algn="l" pos="1366920"/>
                <a:tab algn="l" pos="1822320"/>
                <a:tab algn="l" pos="2278080"/>
                <a:tab algn="l" pos="2733840"/>
                <a:tab algn="l" pos="3189240"/>
                <a:tab algn="l" pos="3645000"/>
                <a:tab algn="l" pos="4100400"/>
                <a:tab algn="l" pos="4556160"/>
                <a:tab algn="l" pos="5011560"/>
                <a:tab algn="l" pos="5467320"/>
                <a:tab algn="l" pos="5923080"/>
                <a:tab algn="l" pos="6378480"/>
                <a:tab algn="l" pos="6834240"/>
                <a:tab algn="l" pos="7289640"/>
                <a:tab algn="l" pos="7745400"/>
                <a:tab algn="l" pos="8201160"/>
                <a:tab algn="l" pos="8656560"/>
                <a:tab algn="l" pos="9112320"/>
              </a:tabLst>
            </a:pPr>
            <a:r>
              <a:rPr b="0" lang="ru-RU" sz="2400" strike="noStrike" u="none">
                <a:solidFill>
                  <a:srgbClr val="ffffff"/>
                </a:solidFill>
                <a:uFillTx/>
                <a:latin typeface="Neo Sans Cyr"/>
              </a:rPr>
              <a:t>37 </a:t>
            </a:r>
            <a:endParaRPr b="0" lang="ru-RU" sz="24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455760"/>
                <a:tab algn="l" pos="911160"/>
                <a:tab algn="l" pos="1366920"/>
                <a:tab algn="l" pos="1822320"/>
                <a:tab algn="l" pos="2278080"/>
                <a:tab algn="l" pos="2733840"/>
                <a:tab algn="l" pos="3189240"/>
                <a:tab algn="l" pos="3645000"/>
                <a:tab algn="l" pos="4100400"/>
                <a:tab algn="l" pos="4556160"/>
                <a:tab algn="l" pos="5011560"/>
                <a:tab algn="l" pos="5467320"/>
                <a:tab algn="l" pos="5923080"/>
                <a:tab algn="l" pos="6378480"/>
                <a:tab algn="l" pos="6834240"/>
                <a:tab algn="l" pos="7289640"/>
                <a:tab algn="l" pos="7745400"/>
                <a:tab algn="l" pos="8201160"/>
                <a:tab algn="l" pos="8656560"/>
                <a:tab algn="l" pos="9112320"/>
              </a:tabLst>
            </a:pPr>
            <a:r>
              <a:rPr b="0" lang="ru-RU" sz="1200" strike="noStrike" u="none">
                <a:solidFill>
                  <a:srgbClr val="ffffff"/>
                </a:solidFill>
                <a:uFillTx/>
                <a:latin typeface="Neo Sans Cyr"/>
              </a:rPr>
              <a:t>Частных детских</a:t>
            </a:r>
            <a:endParaRPr b="0" lang="ru-RU" sz="12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455760"/>
                <a:tab algn="l" pos="911160"/>
                <a:tab algn="l" pos="1366920"/>
                <a:tab algn="l" pos="1822320"/>
                <a:tab algn="l" pos="2278080"/>
                <a:tab algn="l" pos="2733840"/>
                <a:tab algn="l" pos="3189240"/>
                <a:tab algn="l" pos="3645000"/>
                <a:tab algn="l" pos="4100400"/>
                <a:tab algn="l" pos="4556160"/>
                <a:tab algn="l" pos="5011560"/>
                <a:tab algn="l" pos="5467320"/>
                <a:tab algn="l" pos="5923080"/>
                <a:tab algn="l" pos="6378480"/>
                <a:tab algn="l" pos="6834240"/>
                <a:tab algn="l" pos="7289640"/>
                <a:tab algn="l" pos="7745400"/>
                <a:tab algn="l" pos="8201160"/>
                <a:tab algn="l" pos="8656560"/>
                <a:tab algn="l" pos="9112320"/>
              </a:tabLst>
            </a:pPr>
            <a:r>
              <a:rPr b="0" lang="ru-RU" sz="1200" strike="noStrike" u="none">
                <a:solidFill>
                  <a:srgbClr val="ffffff"/>
                </a:solidFill>
                <a:uFillTx/>
                <a:latin typeface="Neo Sans Cyr"/>
              </a:rPr>
              <a:t>сада</a:t>
            </a:r>
            <a:endParaRPr b="0" lang="ru-RU" sz="1200" strike="noStrike" u="none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57" name="Прямоугольник 74"/>
          <p:cNvSpPr/>
          <p:nvPr/>
        </p:nvSpPr>
        <p:spPr>
          <a:xfrm>
            <a:off x="5942160" y="1309680"/>
            <a:ext cx="1571400" cy="642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455760"/>
                <a:tab algn="l" pos="911160"/>
                <a:tab algn="l" pos="1366920"/>
                <a:tab algn="l" pos="1822320"/>
                <a:tab algn="l" pos="2278080"/>
                <a:tab algn="l" pos="2733840"/>
                <a:tab algn="l" pos="3189240"/>
                <a:tab algn="l" pos="3645000"/>
                <a:tab algn="l" pos="4100400"/>
                <a:tab algn="l" pos="4556160"/>
                <a:tab algn="l" pos="5011560"/>
                <a:tab algn="l" pos="5467320"/>
                <a:tab algn="l" pos="5923080"/>
                <a:tab algn="l" pos="6378480"/>
                <a:tab algn="l" pos="6834240"/>
                <a:tab algn="l" pos="7289640"/>
                <a:tab algn="l" pos="7745400"/>
                <a:tab algn="l" pos="8201160"/>
                <a:tab algn="l" pos="8656560"/>
                <a:tab algn="l" pos="9112320"/>
              </a:tabLst>
            </a:pPr>
            <a:r>
              <a:rPr b="0" lang="ru-RU" sz="2400" strike="noStrike" u="none">
                <a:solidFill>
                  <a:srgbClr val="ffffff"/>
                </a:solidFill>
                <a:uFillTx/>
                <a:latin typeface="Neo Sans Cyr"/>
              </a:rPr>
              <a:t>43</a:t>
            </a:r>
            <a:endParaRPr b="0" lang="ru-RU" sz="24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455760"/>
                <a:tab algn="l" pos="911160"/>
                <a:tab algn="l" pos="1366920"/>
                <a:tab algn="l" pos="1822320"/>
                <a:tab algn="l" pos="2278080"/>
                <a:tab algn="l" pos="2733840"/>
                <a:tab algn="l" pos="3189240"/>
                <a:tab algn="l" pos="3645000"/>
                <a:tab algn="l" pos="4100400"/>
                <a:tab algn="l" pos="4556160"/>
                <a:tab algn="l" pos="5011560"/>
                <a:tab algn="l" pos="5467320"/>
                <a:tab algn="l" pos="5923080"/>
                <a:tab algn="l" pos="6378480"/>
                <a:tab algn="l" pos="6834240"/>
                <a:tab algn="l" pos="7289640"/>
                <a:tab algn="l" pos="7745400"/>
                <a:tab algn="l" pos="8201160"/>
                <a:tab algn="l" pos="8656560"/>
                <a:tab algn="l" pos="9112320"/>
              </a:tabLst>
            </a:pPr>
            <a:r>
              <a:rPr b="0" lang="ru-RU" sz="1200" strike="noStrike" u="none">
                <a:solidFill>
                  <a:srgbClr val="ffffff"/>
                </a:solidFill>
                <a:uFillTx/>
                <a:latin typeface="Neo Sans Cyr"/>
              </a:rPr>
              <a:t>Мини-центра</a:t>
            </a:r>
            <a:endParaRPr b="0" lang="ru-RU" sz="1200" strike="noStrike" u="none">
              <a:solidFill>
                <a:srgbClr val="000000"/>
              </a:solidFill>
              <a:uFillTx/>
              <a:latin typeface="Calibri"/>
            </a:endParaRPr>
          </a:p>
        </p:txBody>
      </p:sp>
      <p:cxnSp>
        <p:nvCxnSpPr>
          <p:cNvPr id="58" name="Google Shape;77;p1"/>
          <p:cNvCxnSpPr/>
          <p:nvPr/>
        </p:nvCxnSpPr>
        <p:spPr>
          <a:xfrm>
            <a:off x="212400" y="6621120"/>
            <a:ext cx="11729160" cy="26280"/>
          </a:xfrm>
          <a:prstGeom prst="straightConnector1">
            <a:avLst/>
          </a:prstGeom>
          <a:ln w="57240">
            <a:solidFill>
              <a:srgbClr val="33cccc"/>
            </a:solidFill>
            <a:miter/>
          </a:ln>
        </p:spPr>
      </p:cxnSp>
      <p:cxnSp>
        <p:nvCxnSpPr>
          <p:cNvPr id="59" name="Google Shape;78;p1"/>
          <p:cNvCxnSpPr/>
          <p:nvPr/>
        </p:nvCxnSpPr>
        <p:spPr>
          <a:xfrm>
            <a:off x="757080" y="6364080"/>
            <a:ext cx="10694160" cy="37080"/>
          </a:xfrm>
          <a:prstGeom prst="straightConnector1">
            <a:avLst/>
          </a:prstGeom>
          <a:ln w="38160">
            <a:solidFill>
              <a:srgbClr val="4472c4"/>
            </a:solidFill>
            <a:miter/>
          </a:ln>
        </p:spPr>
      </p:cxnSp>
      <p:sp>
        <p:nvSpPr>
          <p:cNvPr id="60" name="Прямоугольник 1"/>
          <p:cNvSpPr/>
          <p:nvPr/>
        </p:nvSpPr>
        <p:spPr>
          <a:xfrm>
            <a:off x="1650240" y="246240"/>
            <a:ext cx="2117880" cy="459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kk-KZ" sz="2400" strike="noStrike" u="none">
                <a:solidFill>
                  <a:srgbClr val="ffffff"/>
                </a:solidFill>
                <a:uFillTx/>
                <a:latin typeface="Times New Roman"/>
                <a:ea typeface="Times New Roman"/>
              </a:rPr>
              <a:t>Өзіңді тексер!</a:t>
            </a:r>
            <a:endParaRPr b="0" lang="ru-RU" sz="2400" strike="noStrike" u="none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61" name="Прямоугольник 2"/>
          <p:cNvSpPr/>
          <p:nvPr/>
        </p:nvSpPr>
        <p:spPr>
          <a:xfrm>
            <a:off x="1028880" y="1633680"/>
            <a:ext cx="9986760" cy="1922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2400" strike="noStrike" u="none">
                <a:solidFill>
                  <a:srgbClr val="000000"/>
                </a:solidFill>
                <a:uFillTx/>
                <a:latin typeface="Times New Roman"/>
                <a:ea typeface="Times New Roman"/>
              </a:rPr>
              <a:t>1.</a:t>
            </a:r>
            <a:r>
              <a:rPr b="0" lang="ru-RU" sz="2400" strike="noStrike" u="none">
                <a:solidFill>
                  <a:srgbClr val="000000"/>
                </a:solidFill>
                <a:uFillTx/>
                <a:latin typeface="Times New Roman"/>
                <a:ea typeface="Times New Roman"/>
              </a:rPr>
              <a:t>	</a:t>
            </a:r>
            <a:r>
              <a:rPr b="0" lang="ru-RU" sz="2400" strike="noStrike" u="none">
                <a:solidFill>
                  <a:srgbClr val="000000"/>
                </a:solidFill>
                <a:uFillTx/>
                <a:latin typeface="Times New Roman"/>
                <a:ea typeface="Times New Roman"/>
              </a:rPr>
              <a:t>Адам баласы адам баласынан ақыл, ғылым, ар, мінез деген нәрселермен озады. (бірыңғай мүше)</a:t>
            </a:r>
            <a:endParaRPr b="0" lang="ru-RU" sz="24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2400" strike="noStrike" u="none">
                <a:solidFill>
                  <a:srgbClr val="000000"/>
                </a:solidFill>
                <a:uFillTx/>
                <a:latin typeface="Times New Roman"/>
                <a:ea typeface="Times New Roman"/>
              </a:rPr>
              <a:t>2.</a:t>
            </a:r>
            <a:r>
              <a:rPr b="0" lang="ru-RU" sz="2400" strike="noStrike" u="none">
                <a:solidFill>
                  <a:srgbClr val="000000"/>
                </a:solidFill>
                <a:uFillTx/>
                <a:latin typeface="Times New Roman"/>
                <a:ea typeface="Times New Roman"/>
              </a:rPr>
              <a:t>	</a:t>
            </a:r>
            <a:r>
              <a:rPr b="0" lang="ru-RU" sz="2400" strike="noStrike" u="none">
                <a:solidFill>
                  <a:srgbClr val="000000"/>
                </a:solidFill>
                <a:uFillTx/>
                <a:latin typeface="Times New Roman"/>
                <a:ea typeface="Times New Roman"/>
              </a:rPr>
              <a:t>Менің ойлаған ойымның үстінен түстің, Ботагөз. (қаратпа сөз) </a:t>
            </a:r>
            <a:endParaRPr b="0" lang="ru-RU" sz="24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2400" strike="noStrike" u="none">
                <a:solidFill>
                  <a:srgbClr val="000000"/>
                </a:solidFill>
                <a:uFillTx/>
                <a:latin typeface="Times New Roman"/>
                <a:ea typeface="Times New Roman"/>
              </a:rPr>
              <a:t>3.</a:t>
            </a:r>
            <a:r>
              <a:rPr b="0" lang="ru-RU" sz="2400" strike="noStrike" u="none">
                <a:solidFill>
                  <a:srgbClr val="000000"/>
                </a:solidFill>
                <a:uFillTx/>
                <a:latin typeface="Times New Roman"/>
                <a:ea typeface="Times New Roman"/>
              </a:rPr>
              <a:t>	</a:t>
            </a:r>
            <a:r>
              <a:rPr b="0" lang="ru-RU" sz="2400" strike="noStrike" u="none">
                <a:solidFill>
                  <a:srgbClr val="000000"/>
                </a:solidFill>
                <a:uFillTx/>
                <a:latin typeface="Times New Roman"/>
                <a:ea typeface="Times New Roman"/>
              </a:rPr>
              <a:t>Бәсе, солай болады деп айтып едім ғой. (қыстырма сөз)</a:t>
            </a:r>
            <a:endParaRPr b="0" lang="ru-RU" sz="24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2400" strike="noStrike" u="none">
                <a:solidFill>
                  <a:srgbClr val="000000"/>
                </a:solidFill>
                <a:uFillTx/>
                <a:latin typeface="Times New Roman"/>
                <a:ea typeface="Times New Roman"/>
              </a:rPr>
              <a:t>4.</a:t>
            </a:r>
            <a:r>
              <a:rPr b="0" lang="ru-RU" sz="2400" strike="noStrike" u="none">
                <a:solidFill>
                  <a:srgbClr val="000000"/>
                </a:solidFill>
                <a:uFillTx/>
                <a:latin typeface="Times New Roman"/>
                <a:ea typeface="Times New Roman"/>
              </a:rPr>
              <a:t>	</a:t>
            </a:r>
            <a:r>
              <a:rPr b="0" lang="ru-RU" sz="2400" strike="noStrike" u="none">
                <a:solidFill>
                  <a:srgbClr val="000000"/>
                </a:solidFill>
                <a:uFillTx/>
                <a:latin typeface="Times New Roman"/>
                <a:ea typeface="Times New Roman"/>
              </a:rPr>
              <a:t>Жұмысты істеген соң осылай істеу керек, бәрекелді! (одағай сөз)</a:t>
            </a:r>
            <a:endParaRPr b="0" lang="ru-RU" sz="2400" strike="noStrike" u="none">
              <a:solidFill>
                <a:srgbClr val="000000"/>
              </a:solidFill>
              <a:uFillTx/>
              <a:latin typeface="Calibri"/>
            </a:endParaRPr>
          </a:p>
        </p:txBody>
      </p:sp>
    </p:spTree>
  </p:cSld>
  <p:transition spd="slow">
    <p:wipe dir="u"/>
  </p:transition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" name="Рисунок 48" descr=""/>
          <p:cNvPicPr/>
          <p:nvPr/>
        </p:nvPicPr>
        <p:blipFill>
          <a:blip r:embed="rId1"/>
          <a:stretch/>
        </p:blipFill>
        <p:spPr>
          <a:xfrm>
            <a:off x="652320" y="7978680"/>
            <a:ext cx="200160" cy="203400"/>
          </a:xfrm>
          <a:prstGeom prst="rect">
            <a:avLst/>
          </a:prstGeom>
          <a:ln w="0">
            <a:noFill/>
          </a:ln>
        </p:spPr>
      </p:pic>
      <p:sp>
        <p:nvSpPr>
          <p:cNvPr id="63" name="object 2"/>
          <p:cNvSpPr/>
          <p:nvPr/>
        </p:nvSpPr>
        <p:spPr>
          <a:xfrm>
            <a:off x="1440" y="-12600"/>
            <a:ext cx="12190680" cy="977760"/>
          </a:xfrm>
          <a:custGeom>
            <a:avLst/>
            <a:gdLst>
              <a:gd name="textAreaLeft" fmla="*/ 0 w 12190680"/>
              <a:gd name="textAreaRight" fmla="*/ 12191040 w 12190680"/>
              <a:gd name="textAreaTop" fmla="*/ 0 h 977760"/>
              <a:gd name="textAreaBottom" fmla="*/ 978120 h 977760"/>
            </a:gdLst>
            <a:ahLst/>
            <a:rect l="textAreaLeft" t="textAreaTop" r="textAreaRight" b="textAreaBottom"/>
            <a:pathLst>
              <a:path w="15238094" h="1221740">
                <a:moveTo>
                  <a:pt x="0" y="1221663"/>
                </a:moveTo>
                <a:lnTo>
                  <a:pt x="15237736" y="1221663"/>
                </a:lnTo>
                <a:lnTo>
                  <a:pt x="15237736" y="0"/>
                </a:lnTo>
                <a:lnTo>
                  <a:pt x="0" y="0"/>
                </a:lnTo>
                <a:lnTo>
                  <a:pt x="0" y="1221663"/>
                </a:lnTo>
                <a:close/>
              </a:path>
            </a:pathLst>
          </a:custGeom>
          <a:solidFill>
            <a:srgbClr val="2e77e2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Autofit/>
          </a:bodyPr>
          <a:p>
            <a:endParaRPr b="0" lang="ru-RU" sz="1800" strike="noStrike" u="none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64" name="Прямоугольник 73"/>
          <p:cNvSpPr/>
          <p:nvPr/>
        </p:nvSpPr>
        <p:spPr>
          <a:xfrm>
            <a:off x="4349880" y="1343160"/>
            <a:ext cx="1573200" cy="825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455760"/>
                <a:tab algn="l" pos="911160"/>
                <a:tab algn="l" pos="1366920"/>
                <a:tab algn="l" pos="1822320"/>
                <a:tab algn="l" pos="2278080"/>
                <a:tab algn="l" pos="2733840"/>
                <a:tab algn="l" pos="3189240"/>
                <a:tab algn="l" pos="3645000"/>
                <a:tab algn="l" pos="4100400"/>
                <a:tab algn="l" pos="4556160"/>
                <a:tab algn="l" pos="5011560"/>
                <a:tab algn="l" pos="5467320"/>
                <a:tab algn="l" pos="5923080"/>
                <a:tab algn="l" pos="6378480"/>
                <a:tab algn="l" pos="6834240"/>
                <a:tab algn="l" pos="7289640"/>
                <a:tab algn="l" pos="7745400"/>
                <a:tab algn="l" pos="8201160"/>
                <a:tab algn="l" pos="8656560"/>
                <a:tab algn="l" pos="9112320"/>
              </a:tabLst>
            </a:pPr>
            <a:r>
              <a:rPr b="0" lang="ru-RU" sz="2400" strike="noStrike" u="none">
                <a:solidFill>
                  <a:srgbClr val="ffffff"/>
                </a:solidFill>
                <a:uFillTx/>
                <a:latin typeface="Neo Sans Cyr"/>
              </a:rPr>
              <a:t>37 </a:t>
            </a:r>
            <a:endParaRPr b="0" lang="ru-RU" sz="24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455760"/>
                <a:tab algn="l" pos="911160"/>
                <a:tab algn="l" pos="1366920"/>
                <a:tab algn="l" pos="1822320"/>
                <a:tab algn="l" pos="2278080"/>
                <a:tab algn="l" pos="2733840"/>
                <a:tab algn="l" pos="3189240"/>
                <a:tab algn="l" pos="3645000"/>
                <a:tab algn="l" pos="4100400"/>
                <a:tab algn="l" pos="4556160"/>
                <a:tab algn="l" pos="5011560"/>
                <a:tab algn="l" pos="5467320"/>
                <a:tab algn="l" pos="5923080"/>
                <a:tab algn="l" pos="6378480"/>
                <a:tab algn="l" pos="6834240"/>
                <a:tab algn="l" pos="7289640"/>
                <a:tab algn="l" pos="7745400"/>
                <a:tab algn="l" pos="8201160"/>
                <a:tab algn="l" pos="8656560"/>
                <a:tab algn="l" pos="9112320"/>
              </a:tabLst>
            </a:pPr>
            <a:r>
              <a:rPr b="0" lang="ru-RU" sz="1200" strike="noStrike" u="none">
                <a:solidFill>
                  <a:srgbClr val="ffffff"/>
                </a:solidFill>
                <a:uFillTx/>
                <a:latin typeface="Neo Sans Cyr"/>
              </a:rPr>
              <a:t>Частных детских</a:t>
            </a:r>
            <a:endParaRPr b="0" lang="ru-RU" sz="12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455760"/>
                <a:tab algn="l" pos="911160"/>
                <a:tab algn="l" pos="1366920"/>
                <a:tab algn="l" pos="1822320"/>
                <a:tab algn="l" pos="2278080"/>
                <a:tab algn="l" pos="2733840"/>
                <a:tab algn="l" pos="3189240"/>
                <a:tab algn="l" pos="3645000"/>
                <a:tab algn="l" pos="4100400"/>
                <a:tab algn="l" pos="4556160"/>
                <a:tab algn="l" pos="5011560"/>
                <a:tab algn="l" pos="5467320"/>
                <a:tab algn="l" pos="5923080"/>
                <a:tab algn="l" pos="6378480"/>
                <a:tab algn="l" pos="6834240"/>
                <a:tab algn="l" pos="7289640"/>
                <a:tab algn="l" pos="7745400"/>
                <a:tab algn="l" pos="8201160"/>
                <a:tab algn="l" pos="8656560"/>
                <a:tab algn="l" pos="9112320"/>
              </a:tabLst>
            </a:pPr>
            <a:r>
              <a:rPr b="0" lang="ru-RU" sz="1200" strike="noStrike" u="none">
                <a:solidFill>
                  <a:srgbClr val="ffffff"/>
                </a:solidFill>
                <a:uFillTx/>
                <a:latin typeface="Neo Sans Cyr"/>
              </a:rPr>
              <a:t>сада</a:t>
            </a:r>
            <a:endParaRPr b="0" lang="ru-RU" sz="1200" strike="noStrike" u="none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65" name="Прямоугольник 74"/>
          <p:cNvSpPr/>
          <p:nvPr/>
        </p:nvSpPr>
        <p:spPr>
          <a:xfrm>
            <a:off x="5942160" y="1309680"/>
            <a:ext cx="1571400" cy="642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455760"/>
                <a:tab algn="l" pos="911160"/>
                <a:tab algn="l" pos="1366920"/>
                <a:tab algn="l" pos="1822320"/>
                <a:tab algn="l" pos="2278080"/>
                <a:tab algn="l" pos="2733840"/>
                <a:tab algn="l" pos="3189240"/>
                <a:tab algn="l" pos="3645000"/>
                <a:tab algn="l" pos="4100400"/>
                <a:tab algn="l" pos="4556160"/>
                <a:tab algn="l" pos="5011560"/>
                <a:tab algn="l" pos="5467320"/>
                <a:tab algn="l" pos="5923080"/>
                <a:tab algn="l" pos="6378480"/>
                <a:tab algn="l" pos="6834240"/>
                <a:tab algn="l" pos="7289640"/>
                <a:tab algn="l" pos="7745400"/>
                <a:tab algn="l" pos="8201160"/>
                <a:tab algn="l" pos="8656560"/>
                <a:tab algn="l" pos="9112320"/>
              </a:tabLst>
            </a:pPr>
            <a:r>
              <a:rPr b="0" lang="ru-RU" sz="2400" strike="noStrike" u="none">
                <a:solidFill>
                  <a:srgbClr val="ffffff"/>
                </a:solidFill>
                <a:uFillTx/>
                <a:latin typeface="Neo Sans Cyr"/>
              </a:rPr>
              <a:t>43</a:t>
            </a:r>
            <a:endParaRPr b="0" lang="ru-RU" sz="24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455760"/>
                <a:tab algn="l" pos="911160"/>
                <a:tab algn="l" pos="1366920"/>
                <a:tab algn="l" pos="1822320"/>
                <a:tab algn="l" pos="2278080"/>
                <a:tab algn="l" pos="2733840"/>
                <a:tab algn="l" pos="3189240"/>
                <a:tab algn="l" pos="3645000"/>
                <a:tab algn="l" pos="4100400"/>
                <a:tab algn="l" pos="4556160"/>
                <a:tab algn="l" pos="5011560"/>
                <a:tab algn="l" pos="5467320"/>
                <a:tab algn="l" pos="5923080"/>
                <a:tab algn="l" pos="6378480"/>
                <a:tab algn="l" pos="6834240"/>
                <a:tab algn="l" pos="7289640"/>
                <a:tab algn="l" pos="7745400"/>
                <a:tab algn="l" pos="8201160"/>
                <a:tab algn="l" pos="8656560"/>
                <a:tab algn="l" pos="9112320"/>
              </a:tabLst>
            </a:pPr>
            <a:r>
              <a:rPr b="0" lang="ru-RU" sz="1200" strike="noStrike" u="none">
                <a:solidFill>
                  <a:srgbClr val="ffffff"/>
                </a:solidFill>
                <a:uFillTx/>
                <a:latin typeface="Neo Sans Cyr"/>
              </a:rPr>
              <a:t>Мини-центра</a:t>
            </a:r>
            <a:endParaRPr b="0" lang="ru-RU" sz="1200" strike="noStrike" u="none">
              <a:solidFill>
                <a:srgbClr val="000000"/>
              </a:solidFill>
              <a:uFillTx/>
              <a:latin typeface="Calibri"/>
            </a:endParaRPr>
          </a:p>
        </p:txBody>
      </p:sp>
      <p:cxnSp>
        <p:nvCxnSpPr>
          <p:cNvPr id="66" name="Google Shape;77;p1"/>
          <p:cNvCxnSpPr/>
          <p:nvPr/>
        </p:nvCxnSpPr>
        <p:spPr>
          <a:xfrm>
            <a:off x="212400" y="6621120"/>
            <a:ext cx="11729160" cy="26280"/>
          </a:xfrm>
          <a:prstGeom prst="straightConnector1">
            <a:avLst/>
          </a:prstGeom>
          <a:ln w="57240">
            <a:solidFill>
              <a:srgbClr val="33cccc"/>
            </a:solidFill>
            <a:miter/>
          </a:ln>
        </p:spPr>
      </p:cxnSp>
      <p:cxnSp>
        <p:nvCxnSpPr>
          <p:cNvPr id="67" name="Google Shape;78;p1"/>
          <p:cNvCxnSpPr/>
          <p:nvPr/>
        </p:nvCxnSpPr>
        <p:spPr>
          <a:xfrm>
            <a:off x="757080" y="6364080"/>
            <a:ext cx="10694160" cy="37080"/>
          </a:xfrm>
          <a:prstGeom prst="straightConnector1">
            <a:avLst/>
          </a:prstGeom>
          <a:ln w="38160">
            <a:solidFill>
              <a:srgbClr val="4472c4"/>
            </a:solidFill>
            <a:miter/>
          </a:ln>
        </p:spPr>
      </p:cxnSp>
      <p:sp>
        <p:nvSpPr>
          <p:cNvPr id="68" name="TextBox 8"/>
          <p:cNvSpPr/>
          <p:nvPr/>
        </p:nvSpPr>
        <p:spPr>
          <a:xfrm>
            <a:off x="1508040" y="244440"/>
            <a:ext cx="5524560" cy="459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kk-KZ" sz="2400" strike="noStrike" u="none">
                <a:solidFill>
                  <a:srgbClr val="ffffff"/>
                </a:solidFill>
                <a:uFillTx/>
                <a:latin typeface="Times New Roman"/>
                <a:ea typeface="Times New Roman"/>
              </a:rPr>
              <a:t>2-тапсырма. Мәтінді оқы. </a:t>
            </a:r>
            <a:endParaRPr b="0" lang="ru-RU" sz="2400" strike="noStrike" u="none">
              <a:solidFill>
                <a:srgbClr val="000000"/>
              </a:solidFill>
              <a:uFillTx/>
              <a:latin typeface="Calibri"/>
            </a:endParaRPr>
          </a:p>
        </p:txBody>
      </p:sp>
      <p:pic>
        <p:nvPicPr>
          <p:cNvPr id="69" name="Рисунок 11" descr=""/>
          <p:cNvPicPr/>
          <p:nvPr/>
        </p:nvPicPr>
        <p:blipFill>
          <a:blip r:embed="rId2"/>
          <a:srcRect l="28294" t="50984" r="35302" b="40517"/>
          <a:stretch/>
        </p:blipFill>
        <p:spPr>
          <a:xfrm>
            <a:off x="1440" y="1049400"/>
            <a:ext cx="12190680" cy="1125360"/>
          </a:xfrm>
          <a:prstGeom prst="rect">
            <a:avLst/>
          </a:prstGeom>
          <a:ln w="0">
            <a:noFill/>
          </a:ln>
        </p:spPr>
      </p:pic>
      <p:pic>
        <p:nvPicPr>
          <p:cNvPr id="70" name="Рисунок 12" descr=""/>
          <p:cNvPicPr/>
          <p:nvPr/>
        </p:nvPicPr>
        <p:blipFill>
          <a:blip r:embed="rId3"/>
          <a:srcRect l="11233" t="27345" r="11761" b="30585"/>
          <a:stretch/>
        </p:blipFill>
        <p:spPr>
          <a:xfrm>
            <a:off x="106200" y="2174760"/>
            <a:ext cx="12085920" cy="4446720"/>
          </a:xfrm>
          <a:prstGeom prst="rect">
            <a:avLst/>
          </a:prstGeom>
          <a:ln w="0">
            <a:noFill/>
          </a:ln>
        </p:spPr>
      </p:pic>
    </p:spTree>
  </p:cSld>
  <p:transition spd="slow">
    <p:wipe dir="l"/>
  </p:transition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" name="Рисунок 48" descr=""/>
          <p:cNvPicPr/>
          <p:nvPr/>
        </p:nvPicPr>
        <p:blipFill>
          <a:blip r:embed="rId1"/>
          <a:stretch/>
        </p:blipFill>
        <p:spPr>
          <a:xfrm>
            <a:off x="652320" y="7978680"/>
            <a:ext cx="200160" cy="203400"/>
          </a:xfrm>
          <a:prstGeom prst="rect">
            <a:avLst/>
          </a:prstGeom>
          <a:ln w="0">
            <a:noFill/>
          </a:ln>
        </p:spPr>
      </p:pic>
      <p:sp>
        <p:nvSpPr>
          <p:cNvPr id="72" name="object 2"/>
          <p:cNvSpPr/>
          <p:nvPr/>
        </p:nvSpPr>
        <p:spPr>
          <a:xfrm>
            <a:off x="1440" y="-12600"/>
            <a:ext cx="12190680" cy="977760"/>
          </a:xfrm>
          <a:custGeom>
            <a:avLst/>
            <a:gdLst>
              <a:gd name="textAreaLeft" fmla="*/ 0 w 12190680"/>
              <a:gd name="textAreaRight" fmla="*/ 12191040 w 12190680"/>
              <a:gd name="textAreaTop" fmla="*/ 0 h 977760"/>
              <a:gd name="textAreaBottom" fmla="*/ 978120 h 977760"/>
            </a:gdLst>
            <a:ahLst/>
            <a:rect l="textAreaLeft" t="textAreaTop" r="textAreaRight" b="textAreaBottom"/>
            <a:pathLst>
              <a:path w="15238094" h="1221740">
                <a:moveTo>
                  <a:pt x="0" y="1221663"/>
                </a:moveTo>
                <a:lnTo>
                  <a:pt x="15237736" y="1221663"/>
                </a:lnTo>
                <a:lnTo>
                  <a:pt x="15237736" y="0"/>
                </a:lnTo>
                <a:lnTo>
                  <a:pt x="0" y="0"/>
                </a:lnTo>
                <a:lnTo>
                  <a:pt x="0" y="1221663"/>
                </a:lnTo>
                <a:close/>
              </a:path>
            </a:pathLst>
          </a:custGeom>
          <a:solidFill>
            <a:srgbClr val="2e77e2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Autofit/>
          </a:bodyPr>
          <a:p>
            <a:endParaRPr b="0" lang="ru-RU" sz="1800" strike="noStrike" u="none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73" name="Прямоугольник 73"/>
          <p:cNvSpPr/>
          <p:nvPr/>
        </p:nvSpPr>
        <p:spPr>
          <a:xfrm>
            <a:off x="4349880" y="1343160"/>
            <a:ext cx="1573200" cy="825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455760"/>
                <a:tab algn="l" pos="911160"/>
                <a:tab algn="l" pos="1366920"/>
                <a:tab algn="l" pos="1822320"/>
                <a:tab algn="l" pos="2278080"/>
                <a:tab algn="l" pos="2733840"/>
                <a:tab algn="l" pos="3189240"/>
                <a:tab algn="l" pos="3645000"/>
                <a:tab algn="l" pos="4100400"/>
                <a:tab algn="l" pos="4556160"/>
                <a:tab algn="l" pos="5011560"/>
                <a:tab algn="l" pos="5467320"/>
                <a:tab algn="l" pos="5923080"/>
                <a:tab algn="l" pos="6378480"/>
                <a:tab algn="l" pos="6834240"/>
                <a:tab algn="l" pos="7289640"/>
                <a:tab algn="l" pos="7745400"/>
                <a:tab algn="l" pos="8201160"/>
                <a:tab algn="l" pos="8656560"/>
                <a:tab algn="l" pos="9112320"/>
              </a:tabLst>
            </a:pPr>
            <a:r>
              <a:rPr b="0" lang="ru-RU" sz="2400" strike="noStrike" u="none">
                <a:solidFill>
                  <a:srgbClr val="ffffff"/>
                </a:solidFill>
                <a:uFillTx/>
                <a:latin typeface="Neo Sans Cyr"/>
              </a:rPr>
              <a:t>37 </a:t>
            </a:r>
            <a:endParaRPr b="0" lang="ru-RU" sz="24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455760"/>
                <a:tab algn="l" pos="911160"/>
                <a:tab algn="l" pos="1366920"/>
                <a:tab algn="l" pos="1822320"/>
                <a:tab algn="l" pos="2278080"/>
                <a:tab algn="l" pos="2733840"/>
                <a:tab algn="l" pos="3189240"/>
                <a:tab algn="l" pos="3645000"/>
                <a:tab algn="l" pos="4100400"/>
                <a:tab algn="l" pos="4556160"/>
                <a:tab algn="l" pos="5011560"/>
                <a:tab algn="l" pos="5467320"/>
                <a:tab algn="l" pos="5923080"/>
                <a:tab algn="l" pos="6378480"/>
                <a:tab algn="l" pos="6834240"/>
                <a:tab algn="l" pos="7289640"/>
                <a:tab algn="l" pos="7745400"/>
                <a:tab algn="l" pos="8201160"/>
                <a:tab algn="l" pos="8656560"/>
                <a:tab algn="l" pos="9112320"/>
              </a:tabLst>
            </a:pPr>
            <a:r>
              <a:rPr b="0" lang="ru-RU" sz="1200" strike="noStrike" u="none">
                <a:solidFill>
                  <a:srgbClr val="ffffff"/>
                </a:solidFill>
                <a:uFillTx/>
                <a:latin typeface="Neo Sans Cyr"/>
              </a:rPr>
              <a:t>Частных детских</a:t>
            </a:r>
            <a:endParaRPr b="0" lang="ru-RU" sz="12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455760"/>
                <a:tab algn="l" pos="911160"/>
                <a:tab algn="l" pos="1366920"/>
                <a:tab algn="l" pos="1822320"/>
                <a:tab algn="l" pos="2278080"/>
                <a:tab algn="l" pos="2733840"/>
                <a:tab algn="l" pos="3189240"/>
                <a:tab algn="l" pos="3645000"/>
                <a:tab algn="l" pos="4100400"/>
                <a:tab algn="l" pos="4556160"/>
                <a:tab algn="l" pos="5011560"/>
                <a:tab algn="l" pos="5467320"/>
                <a:tab algn="l" pos="5923080"/>
                <a:tab algn="l" pos="6378480"/>
                <a:tab algn="l" pos="6834240"/>
                <a:tab algn="l" pos="7289640"/>
                <a:tab algn="l" pos="7745400"/>
                <a:tab algn="l" pos="8201160"/>
                <a:tab algn="l" pos="8656560"/>
                <a:tab algn="l" pos="9112320"/>
              </a:tabLst>
            </a:pPr>
            <a:r>
              <a:rPr b="0" lang="ru-RU" sz="1200" strike="noStrike" u="none">
                <a:solidFill>
                  <a:srgbClr val="ffffff"/>
                </a:solidFill>
                <a:uFillTx/>
                <a:latin typeface="Neo Sans Cyr"/>
              </a:rPr>
              <a:t>сада</a:t>
            </a:r>
            <a:endParaRPr b="0" lang="ru-RU" sz="1200" strike="noStrike" u="none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74" name="Прямоугольник 74"/>
          <p:cNvSpPr/>
          <p:nvPr/>
        </p:nvSpPr>
        <p:spPr>
          <a:xfrm>
            <a:off x="5942160" y="1309680"/>
            <a:ext cx="1571400" cy="642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455760"/>
                <a:tab algn="l" pos="911160"/>
                <a:tab algn="l" pos="1366920"/>
                <a:tab algn="l" pos="1822320"/>
                <a:tab algn="l" pos="2278080"/>
                <a:tab algn="l" pos="2733840"/>
                <a:tab algn="l" pos="3189240"/>
                <a:tab algn="l" pos="3645000"/>
                <a:tab algn="l" pos="4100400"/>
                <a:tab algn="l" pos="4556160"/>
                <a:tab algn="l" pos="5011560"/>
                <a:tab algn="l" pos="5467320"/>
                <a:tab algn="l" pos="5923080"/>
                <a:tab algn="l" pos="6378480"/>
                <a:tab algn="l" pos="6834240"/>
                <a:tab algn="l" pos="7289640"/>
                <a:tab algn="l" pos="7745400"/>
                <a:tab algn="l" pos="8201160"/>
                <a:tab algn="l" pos="8656560"/>
                <a:tab algn="l" pos="9112320"/>
              </a:tabLst>
            </a:pPr>
            <a:r>
              <a:rPr b="0" lang="ru-RU" sz="2400" strike="noStrike" u="none">
                <a:solidFill>
                  <a:srgbClr val="ffffff"/>
                </a:solidFill>
                <a:uFillTx/>
                <a:latin typeface="Neo Sans Cyr"/>
              </a:rPr>
              <a:t>43</a:t>
            </a:r>
            <a:endParaRPr b="0" lang="ru-RU" sz="24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455760"/>
                <a:tab algn="l" pos="911160"/>
                <a:tab algn="l" pos="1366920"/>
                <a:tab algn="l" pos="1822320"/>
                <a:tab algn="l" pos="2278080"/>
                <a:tab algn="l" pos="2733840"/>
                <a:tab algn="l" pos="3189240"/>
                <a:tab algn="l" pos="3645000"/>
                <a:tab algn="l" pos="4100400"/>
                <a:tab algn="l" pos="4556160"/>
                <a:tab algn="l" pos="5011560"/>
                <a:tab algn="l" pos="5467320"/>
                <a:tab algn="l" pos="5923080"/>
                <a:tab algn="l" pos="6378480"/>
                <a:tab algn="l" pos="6834240"/>
                <a:tab algn="l" pos="7289640"/>
                <a:tab algn="l" pos="7745400"/>
                <a:tab algn="l" pos="8201160"/>
                <a:tab algn="l" pos="8656560"/>
                <a:tab algn="l" pos="9112320"/>
              </a:tabLst>
            </a:pPr>
            <a:r>
              <a:rPr b="0" lang="ru-RU" sz="1200" strike="noStrike" u="none">
                <a:solidFill>
                  <a:srgbClr val="ffffff"/>
                </a:solidFill>
                <a:uFillTx/>
                <a:latin typeface="Neo Sans Cyr"/>
              </a:rPr>
              <a:t>Мини-центра</a:t>
            </a:r>
            <a:endParaRPr b="0" lang="ru-RU" sz="1200" strike="noStrike" u="none">
              <a:solidFill>
                <a:srgbClr val="000000"/>
              </a:solidFill>
              <a:uFillTx/>
              <a:latin typeface="Calibri"/>
            </a:endParaRPr>
          </a:p>
        </p:txBody>
      </p:sp>
      <p:cxnSp>
        <p:nvCxnSpPr>
          <p:cNvPr id="75" name="Google Shape;77;p1"/>
          <p:cNvCxnSpPr/>
          <p:nvPr/>
        </p:nvCxnSpPr>
        <p:spPr>
          <a:xfrm>
            <a:off x="212400" y="6621120"/>
            <a:ext cx="11729160" cy="26280"/>
          </a:xfrm>
          <a:prstGeom prst="straightConnector1">
            <a:avLst/>
          </a:prstGeom>
          <a:ln w="57240">
            <a:solidFill>
              <a:srgbClr val="33cccc"/>
            </a:solidFill>
            <a:miter/>
          </a:ln>
        </p:spPr>
      </p:cxnSp>
      <p:cxnSp>
        <p:nvCxnSpPr>
          <p:cNvPr id="76" name="Google Shape;78;p1"/>
          <p:cNvCxnSpPr/>
          <p:nvPr/>
        </p:nvCxnSpPr>
        <p:spPr>
          <a:xfrm>
            <a:off x="757080" y="6364080"/>
            <a:ext cx="10694160" cy="37080"/>
          </a:xfrm>
          <a:prstGeom prst="straightConnector1">
            <a:avLst/>
          </a:prstGeom>
          <a:ln w="38160">
            <a:solidFill>
              <a:srgbClr val="4472c4"/>
            </a:solidFill>
            <a:miter/>
          </a:ln>
        </p:spPr>
      </p:cxnSp>
      <p:sp>
        <p:nvSpPr>
          <p:cNvPr id="77" name="TextBox 8"/>
          <p:cNvSpPr/>
          <p:nvPr/>
        </p:nvSpPr>
        <p:spPr>
          <a:xfrm>
            <a:off x="1508040" y="244440"/>
            <a:ext cx="5524560" cy="459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kk-KZ" sz="2400" strike="noStrike" u="none">
                <a:solidFill>
                  <a:srgbClr val="ffffff"/>
                </a:solidFill>
                <a:uFillTx/>
                <a:latin typeface="Times New Roman"/>
                <a:ea typeface="Times New Roman"/>
              </a:rPr>
              <a:t>2-тапсырма. Мәтінді оқы. </a:t>
            </a:r>
            <a:endParaRPr b="0" lang="ru-RU" sz="2400" strike="noStrike" u="none">
              <a:solidFill>
                <a:srgbClr val="000000"/>
              </a:solidFill>
              <a:uFillTx/>
              <a:latin typeface="Calibri"/>
            </a:endParaRPr>
          </a:p>
        </p:txBody>
      </p:sp>
      <p:pic>
        <p:nvPicPr>
          <p:cNvPr id="78" name="Рисунок 10" descr=""/>
          <p:cNvPicPr/>
          <p:nvPr/>
        </p:nvPicPr>
        <p:blipFill>
          <a:blip r:embed="rId2"/>
          <a:srcRect l="11233" t="68642" r="11761" b="3420"/>
          <a:stretch/>
        </p:blipFill>
        <p:spPr>
          <a:xfrm>
            <a:off x="592200" y="1343160"/>
            <a:ext cx="11120400" cy="4286160"/>
          </a:xfrm>
          <a:prstGeom prst="rect">
            <a:avLst/>
          </a:prstGeom>
          <a:ln w="0">
            <a:noFill/>
          </a:ln>
        </p:spPr>
      </p:pic>
    </p:spTree>
  </p:cSld>
  <p:transition spd="slow">
    <p:wipe dir="l"/>
  </p:transition>
</p:sld>
</file>

<file path=ppt/theme/theme1.xml><?xml version="1.0" encoding="utf-8"?>
<a:theme xmlns:a="http://schemas.openxmlformats.org/drawingml/2006/main" xmlns:r="http://schemas.openxmlformats.org/officeDocument/2006/relationships" name="Office">
  <a:themeElements>
    <a:clrScheme name="LibreOffic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8a303"/>
      </a:accent1>
      <a:accent2>
        <a:srgbClr val="0369a3"/>
      </a:accent2>
      <a:accent3>
        <a:srgbClr val="a33e03"/>
      </a:accent3>
      <a:accent4>
        <a:srgbClr val="8e03a3"/>
      </a:accent4>
      <a:accent5>
        <a:srgbClr val="c99c00"/>
      </a:accent5>
      <a:accent6>
        <a:srgbClr val="c9211e"/>
      </a:accent6>
      <a:hlink>
        <a:srgbClr val="0000ee"/>
      </a:hlink>
      <a:folHlink>
        <a:srgbClr val="551a8b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6419</TotalTime>
  <Application>LibreOffice/24.8.2.1$MacOSX_AARCH64 LibreOffice_project/0f794b6e29741098670a3b95d60478a65d05ef13</Application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2018-09-12T08:07:08Z</dcterms:created>
  <dc:creator>Жазира Асанова</dc:creator>
  <dc:description/>
  <dc:language>ru-RU</dc:language>
  <cp:lastModifiedBy>user</cp:lastModifiedBy>
  <cp:lastPrinted>2020-03-24T14:36:16Z</cp:lastPrinted>
  <dcterms:modified xsi:type="dcterms:W3CDTF">2021-04-02T10:39:53Z</dcterms:modified>
  <cp:revision>454</cp:revision>
  <dc:subject/>
  <dc:title>Презентация PowerPoint</dc:title>
</cp:coreProperties>
</file>