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82F04B0-CC9D-4721-AF9B-3A34E10A2A3A}"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7F84487-1747-4A38-827F-EC8B1D4D712F}"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852480" y="3484440"/>
            <a:ext cx="10694160" cy="37440"/>
          </a:xfrm>
          <a:prstGeom prst="straightConnector1">
            <a:avLst/>
          </a:prstGeom>
          <a:ln w="57240">
            <a:solidFill>
              <a:srgbClr val="4472c4"/>
            </a:solidFill>
            <a:miter/>
          </a:ln>
        </p:spPr>
      </p:cxnSp>
      <p:sp>
        <p:nvSpPr>
          <p:cNvPr id="11" name="TextBox 25"/>
          <p:cNvSpPr/>
          <p:nvPr/>
        </p:nvSpPr>
        <p:spPr>
          <a:xfrm>
            <a:off x="1228680" y="40114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Сабақтың тақырыбы:</a:t>
            </a:r>
            <a:endParaRPr b="0" lang="ru-RU" sz="2400" strike="noStrike" u="none">
              <a:solidFill>
                <a:srgbClr val="000000"/>
              </a:solidFill>
              <a:uFillTx/>
              <a:latin typeface="Calibri"/>
            </a:endParaRPr>
          </a:p>
        </p:txBody>
      </p:sp>
      <p:sp>
        <p:nvSpPr>
          <p:cNvPr id="12" name="TextBox 9"/>
          <p:cNvSpPr/>
          <p:nvPr/>
        </p:nvSpPr>
        <p:spPr>
          <a:xfrm>
            <a:off x="9230040" y="196920"/>
            <a:ext cx="14724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6-СЫНЫП</a:t>
            </a:r>
            <a:endParaRPr b="0" lang="ru-RU" sz="1600" strike="noStrike" u="none">
              <a:solidFill>
                <a:srgbClr val="000000"/>
              </a:solidFill>
              <a:uFillTx/>
              <a:latin typeface="Calibri"/>
            </a:endParaRPr>
          </a:p>
        </p:txBody>
      </p:sp>
      <p:sp>
        <p:nvSpPr>
          <p:cNvPr id="13" name="TextBox 1"/>
          <p:cNvSpPr/>
          <p:nvPr/>
        </p:nvSpPr>
        <p:spPr>
          <a:xfrm>
            <a:off x="1242720" y="320760"/>
            <a:ext cx="2529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rPr>
              <a:t>Бөлім тақырыбы:</a:t>
            </a:r>
            <a:endParaRPr b="0" lang="ru-RU" sz="2400" strike="noStrike" u="none">
              <a:solidFill>
                <a:srgbClr val="000000"/>
              </a:solidFill>
              <a:uFillTx/>
              <a:latin typeface="Calibri"/>
            </a:endParaRPr>
          </a:p>
        </p:txBody>
      </p:sp>
      <p:sp>
        <p:nvSpPr>
          <p:cNvPr id="14" name="Прямоугольник 11"/>
          <p:cNvSpPr/>
          <p:nvPr/>
        </p:nvSpPr>
        <p:spPr>
          <a:xfrm>
            <a:off x="2319120" y="1906560"/>
            <a:ext cx="77331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Calibri"/>
              </a:rPr>
              <a:t> </a:t>
            </a:r>
            <a:r>
              <a:rPr b="0" lang="kk-KZ" sz="2800" strike="noStrike" u="none">
                <a:solidFill>
                  <a:srgbClr val="000000"/>
                </a:solidFill>
                <a:uFillTx/>
                <a:latin typeface="Times New Roman"/>
                <a:ea typeface="Times New Roman"/>
              </a:rPr>
              <a:t>Ғылым мен технология жетістіктері. Пунктуация</a:t>
            </a:r>
            <a:endParaRPr b="0" lang="ru-RU" sz="2800" strike="noStrike" u="none">
              <a:solidFill>
                <a:srgbClr val="000000"/>
              </a:solidFill>
              <a:uFillTx/>
              <a:latin typeface="Calibri"/>
            </a:endParaRPr>
          </a:p>
        </p:txBody>
      </p:sp>
      <p:sp>
        <p:nvSpPr>
          <p:cNvPr id="15" name="Прямоугольник 12"/>
          <p:cNvSpPr/>
          <p:nvPr/>
        </p:nvSpPr>
        <p:spPr>
          <a:xfrm>
            <a:off x="4552920" y="3995640"/>
            <a:ext cx="50990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«ЭКСПО-2017» көрмесі. Нүктелі үтір</a:t>
            </a:r>
            <a:endParaRPr b="0" lang="ru-RU" sz="24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8" name="Рисунок 48" descr=""/>
          <p:cNvPicPr/>
          <p:nvPr/>
        </p:nvPicPr>
        <p:blipFill>
          <a:blip r:embed="rId1"/>
          <a:stretch/>
        </p:blipFill>
        <p:spPr>
          <a:xfrm>
            <a:off x="652320" y="7978680"/>
            <a:ext cx="200160" cy="203400"/>
          </a:xfrm>
          <a:prstGeom prst="rect">
            <a:avLst/>
          </a:prstGeom>
          <a:ln w="0">
            <a:noFill/>
          </a:ln>
        </p:spPr>
      </p:pic>
      <p:sp>
        <p:nvSpPr>
          <p:cNvPr id="10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1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1" name="Google Shape;77;p1"/>
          <p:cNvCxnSpPr/>
          <p:nvPr/>
        </p:nvCxnSpPr>
        <p:spPr>
          <a:xfrm>
            <a:off x="212400" y="6621120"/>
            <a:ext cx="11729160" cy="26280"/>
          </a:xfrm>
          <a:prstGeom prst="straightConnector1">
            <a:avLst/>
          </a:prstGeom>
          <a:ln w="57240">
            <a:solidFill>
              <a:srgbClr val="33cccc"/>
            </a:solidFill>
            <a:miter/>
          </a:ln>
        </p:spPr>
      </p:cxnSp>
      <p:cxnSp>
        <p:nvCxnSpPr>
          <p:cNvPr id="112" name="Google Shape;78;p1"/>
          <p:cNvCxnSpPr/>
          <p:nvPr/>
        </p:nvCxnSpPr>
        <p:spPr>
          <a:xfrm>
            <a:off x="757080" y="6364080"/>
            <a:ext cx="10694160" cy="37080"/>
          </a:xfrm>
          <a:prstGeom prst="straightConnector1">
            <a:avLst/>
          </a:prstGeom>
          <a:ln w="57240">
            <a:solidFill>
              <a:srgbClr val="0070c0"/>
            </a:solidFill>
            <a:miter/>
          </a:ln>
        </p:spPr>
      </p:cxnSp>
      <p:sp>
        <p:nvSpPr>
          <p:cNvPr id="113" name="TextBox 8"/>
          <p:cNvSpPr/>
          <p:nvPr/>
        </p:nvSpPr>
        <p:spPr>
          <a:xfrm>
            <a:off x="0" y="246240"/>
            <a:ext cx="11864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114" name="Прямоугольник 9"/>
          <p:cNvSpPr/>
          <p:nvPr/>
        </p:nvSpPr>
        <p:spPr>
          <a:xfrm>
            <a:off x="7099200" y="1770120"/>
            <a:ext cx="469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40 шақырымға дейін самғай алады</a:t>
            </a:r>
            <a:endParaRPr b="0" lang="ru-RU" sz="2400" strike="noStrike" u="none">
              <a:solidFill>
                <a:srgbClr val="000000"/>
              </a:solidFill>
              <a:uFillTx/>
              <a:latin typeface="Calibri"/>
            </a:endParaRPr>
          </a:p>
        </p:txBody>
      </p:sp>
      <p:sp>
        <p:nvSpPr>
          <p:cNvPr id="115" name="Rectangle 35"/>
          <p:cNvSpPr/>
          <p:nvPr/>
        </p:nvSpPr>
        <p:spPr>
          <a:xfrm>
            <a:off x="7670880" y="4379400"/>
            <a:ext cx="382572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17 мың күн панелі </a:t>
            </a:r>
            <a:endParaRPr b="0" lang="ru-RU" sz="2400" strike="noStrike" u="none">
              <a:solidFill>
                <a:srgbClr val="000000"/>
              </a:solidFill>
              <a:uFillTx/>
              <a:latin typeface="Calibri"/>
            </a:endParaRPr>
          </a:p>
        </p:txBody>
      </p:sp>
      <p:sp>
        <p:nvSpPr>
          <p:cNvPr id="116" name="Прямоугольник с двумя скругленными противолежащими углами 13"/>
          <p:cNvSpPr/>
          <p:nvPr/>
        </p:nvSpPr>
        <p:spPr>
          <a:xfrm>
            <a:off x="3984480" y="2894040"/>
            <a:ext cx="3562560" cy="914400"/>
          </a:xfrm>
          <a:prstGeom prst="pi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«Солар Импульс» </a:t>
            </a:r>
            <a:endParaRPr b="0" lang="ru-RU" sz="2400" strike="noStrike" u="none">
              <a:solidFill>
                <a:srgbClr val="000000"/>
              </a:solidFill>
              <a:uFillTx/>
              <a:latin typeface="Calibri"/>
            </a:endParaRPr>
          </a:p>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әуе көлігі</a:t>
            </a:r>
            <a:endParaRPr b="0" lang="ru-RU" sz="2400" strike="noStrike" u="none">
              <a:solidFill>
                <a:srgbClr val="000000"/>
              </a:solidFill>
              <a:uFillTx/>
              <a:latin typeface="Calibri"/>
            </a:endParaRPr>
          </a:p>
        </p:txBody>
      </p:sp>
      <p:sp>
        <p:nvSpPr>
          <p:cNvPr id="117" name="Прямоугольник 17"/>
          <p:cNvSpPr/>
          <p:nvPr/>
        </p:nvSpPr>
        <p:spPr>
          <a:xfrm>
            <a:off x="624240" y="1701720"/>
            <a:ext cx="31467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Швейцария мемлекеті </a:t>
            </a:r>
            <a:endParaRPr b="0" lang="ru-RU" sz="2400" strike="noStrike" u="none">
              <a:solidFill>
                <a:srgbClr val="000000"/>
              </a:solidFill>
              <a:uFillTx/>
              <a:latin typeface="Calibri"/>
            </a:endParaRPr>
          </a:p>
        </p:txBody>
      </p:sp>
      <p:cxnSp>
        <p:nvCxnSpPr>
          <p:cNvPr id="118" name="Скругленная соединительная линия 22"/>
          <p:cNvCxnSpPr/>
          <p:nvPr/>
        </p:nvCxnSpPr>
        <p:spPr>
          <a:xfrm>
            <a:off x="7261200" y="3794040"/>
            <a:ext cx="1240560" cy="527760"/>
          </a:xfrm>
          <a:prstGeom prst="curvedConnector5">
            <a:avLst>
              <a:gd name="adj1" fmla="val 49985"/>
              <a:gd name="adj2" fmla="val 49965"/>
              <a:gd name="adj3" fmla="val 49985"/>
            </a:avLst>
          </a:prstGeom>
          <a:ln w="6480">
            <a:solidFill>
              <a:srgbClr val="5b9bd5"/>
            </a:solidFill>
            <a:miter/>
            <a:tailEnd len="med" type="arrow" w="med"/>
          </a:ln>
        </p:spPr>
      </p:cxnSp>
      <p:cxnSp>
        <p:nvCxnSpPr>
          <p:cNvPr id="119" name="Скругленная соединительная линия 27"/>
          <p:cNvCxnSpPr/>
          <p:nvPr/>
        </p:nvCxnSpPr>
        <p:spPr>
          <a:xfrm flipV="1">
            <a:off x="7124760" y="2318760"/>
            <a:ext cx="1187640" cy="587880"/>
          </a:xfrm>
          <a:prstGeom prst="curvedConnector5">
            <a:avLst>
              <a:gd name="adj1" fmla="val 50000"/>
              <a:gd name="adj2" fmla="val 50000"/>
              <a:gd name="adj3" fmla="val 50000"/>
            </a:avLst>
          </a:prstGeom>
          <a:ln w="6480">
            <a:solidFill>
              <a:srgbClr val="5b9bd5"/>
            </a:solidFill>
            <a:miter/>
            <a:tailEnd len="med" type="arrow" w="med"/>
          </a:ln>
        </p:spPr>
      </p:cxnSp>
      <p:cxnSp>
        <p:nvCxnSpPr>
          <p:cNvPr id="120" name="Скругленная соединительная линия 34"/>
          <p:cNvCxnSpPr/>
          <p:nvPr/>
        </p:nvCxnSpPr>
        <p:spPr>
          <a:xfrm flipV="1" rot="10800000">
            <a:off x="3357000" y="3808800"/>
            <a:ext cx="821160" cy="599400"/>
          </a:xfrm>
          <a:prstGeom prst="curvedConnector5">
            <a:avLst>
              <a:gd name="adj1" fmla="val 50000"/>
              <a:gd name="adj2" fmla="val 50000"/>
              <a:gd name="adj3" fmla="val 50000"/>
            </a:avLst>
          </a:prstGeom>
          <a:ln w="6480">
            <a:solidFill>
              <a:srgbClr val="5b9bd5"/>
            </a:solidFill>
            <a:miter/>
            <a:tailEnd len="med" type="arrow" w="med"/>
          </a:ln>
        </p:spPr>
      </p:cxnSp>
      <p:cxnSp>
        <p:nvCxnSpPr>
          <p:cNvPr id="121" name="Скругленная соединительная линия 39"/>
          <p:cNvCxnSpPr/>
          <p:nvPr/>
        </p:nvCxnSpPr>
        <p:spPr>
          <a:xfrm rot="10800000">
            <a:off x="2920320" y="2210760"/>
            <a:ext cx="1037160" cy="805320"/>
          </a:xfrm>
          <a:prstGeom prst="curvedConnector5">
            <a:avLst>
              <a:gd name="adj1" fmla="val 50000"/>
              <a:gd name="adj2" fmla="val 50000"/>
              <a:gd name="adj3" fmla="val 50000"/>
            </a:avLst>
          </a:prstGeom>
          <a:ln w="6480">
            <a:solidFill>
              <a:srgbClr val="5b9bd5"/>
            </a:solidFill>
            <a:miter/>
            <a:tailEnd len="med" type="arrow" w="med"/>
          </a:ln>
        </p:spPr>
      </p:cxnSp>
      <p:sp>
        <p:nvSpPr>
          <p:cNvPr id="122" name="Прямоугольник 23"/>
          <p:cNvSpPr/>
          <p:nvPr/>
        </p:nvSpPr>
        <p:spPr>
          <a:xfrm>
            <a:off x="519120" y="4340160"/>
            <a:ext cx="2776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екі адамдық ұшақ </a:t>
            </a:r>
            <a:endParaRPr b="0" lang="ru-RU" sz="24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3" name="Рисунок 48" descr=""/>
          <p:cNvPicPr/>
          <p:nvPr/>
        </p:nvPicPr>
        <p:blipFill>
          <a:blip r:embed="rId1"/>
          <a:stretch/>
        </p:blipFill>
        <p:spPr>
          <a:xfrm>
            <a:off x="652320" y="7978680"/>
            <a:ext cx="200160" cy="203400"/>
          </a:xfrm>
          <a:prstGeom prst="rect">
            <a:avLst/>
          </a:prstGeom>
          <a:ln w="0">
            <a:noFill/>
          </a:ln>
        </p:spPr>
      </p:pic>
      <p:sp>
        <p:nvSpPr>
          <p:cNvPr id="12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2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7" name="Google Shape;77;p1"/>
          <p:cNvCxnSpPr/>
          <p:nvPr/>
        </p:nvCxnSpPr>
        <p:spPr>
          <a:xfrm>
            <a:off x="212400" y="6621120"/>
            <a:ext cx="11729160" cy="26280"/>
          </a:xfrm>
          <a:prstGeom prst="straightConnector1">
            <a:avLst/>
          </a:prstGeom>
          <a:ln w="57240">
            <a:solidFill>
              <a:srgbClr val="33cccc"/>
            </a:solidFill>
            <a:miter/>
          </a:ln>
        </p:spPr>
      </p:cxnSp>
      <p:cxnSp>
        <p:nvCxnSpPr>
          <p:cNvPr id="128" name="Google Shape;78;p1"/>
          <p:cNvCxnSpPr/>
          <p:nvPr/>
        </p:nvCxnSpPr>
        <p:spPr>
          <a:xfrm>
            <a:off x="757080" y="6364080"/>
            <a:ext cx="10694160" cy="37080"/>
          </a:xfrm>
          <a:prstGeom prst="straightConnector1">
            <a:avLst/>
          </a:prstGeom>
          <a:ln w="38160">
            <a:solidFill>
              <a:srgbClr val="4472c4"/>
            </a:solidFill>
            <a:miter/>
          </a:ln>
        </p:spPr>
      </p:cxnSp>
      <p:sp>
        <p:nvSpPr>
          <p:cNvPr id="129" name="TextBox 8"/>
          <p:cNvSpPr/>
          <p:nvPr/>
        </p:nvSpPr>
        <p:spPr>
          <a:xfrm>
            <a:off x="272880" y="272880"/>
            <a:ext cx="1191924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pic>
        <p:nvPicPr>
          <p:cNvPr id="130" name="Picture 17" descr=""/>
          <p:cNvPicPr/>
          <p:nvPr/>
        </p:nvPicPr>
        <p:blipFill>
          <a:blip r:embed="rId2"/>
          <a:srcRect l="26329" t="40674" r="31296" b="23135"/>
          <a:stretch/>
        </p:blipFill>
        <p:spPr>
          <a:xfrm>
            <a:off x="792000" y="1092240"/>
            <a:ext cx="10604520" cy="4925880"/>
          </a:xfrm>
          <a:prstGeom prst="rect">
            <a:avLst/>
          </a:prstGeom>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1" name="Рисунок 48" descr=""/>
          <p:cNvPicPr/>
          <p:nvPr/>
        </p:nvPicPr>
        <p:blipFill>
          <a:blip r:embed="rId1"/>
          <a:stretch/>
        </p:blipFill>
        <p:spPr>
          <a:xfrm>
            <a:off x="652320" y="7978680"/>
            <a:ext cx="200160" cy="203400"/>
          </a:xfrm>
          <a:prstGeom prst="rect">
            <a:avLst/>
          </a:prstGeom>
          <a:ln w="0">
            <a:noFill/>
          </a:ln>
        </p:spPr>
      </p:pic>
      <p:sp>
        <p:nvSpPr>
          <p:cNvPr id="13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3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3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35" name="Google Shape;77;p1"/>
          <p:cNvCxnSpPr/>
          <p:nvPr/>
        </p:nvCxnSpPr>
        <p:spPr>
          <a:xfrm>
            <a:off x="212400" y="6621120"/>
            <a:ext cx="11729160" cy="26280"/>
          </a:xfrm>
          <a:prstGeom prst="straightConnector1">
            <a:avLst/>
          </a:prstGeom>
          <a:ln w="57240">
            <a:solidFill>
              <a:srgbClr val="33cccc"/>
            </a:solidFill>
            <a:miter/>
          </a:ln>
        </p:spPr>
      </p:cxnSp>
      <p:cxnSp>
        <p:nvCxnSpPr>
          <p:cNvPr id="136" name="Google Shape;78;p1"/>
          <p:cNvCxnSpPr/>
          <p:nvPr/>
        </p:nvCxnSpPr>
        <p:spPr>
          <a:xfrm>
            <a:off x="757080" y="6364080"/>
            <a:ext cx="10694160" cy="37080"/>
          </a:xfrm>
          <a:prstGeom prst="straightConnector1">
            <a:avLst/>
          </a:prstGeom>
          <a:ln w="38160">
            <a:solidFill>
              <a:srgbClr val="4472c4"/>
            </a:solidFill>
            <a:miter/>
          </a:ln>
        </p:spPr>
      </p:cxnSp>
      <p:sp>
        <p:nvSpPr>
          <p:cNvPr id="137" name="TextBox 8"/>
          <p:cNvSpPr/>
          <p:nvPr/>
        </p:nvSpPr>
        <p:spPr>
          <a:xfrm>
            <a:off x="272880" y="272880"/>
            <a:ext cx="11919240" cy="1435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ffff"/>
                </a:solidFill>
                <a:uFillTx/>
                <a:latin typeface="Times New Roman"/>
                <a:ea typeface="Times New Roman"/>
              </a:rPr>
              <a:t>2-т</a:t>
            </a:r>
            <a:r>
              <a:rPr b="1" lang="kk-KZ" sz="2000" strike="noStrike" u="none">
                <a:solidFill>
                  <a:srgbClr val="ffffff"/>
                </a:solidFill>
                <a:uFillTx/>
                <a:latin typeface="Times New Roman"/>
                <a:ea typeface="Times New Roman"/>
              </a:rPr>
              <a:t>апсырма. Көп нүктенің орнына қажетті тыныс белгісін қойып көшіріп жаз. Нүктелі үтірдің қойылу себебін анықта.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38" name="Прямоугольник 9"/>
          <p:cNvSpPr/>
          <p:nvPr/>
        </p:nvSpPr>
        <p:spPr>
          <a:xfrm>
            <a:off x="887400" y="1166760"/>
            <a:ext cx="10180800" cy="3143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«Болашақ энергиясы» жобасының түпкі ойы тұрақты қуат көздерін басқаруды қамтамасыз ететін шешімдер мен әдістерге қоғамдастық назарын аудару болып табылады... Бұл әдістер ауа-райы өзгеруімен және көмірқышқыл газының шығарылуымен күресуге... балама қуат көздерін пайдалануға ынталандыруға бағытталған... оның ішінде қалпына келтірілетін қуат көздерін пайдалану және энерготиімділік жөніндегі бағдарламаларды енгізу... энергиямен қамту сенімділігін қамтамасыз ету... энергияны өндіру... сақтау және пайдалануды басқару...  тұрақты қуат көздеріне жалпы қолжетімділікті қамтамасыз ету...</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Бұл шешімдер ЭКСПО тақырыпшасында да көрсетілген. Олар әлеуметтік, экономикалық және экологиялық тұрақты дамуға әсер етеді және ең күрделі мәселелерді шешу жолдарын анықтайды.</a:t>
            </a:r>
            <a:endParaRPr b="0" lang="ru-RU" sz="2000" strike="noStrike" u="none">
              <a:solidFill>
                <a:srgbClr val="000000"/>
              </a:solidFill>
              <a:uFillTx/>
              <a:latin typeface="Calibri"/>
            </a:endParaRPr>
          </a:p>
        </p:txBody>
      </p:sp>
      <p:sp>
        <p:nvSpPr>
          <p:cNvPr id="139" name="Прямоугольник 10"/>
          <p:cNvSpPr/>
          <p:nvPr/>
        </p:nvSpPr>
        <p:spPr>
          <a:xfrm>
            <a:off x="1192320" y="4510080"/>
            <a:ext cx="60958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rPr>
              <a:t>Дескрипторы: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қажетті тыныс белгісін қояды;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нүктелі үтірдің қойылу себебін анықтайды.</a:t>
            </a:r>
            <a:endParaRPr b="0" lang="ru-RU" sz="1800" strike="noStrike" u="none">
              <a:solidFill>
                <a:srgbClr val="000000"/>
              </a:solidFill>
              <a:uFillTx/>
              <a:latin typeface="Calibri"/>
            </a:endParaRPr>
          </a:p>
          <a:p>
            <a:pPr>
              <a:lnSpc>
                <a:spcPct val="100000"/>
              </a:lnSpc>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Нүктелі үтірдің қойылу себебін анықта.</a:t>
            </a:r>
            <a:r>
              <a:rPr b="0" lang="kk-KZ" sz="1800" strike="noStrike" u="none">
                <a:solidFill>
                  <a:srgbClr val="000000"/>
                </a:solidFill>
                <a:uFillTx/>
                <a:latin typeface="Calibri"/>
              </a:rPr>
              <a:t>.</a:t>
            </a:r>
            <a:r>
              <a:rPr b="0" lang="kk-KZ" sz="1200" strike="noStrike" u="none">
                <a:solidFill>
                  <a:srgbClr val="000000"/>
                </a:solidFill>
                <a:uFillTx/>
                <a:latin typeface="Times New Roman"/>
                <a:ea typeface="Times New Roman"/>
              </a:rPr>
              <a:t>.</a:t>
            </a:r>
            <a:endParaRPr b="0" lang="ru-RU" sz="12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0" name="Рисунок 48" descr=""/>
          <p:cNvPicPr/>
          <p:nvPr/>
        </p:nvPicPr>
        <p:blipFill>
          <a:blip r:embed="rId1"/>
          <a:stretch/>
        </p:blipFill>
        <p:spPr>
          <a:xfrm>
            <a:off x="652320" y="7978680"/>
            <a:ext cx="200160" cy="203400"/>
          </a:xfrm>
          <a:prstGeom prst="rect">
            <a:avLst/>
          </a:prstGeom>
          <a:ln w="0">
            <a:noFill/>
          </a:ln>
        </p:spPr>
      </p:pic>
      <p:sp>
        <p:nvSpPr>
          <p:cNvPr id="14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4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4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44" name="Google Shape;77;p1"/>
          <p:cNvCxnSpPr/>
          <p:nvPr/>
        </p:nvCxnSpPr>
        <p:spPr>
          <a:xfrm>
            <a:off x="212400" y="6621120"/>
            <a:ext cx="11729160" cy="26280"/>
          </a:xfrm>
          <a:prstGeom prst="straightConnector1">
            <a:avLst/>
          </a:prstGeom>
          <a:ln w="57240">
            <a:solidFill>
              <a:srgbClr val="33cccc"/>
            </a:solidFill>
            <a:miter/>
          </a:ln>
        </p:spPr>
      </p:cxnSp>
      <p:cxnSp>
        <p:nvCxnSpPr>
          <p:cNvPr id="145" name="Google Shape;78;p1"/>
          <p:cNvCxnSpPr/>
          <p:nvPr/>
        </p:nvCxnSpPr>
        <p:spPr>
          <a:xfrm>
            <a:off x="757080" y="6364080"/>
            <a:ext cx="10694160" cy="37080"/>
          </a:xfrm>
          <a:prstGeom prst="straightConnector1">
            <a:avLst/>
          </a:prstGeom>
          <a:ln w="38160">
            <a:solidFill>
              <a:srgbClr val="4472c4"/>
            </a:solidFill>
            <a:miter/>
          </a:ln>
        </p:spPr>
      </p:cxnSp>
      <p:sp>
        <p:nvSpPr>
          <p:cNvPr id="146" name="TextBox 8"/>
          <p:cNvSpPr/>
          <p:nvPr/>
        </p:nvSpPr>
        <p:spPr>
          <a:xfrm>
            <a:off x="272880" y="272880"/>
            <a:ext cx="11919240" cy="1130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ahoma"/>
                <a:ea typeface="Tahoma"/>
              </a:rPr>
              <a:t>Өзіңді тексер!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47" name="Прямоугольник 9"/>
          <p:cNvSpPr/>
          <p:nvPr/>
        </p:nvSpPr>
        <p:spPr>
          <a:xfrm>
            <a:off x="887400" y="1166760"/>
            <a:ext cx="10180800" cy="4117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«Болашақ энергиясы» жобасының түпкі ойы тұрақты қуат көздерін басқаруды қамтамасыз ететін шешімдер мен әдістерге қоғамдастық назарын аудару болып табылады. Бұл әдістер ауа-райы өзгеруімен және көмірқышқыл газының шығарылуымен күресуге, балама қуат көздерін пайдалануға ынталандыруға бағытталған, оның ішінде қалпына келтірілетін қуат көздерін пайдалану және энерготиімділік жөніндегі бағдарламаларды енгізу; энергиямен қамту сенімділігін қамтамасыз ету; энергияны өндіру, сақтау және пайдалануды басқару; тұрақты қуат көздеріне жалпы қолжетімділікті қамтамасыз ету.</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Рисунок 48" descr=""/>
          <p:cNvPicPr/>
          <p:nvPr/>
        </p:nvPicPr>
        <p:blipFill>
          <a:blip r:embed="rId1"/>
          <a:stretch/>
        </p:blipFill>
        <p:spPr>
          <a:xfrm>
            <a:off x="652320" y="7978680"/>
            <a:ext cx="200160" cy="203400"/>
          </a:xfrm>
          <a:prstGeom prst="rect">
            <a:avLst/>
          </a:prstGeom>
          <a:ln w="0">
            <a:noFill/>
          </a:ln>
        </p:spPr>
      </p:pic>
      <p:sp>
        <p:nvSpPr>
          <p:cNvPr id="14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5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52" name="Google Shape;77;p1"/>
          <p:cNvCxnSpPr/>
          <p:nvPr/>
        </p:nvCxnSpPr>
        <p:spPr>
          <a:xfrm>
            <a:off x="212400" y="6621120"/>
            <a:ext cx="11729160" cy="26280"/>
          </a:xfrm>
          <a:prstGeom prst="straightConnector1">
            <a:avLst/>
          </a:prstGeom>
          <a:ln w="57240">
            <a:solidFill>
              <a:srgbClr val="33cccc"/>
            </a:solidFill>
            <a:miter/>
          </a:ln>
        </p:spPr>
      </p:cxnSp>
      <p:cxnSp>
        <p:nvCxnSpPr>
          <p:cNvPr id="153" name="Google Shape;78;p1"/>
          <p:cNvCxnSpPr/>
          <p:nvPr/>
        </p:nvCxnSpPr>
        <p:spPr>
          <a:xfrm>
            <a:off x="757080" y="6364080"/>
            <a:ext cx="10694160" cy="37080"/>
          </a:xfrm>
          <a:prstGeom prst="straightConnector1">
            <a:avLst/>
          </a:prstGeom>
          <a:ln w="38160">
            <a:solidFill>
              <a:srgbClr val="4472c4"/>
            </a:solidFill>
            <a:miter/>
          </a:ln>
        </p:spPr>
      </p:cxnSp>
      <p:sp>
        <p:nvSpPr>
          <p:cNvPr id="154" name="TextBox 8"/>
          <p:cNvSpPr/>
          <p:nvPr/>
        </p:nvSpPr>
        <p:spPr>
          <a:xfrm>
            <a:off x="272880" y="272880"/>
            <a:ext cx="11919240" cy="1130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ffff"/>
                </a:solidFill>
                <a:uFillTx/>
                <a:latin typeface="Tahoma"/>
                <a:ea typeface="Tahoma"/>
              </a:rPr>
              <a:t>3</a:t>
            </a:r>
            <a:r>
              <a:rPr b="1" lang="kk-KZ" sz="2000" strike="noStrike" u="none">
                <a:solidFill>
                  <a:srgbClr val="ffffff"/>
                </a:solidFill>
                <a:uFillTx/>
                <a:latin typeface="Tahoma"/>
                <a:ea typeface="Tahoma"/>
              </a:rPr>
              <a:t>-тапсырма. Сөйлемге қажетті тыныс белгісін анықтап, сәйкестендір.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55" name="Прямоугольник 9"/>
          <p:cNvSpPr/>
          <p:nvPr/>
        </p:nvSpPr>
        <p:spPr>
          <a:xfrm>
            <a:off x="887400" y="1166760"/>
            <a:ext cx="1018080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graphicFrame>
        <p:nvGraphicFramePr>
          <p:cNvPr id="156" name=""/>
          <p:cNvGraphicFramePr/>
          <p:nvPr/>
        </p:nvGraphicFramePr>
        <p:xfrm>
          <a:off x="1173240" y="1146240"/>
          <a:ext cx="9839160" cy="4400640"/>
        </p:xfrm>
        <a:graphic>
          <a:graphicData uri="http://schemas.openxmlformats.org/drawingml/2006/table">
            <a:tbl>
              <a:tblPr/>
              <a:tblGrid>
                <a:gridCol w="4108320"/>
                <a:gridCol w="2022480"/>
                <a:gridCol w="3708360"/>
              </a:tblGrid>
              <a:tr h="46116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ЭКСПО дегеніміз не</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Леп белгісі</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557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Бастамаларыңыз бен осы қозғалыстағы көшбасшылық үшін көп рақмет</a:t>
                      </a:r>
                      <a:br>
                        <a:rPr sz="2400"/>
                      </a:b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Сұрау белгісі</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557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Көрме барысында адамзаттың дамуына серпін беретін 150 ғылыми жаңалық пен технология көрсетілді</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Сызықша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54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Экспо 2017  халықаралық көрме.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Н</a:t>
                      </a:r>
                      <a:r>
                        <a:rPr b="0" lang="kk-KZ" sz="2400" strike="noStrike" u="none">
                          <a:solidFill>
                            <a:srgbClr val="000000"/>
                          </a:solidFill>
                          <a:uFillTx/>
                          <a:latin typeface="Times New Roman"/>
                          <a:ea typeface="Times New Roman"/>
                        </a:rPr>
                        <a:t>үкте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157" name="Rectangle 32"/>
          <p:cNvSpPr/>
          <p:nvPr/>
        </p:nvSpPr>
        <p:spPr>
          <a:xfrm>
            <a:off x="1286280" y="5609160"/>
            <a:ext cx="5019120" cy="7038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rPr>
              <a:t>Дескрипторы:</a:t>
            </a:r>
            <a:endParaRPr b="0" lang="ru-RU" sz="20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тыныс белгілерді анықтап, сәйкестендіреді.</a:t>
            </a:r>
            <a:endParaRPr b="0" lang="ru-RU" sz="20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8" name="Рисунок 48" descr=""/>
          <p:cNvPicPr/>
          <p:nvPr/>
        </p:nvPicPr>
        <p:blipFill>
          <a:blip r:embed="rId1"/>
          <a:stretch/>
        </p:blipFill>
        <p:spPr>
          <a:xfrm>
            <a:off x="652320" y="7978680"/>
            <a:ext cx="200160" cy="203400"/>
          </a:xfrm>
          <a:prstGeom prst="rect">
            <a:avLst/>
          </a:prstGeom>
          <a:ln w="0">
            <a:noFill/>
          </a:ln>
        </p:spPr>
      </p:pic>
      <p:sp>
        <p:nvSpPr>
          <p:cNvPr id="15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6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6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62" name="Google Shape;77;p1"/>
          <p:cNvCxnSpPr/>
          <p:nvPr/>
        </p:nvCxnSpPr>
        <p:spPr>
          <a:xfrm>
            <a:off x="212400" y="6621120"/>
            <a:ext cx="11729160" cy="26280"/>
          </a:xfrm>
          <a:prstGeom prst="straightConnector1">
            <a:avLst/>
          </a:prstGeom>
          <a:ln w="57240">
            <a:solidFill>
              <a:srgbClr val="33cccc"/>
            </a:solidFill>
            <a:miter/>
          </a:ln>
        </p:spPr>
      </p:cxnSp>
      <p:cxnSp>
        <p:nvCxnSpPr>
          <p:cNvPr id="163" name="Google Shape;78;p1"/>
          <p:cNvCxnSpPr/>
          <p:nvPr/>
        </p:nvCxnSpPr>
        <p:spPr>
          <a:xfrm>
            <a:off x="757080" y="6364080"/>
            <a:ext cx="10694160" cy="37080"/>
          </a:xfrm>
          <a:prstGeom prst="straightConnector1">
            <a:avLst/>
          </a:prstGeom>
          <a:ln w="38160">
            <a:solidFill>
              <a:srgbClr val="4472c4"/>
            </a:solidFill>
            <a:miter/>
          </a:ln>
        </p:spPr>
      </p:cxnSp>
      <p:sp>
        <p:nvSpPr>
          <p:cNvPr id="164" name="TextBox 8"/>
          <p:cNvSpPr/>
          <p:nvPr/>
        </p:nvSpPr>
        <p:spPr>
          <a:xfrm>
            <a:off x="272880" y="272880"/>
            <a:ext cx="11919240" cy="1130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ahoma"/>
                <a:ea typeface="Tahoma"/>
              </a:rPr>
              <a:t>Өзіңді тексер!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65" name="Прямоугольник 9"/>
          <p:cNvSpPr/>
          <p:nvPr/>
        </p:nvSpPr>
        <p:spPr>
          <a:xfrm>
            <a:off x="887400" y="1166760"/>
            <a:ext cx="1018080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graphicFrame>
        <p:nvGraphicFramePr>
          <p:cNvPr id="166" name=""/>
          <p:cNvGraphicFramePr/>
          <p:nvPr/>
        </p:nvGraphicFramePr>
        <p:xfrm>
          <a:off x="1050840" y="1238400"/>
          <a:ext cx="9839520" cy="4754520"/>
        </p:xfrm>
        <a:graphic>
          <a:graphicData uri="http://schemas.openxmlformats.org/drawingml/2006/table">
            <a:tbl>
              <a:tblPr/>
              <a:tblGrid>
                <a:gridCol w="4108680"/>
                <a:gridCol w="2022480"/>
                <a:gridCol w="3708360"/>
              </a:tblGrid>
              <a:tr h="8254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ЭКСПО дегеніміз не</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Леп белгісі</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557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Бастамаларыңыз бен осы қозғалыстағы көшбасшылық үшін көп рақмет</a:t>
                      </a:r>
                      <a:br>
                        <a:rPr sz="2400"/>
                      </a:b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Сұрау белгісі</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557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Көрме барысында адамзаттың дамуына серпін беретін 150 ғылыми жаңалық пен технология көрсетілді</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Сызықша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54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Экспо 2017  халықаралық көрме.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Н</a:t>
                      </a:r>
                      <a:r>
                        <a:rPr b="0" lang="kk-KZ" sz="2400" strike="noStrike" u="none">
                          <a:solidFill>
                            <a:srgbClr val="000000"/>
                          </a:solidFill>
                          <a:uFillTx/>
                          <a:latin typeface="Times New Roman"/>
                          <a:ea typeface="Times New Roman"/>
                        </a:rPr>
                        <a:t>үкте </a:t>
                      </a:r>
                      <a:endParaRPr b="0" lang="ru-RU" sz="2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cxnSp>
        <p:nvCxnSpPr>
          <p:cNvPr id="167" name="Прямая со стрелкой 11"/>
          <p:cNvCxnSpPr/>
          <p:nvPr/>
        </p:nvCxnSpPr>
        <p:spPr>
          <a:xfrm flipV="1">
            <a:off x="5281560" y="2184120"/>
            <a:ext cx="1434240" cy="681840"/>
          </a:xfrm>
          <a:prstGeom prst="straightConnector1">
            <a:avLst/>
          </a:prstGeom>
          <a:ln w="6480">
            <a:solidFill>
              <a:srgbClr val="5b9bd5"/>
            </a:solidFill>
            <a:miter/>
            <a:tailEnd len="med" type="arrow" w="med"/>
          </a:ln>
        </p:spPr>
      </p:cxnSp>
      <p:cxnSp>
        <p:nvCxnSpPr>
          <p:cNvPr id="168" name="Прямая со стрелкой 16"/>
          <p:cNvCxnSpPr/>
          <p:nvPr/>
        </p:nvCxnSpPr>
        <p:spPr>
          <a:xfrm>
            <a:off x="5145120" y="1870200"/>
            <a:ext cx="1815120" cy="1064160"/>
          </a:xfrm>
          <a:prstGeom prst="straightConnector1">
            <a:avLst/>
          </a:prstGeom>
          <a:ln w="6480">
            <a:solidFill>
              <a:srgbClr val="5b9bd5"/>
            </a:solidFill>
            <a:miter/>
            <a:tailEnd len="med" type="arrow" w="med"/>
          </a:ln>
        </p:spPr>
      </p:cxnSp>
      <p:cxnSp>
        <p:nvCxnSpPr>
          <p:cNvPr id="169" name="Прямая со стрелкой 21"/>
          <p:cNvCxnSpPr/>
          <p:nvPr/>
        </p:nvCxnSpPr>
        <p:spPr>
          <a:xfrm>
            <a:off x="5432040" y="4025520"/>
            <a:ext cx="1583640" cy="1229400"/>
          </a:xfrm>
          <a:prstGeom prst="straightConnector1">
            <a:avLst/>
          </a:prstGeom>
          <a:ln w="6480">
            <a:solidFill>
              <a:srgbClr val="5b9bd5"/>
            </a:solidFill>
            <a:miter/>
            <a:tailEnd len="med" type="arrow" w="med"/>
          </a:ln>
        </p:spPr>
      </p:cxnSp>
      <p:cxnSp>
        <p:nvCxnSpPr>
          <p:cNvPr id="170" name="Прямая со стрелкой 24"/>
          <p:cNvCxnSpPr/>
          <p:nvPr/>
        </p:nvCxnSpPr>
        <p:spPr>
          <a:xfrm flipV="1">
            <a:off x="5581800" y="4325400"/>
            <a:ext cx="1419840" cy="1202400"/>
          </a:xfrm>
          <a:prstGeom prst="straightConnector1">
            <a:avLst/>
          </a:prstGeom>
          <a:ln w="6480">
            <a:solidFill>
              <a:srgbClr val="5b9bd5"/>
            </a:solidFill>
            <a:miter/>
            <a:tailEnd len="med" type="arrow" w="med"/>
          </a:ln>
        </p:spPr>
      </p:cxn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1" name="Рисунок 48" descr=""/>
          <p:cNvPicPr/>
          <p:nvPr/>
        </p:nvPicPr>
        <p:blipFill>
          <a:blip r:embed="rId1"/>
          <a:stretch/>
        </p:blipFill>
        <p:spPr>
          <a:xfrm>
            <a:off x="652320" y="7978680"/>
            <a:ext cx="200160" cy="203400"/>
          </a:xfrm>
          <a:prstGeom prst="rect">
            <a:avLst/>
          </a:prstGeom>
          <a:ln w="0">
            <a:noFill/>
          </a:ln>
        </p:spPr>
      </p:pic>
      <p:sp>
        <p:nvSpPr>
          <p:cNvPr id="172"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       </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Calibri"/>
              </a:rPr>
              <a:t>             </a:t>
            </a:r>
            <a:r>
              <a:rPr b="1" lang="ru-RU" sz="2800" strike="noStrike" u="none">
                <a:solidFill>
                  <a:srgbClr val="ffffff"/>
                </a:solidFill>
                <a:uFillTx/>
                <a:latin typeface="Calibri"/>
              </a:rPr>
              <a:t>Бе</a:t>
            </a:r>
            <a:r>
              <a:rPr b="1" lang="kk-KZ" sz="2800" strike="noStrike" u="none">
                <a:solidFill>
                  <a:srgbClr val="ffffff"/>
                </a:solidFill>
                <a:uFillTx/>
                <a:latin typeface="Calibri"/>
              </a:rPr>
              <a:t>кіту:</a:t>
            </a:r>
            <a:endParaRPr b="0" lang="ru-RU" sz="2800" strike="noStrike" u="none">
              <a:solidFill>
                <a:srgbClr val="000000"/>
              </a:solidFill>
              <a:uFillTx/>
              <a:latin typeface="Calibri"/>
            </a:endParaRPr>
          </a:p>
        </p:txBody>
      </p:sp>
      <p:sp>
        <p:nvSpPr>
          <p:cNvPr id="17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75" name="Google Shape;77;p1"/>
          <p:cNvCxnSpPr/>
          <p:nvPr/>
        </p:nvCxnSpPr>
        <p:spPr>
          <a:xfrm>
            <a:off x="212400" y="6621120"/>
            <a:ext cx="11729160" cy="26280"/>
          </a:xfrm>
          <a:prstGeom prst="straightConnector1">
            <a:avLst/>
          </a:prstGeom>
          <a:ln w="57240">
            <a:solidFill>
              <a:srgbClr val="33cccc"/>
            </a:solidFill>
            <a:miter/>
          </a:ln>
        </p:spPr>
      </p:cxnSp>
      <p:cxnSp>
        <p:nvCxnSpPr>
          <p:cNvPr id="176" name="Google Shape;78;p1"/>
          <p:cNvCxnSpPr/>
          <p:nvPr/>
        </p:nvCxnSpPr>
        <p:spPr>
          <a:xfrm>
            <a:off x="757080" y="6364080"/>
            <a:ext cx="10694160" cy="37080"/>
          </a:xfrm>
          <a:prstGeom prst="straightConnector1">
            <a:avLst/>
          </a:prstGeom>
          <a:ln w="38160">
            <a:solidFill>
              <a:srgbClr val="4472c4"/>
            </a:solidFill>
            <a:miter/>
          </a:ln>
        </p:spPr>
      </p:cxnSp>
      <p:sp>
        <p:nvSpPr>
          <p:cNvPr id="177" name="Rectangle 8"/>
          <p:cNvSpPr/>
          <p:nvPr/>
        </p:nvSpPr>
        <p:spPr>
          <a:xfrm>
            <a:off x="1801800" y="1712160"/>
            <a:ext cx="8488440" cy="2655720"/>
          </a:xfrm>
          <a:prstGeom prst="rect">
            <a:avLst/>
          </a:prstGeom>
          <a:noFill/>
          <a:ln w="0">
            <a:noFill/>
          </a:ln>
        </p:spPr>
        <p:style>
          <a:lnRef idx="0"/>
          <a:fillRef idx="0"/>
          <a:effectRef idx="0"/>
          <a:fontRef idx="minor"/>
        </p:style>
        <p:txBody>
          <a:bodyPr lIns="90000" rIns="90000" tIns="46800" bIns="46800" anchor="ctr">
            <a:spAutoFit/>
          </a:bodyPr>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a:t>
            </a:r>
            <a:r>
              <a:rPr b="0" lang="kk-KZ" sz="2800" strike="noStrike" u="none">
                <a:solidFill>
                  <a:srgbClr val="000000"/>
                </a:solidFill>
                <a:uFillTx/>
                <a:latin typeface="Times New Roman"/>
                <a:ea typeface="Times New Roman"/>
              </a:rPr>
              <a:t>ЭКСПО-2017” көрмесі тақырыбында ұсынылған деректерді жинақтай отырып, графиктік мәтін (диаграмма, кесте, сызба) түрінде құрастыра алдыңыздар;</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000000"/>
                </a:solidFill>
                <a:uFillTx/>
                <a:latin typeface="Times New Roman"/>
                <a:ea typeface="Times New Roman"/>
              </a:rPr>
              <a:t>нүктелі үтірдің қызметін түсініп, дұрыс қолдану жолдарын үйрендіңіздер.</a:t>
            </a:r>
            <a:endParaRPr b="0" lang="ru-RU" sz="2800" strike="noStrike" u="none">
              <a:solidFill>
                <a:srgbClr val="000000"/>
              </a:solidFill>
              <a:uFillTx/>
              <a:latin typeface="Calibri"/>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Рисунок 48" descr=""/>
          <p:cNvPicPr/>
          <p:nvPr/>
        </p:nvPicPr>
        <p:blipFill>
          <a:blip r:embed="rId1"/>
          <a:stretch/>
        </p:blipFill>
        <p:spPr>
          <a:xfrm>
            <a:off x="652320" y="7978680"/>
            <a:ext cx="200160" cy="203400"/>
          </a:xfrm>
          <a:prstGeom prst="rect">
            <a:avLst/>
          </a:prstGeom>
          <a:ln w="0">
            <a:noFill/>
          </a:ln>
        </p:spPr>
      </p:pic>
      <p:sp>
        <p:nvSpPr>
          <p:cNvPr id="17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Calibri"/>
              </a:rPr>
              <a:t>                   </a:t>
            </a:r>
            <a:r>
              <a:rPr b="0" lang="kk-KZ" sz="2800" strike="noStrike" u="none">
                <a:solidFill>
                  <a:srgbClr val="ffffff"/>
                </a:solidFill>
                <a:uFillTx/>
                <a:latin typeface="Calibri"/>
              </a:rPr>
              <a:t>Қосымша  тапсырма </a:t>
            </a:r>
            <a:endParaRPr b="0" lang="ru-RU" sz="2800" strike="noStrike" u="none">
              <a:solidFill>
                <a:srgbClr val="000000"/>
              </a:solidFill>
              <a:uFillTx/>
              <a:latin typeface="Calibri"/>
            </a:endParaRPr>
          </a:p>
        </p:txBody>
      </p:sp>
      <p:sp>
        <p:nvSpPr>
          <p:cNvPr id="18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8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82" name="Google Shape;77;p1"/>
          <p:cNvCxnSpPr/>
          <p:nvPr/>
        </p:nvCxnSpPr>
        <p:spPr>
          <a:xfrm>
            <a:off x="212400" y="6621120"/>
            <a:ext cx="11729160" cy="26280"/>
          </a:xfrm>
          <a:prstGeom prst="straightConnector1">
            <a:avLst/>
          </a:prstGeom>
          <a:ln w="57240">
            <a:solidFill>
              <a:srgbClr val="33cccc"/>
            </a:solidFill>
            <a:miter/>
          </a:ln>
        </p:spPr>
      </p:cxnSp>
      <p:cxnSp>
        <p:nvCxnSpPr>
          <p:cNvPr id="183" name="Google Shape;78;p1"/>
          <p:cNvCxnSpPr/>
          <p:nvPr/>
        </p:nvCxnSpPr>
        <p:spPr>
          <a:xfrm>
            <a:off x="757080" y="6364080"/>
            <a:ext cx="10694160" cy="37080"/>
          </a:xfrm>
          <a:prstGeom prst="straightConnector1">
            <a:avLst/>
          </a:prstGeom>
          <a:ln w="38160">
            <a:solidFill>
              <a:srgbClr val="4472c4"/>
            </a:solidFill>
            <a:miter/>
          </a:ln>
        </p:spPr>
      </p:cxnSp>
      <p:sp>
        <p:nvSpPr>
          <p:cNvPr id="184" name="TextBox 8"/>
          <p:cNvSpPr/>
          <p:nvPr/>
        </p:nvSpPr>
        <p:spPr>
          <a:xfrm>
            <a:off x="1207800" y="1855800"/>
            <a:ext cx="1061136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Нүктелі үтірді қолдана отырып, «ЭКСПО-2017» көрмесі</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 </a:t>
            </a:r>
            <a:r>
              <a:rPr b="1" lang="kk-KZ" sz="3200" strike="noStrike" u="none">
                <a:solidFill>
                  <a:srgbClr val="000000"/>
                </a:solidFill>
                <a:uFillTx/>
                <a:latin typeface="Times New Roman"/>
                <a:ea typeface="Times New Roman"/>
              </a:rPr>
              <a:t>туралы шағын мәтін жаз.</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мақсат(тар)ы:</a:t>
            </a:r>
            <a:endParaRPr b="0" lang="ru-RU" sz="2400" strike="noStrike" u="none">
              <a:solidFill>
                <a:srgbClr val="000000"/>
              </a:solidFill>
              <a:uFillTx/>
              <a:latin typeface="Calibri"/>
            </a:endParaRPr>
          </a:p>
        </p:txBody>
      </p:sp>
      <p:sp>
        <p:nvSpPr>
          <p:cNvPr id="23" name="TextBox 1"/>
          <p:cNvSpPr/>
          <p:nvPr/>
        </p:nvSpPr>
        <p:spPr>
          <a:xfrm>
            <a:off x="1147680" y="3740040"/>
            <a:ext cx="28940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мақсаттары:</a:t>
            </a:r>
            <a:endParaRPr b="0" lang="ru-RU" sz="2400" strike="noStrike" u="none">
              <a:solidFill>
                <a:srgbClr val="000000"/>
              </a:solidFill>
              <a:uFillTx/>
              <a:latin typeface="Calibri"/>
            </a:endParaRPr>
          </a:p>
        </p:txBody>
      </p:sp>
      <p:sp>
        <p:nvSpPr>
          <p:cNvPr id="24" name="Rectangle 10"/>
          <p:cNvSpPr/>
          <p:nvPr/>
        </p:nvSpPr>
        <p:spPr>
          <a:xfrm>
            <a:off x="846000" y="1292400"/>
            <a:ext cx="10495080" cy="155700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6.3.3.1 ұсынылған тақырып бойынша деректер жинақтай отырып, графиктік мәтін (диаграмма, кесте, сызба) түрінде құрастыру;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6.4.5.1 қазақ тіліндегі тыныс белгілерінің түрлері мен қызметін (даралаушы) түсіну, дұрыс қолдану.</a:t>
            </a:r>
            <a:endParaRPr b="0" lang="ru-RU" sz="2400" strike="noStrike" u="none">
              <a:solidFill>
                <a:srgbClr val="000000"/>
              </a:solidFill>
              <a:uFillTx/>
              <a:latin typeface="Calibri"/>
            </a:endParaRPr>
          </a:p>
        </p:txBody>
      </p:sp>
      <p:sp>
        <p:nvSpPr>
          <p:cNvPr id="25" name="Прямоугольник 10"/>
          <p:cNvSpPr/>
          <p:nvPr/>
        </p:nvSpPr>
        <p:spPr>
          <a:xfrm>
            <a:off x="1000080" y="4108320"/>
            <a:ext cx="99997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a:t>
            </a:r>
            <a:r>
              <a:rPr b="0" lang="kk-KZ" sz="2400" strike="noStrike" u="none">
                <a:solidFill>
                  <a:srgbClr val="000000"/>
                </a:solidFill>
                <a:uFillTx/>
                <a:latin typeface="Times New Roman"/>
                <a:ea typeface="Times New Roman"/>
              </a:rPr>
              <a:t>ЭКСПО-2017” көрмесі тақырыбында ұсынылған деректерді жинақтай отырып, графиктік мәтін (диаграмма, кесте, сызба) түрінде құрастыру, нүктелі үтірдің қызметін (даралаушы) түсіну, дұрыс қолдану.</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4" name="Rectangle 10"/>
          <p:cNvSpPr/>
          <p:nvPr/>
        </p:nvSpPr>
        <p:spPr>
          <a:xfrm>
            <a:off x="806400" y="1842840"/>
            <a:ext cx="10826640" cy="2228760"/>
          </a:xfrm>
          <a:prstGeom prst="rect">
            <a:avLst/>
          </a:prstGeom>
          <a:noFill/>
          <a:ln w="0">
            <a:noFill/>
          </a:ln>
        </p:spPr>
        <p:style>
          <a:lnRef idx="0"/>
          <a:fillRef idx="0"/>
          <a:effectRef idx="0"/>
          <a:fontRef idx="minor"/>
        </p:style>
        <p:txBody>
          <a:bodyPr lIns="90000" rIns="90000" tIns="46800" bIns="46800" anchor="ctr">
            <a:spAutoFit/>
          </a:bodyPr>
          <a:p>
            <a:pPr>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Calibri"/>
                <a:ea typeface="Times New Roman"/>
              </a:rPr>
              <a:t> </a:t>
            </a:r>
            <a:r>
              <a:rPr b="0" lang="kk-KZ" sz="2800" strike="noStrike" u="none">
                <a:solidFill>
                  <a:srgbClr val="000000"/>
                </a:solidFill>
                <a:uFillTx/>
                <a:latin typeface="Times New Roman"/>
                <a:ea typeface="Times New Roman"/>
              </a:rPr>
              <a:t>мәтін мазмұнын түсінеді;</a:t>
            </a:r>
            <a:endParaRPr b="0" lang="ru-RU" sz="2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000000"/>
                </a:solidFill>
                <a:uFillTx/>
                <a:latin typeface="Times New Roman"/>
                <a:ea typeface="Times New Roman"/>
              </a:rPr>
              <a:t>деректерді жинақтай отырып, графиктік мәтін (диаграмма, кесте, сызба) түрінде құрастырады;</a:t>
            </a:r>
            <a:endParaRPr b="0" lang="ru-RU" sz="2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000000"/>
                </a:solidFill>
                <a:uFillTx/>
                <a:latin typeface="Times New Roman"/>
                <a:ea typeface="Times New Roman"/>
              </a:rPr>
              <a:t>нүктелі үтірдің қызметін түсінеді, дұрыс қолдану жолдарын үйренеді.</a:t>
            </a:r>
            <a:endParaRPr b="0" lang="ru-RU" sz="28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p:txBody>
      </p:sp>
      <p:sp>
        <p:nvSpPr>
          <p:cNvPr id="37" name="Прямоугольник 73"/>
          <p:cNvSpPr/>
          <p:nvPr/>
        </p:nvSpPr>
        <p:spPr>
          <a:xfrm>
            <a:off x="1811160" y="3089160"/>
            <a:ext cx="15735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AutoShape 10"/>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2" name="AutoShape 12"/>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43" name="Picture 14" descr="ЭКСПО-2017 көрмесі туралы 15 мәлімет - Қазақстан жаңалықтары | STAN.KZ"/>
          <p:cNvPicPr/>
          <p:nvPr/>
        </p:nvPicPr>
        <p:blipFill>
          <a:blip r:embed="rId2"/>
          <a:stretch/>
        </p:blipFill>
        <p:spPr>
          <a:xfrm>
            <a:off x="177840" y="1036800"/>
            <a:ext cx="6918120" cy="5378400"/>
          </a:xfrm>
          <a:prstGeom prst="rect">
            <a:avLst/>
          </a:prstGeom>
          <a:ln w="0">
            <a:noFill/>
          </a:ln>
        </p:spPr>
      </p:pic>
      <p:sp>
        <p:nvSpPr>
          <p:cNvPr id="44" name="Прямоугольник 13"/>
          <p:cNvSpPr/>
          <p:nvPr/>
        </p:nvSpPr>
        <p:spPr>
          <a:xfrm>
            <a:off x="7437600" y="1133640"/>
            <a:ext cx="4162320" cy="4117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Экспо 2017</a:t>
            </a:r>
            <a:r>
              <a:rPr b="0" lang="ru-RU" sz="2400" strike="noStrike" u="none">
                <a:solidFill>
                  <a:srgbClr val="000000"/>
                </a:solidFill>
                <a:uFillTx/>
                <a:latin typeface="Times New Roman"/>
                <a:ea typeface="Times New Roman"/>
              </a:rPr>
              <a:t> — халықаралық көрме. Көрме 2017 жылдың 10 маусым мен 10 қыркүйек  аралығында өткен. Ұйымдастырушылары таңдаған тақырып - Болашақ қуат. ЕХРО 2017 көрмесіне 115 мемлекет және 22 халықаралық ұйым қатысты. Көрмені тамашалауға 3 млн адам келді</a:t>
            </a:r>
            <a:r>
              <a:rPr b="0" lang="ru-RU" sz="2400" strike="noStrike" u="none">
                <a:solidFill>
                  <a:srgbClr val="000000"/>
                </a:solidFill>
                <a:uFillTx/>
                <a:latin typeface="Calibri"/>
              </a:rPr>
              <a:t>.</a:t>
            </a:r>
            <a:endParaRPr b="0" lang="ru-RU" sz="24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5" name="Рисунок 48" descr=""/>
          <p:cNvPicPr/>
          <p:nvPr/>
        </p:nvPicPr>
        <p:blipFill>
          <a:blip r:embed="rId1"/>
          <a:stretch/>
        </p:blipFill>
        <p:spPr>
          <a:xfrm>
            <a:off x="652320" y="7978680"/>
            <a:ext cx="200160" cy="203400"/>
          </a:xfrm>
          <a:prstGeom prst="rect">
            <a:avLst/>
          </a:prstGeom>
          <a:ln w="0">
            <a:noFill/>
          </a:ln>
        </p:spPr>
      </p:pic>
      <p:sp>
        <p:nvSpPr>
          <p:cNvPr id="46"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Мәтінді мұқият тыңда </a:t>
            </a:r>
            <a:endParaRPr b="0" lang="ru-RU" sz="2400" strike="noStrike" u="none">
              <a:solidFill>
                <a:srgbClr val="000000"/>
              </a:solidFill>
              <a:uFillTx/>
              <a:latin typeface="Calibri"/>
            </a:endParaRPr>
          </a:p>
        </p:txBody>
      </p:sp>
      <p:sp>
        <p:nvSpPr>
          <p:cNvPr id="47" name="Прямоугольник 73"/>
          <p:cNvSpPr/>
          <p:nvPr/>
        </p:nvSpPr>
        <p:spPr>
          <a:xfrm>
            <a:off x="1811160" y="3089160"/>
            <a:ext cx="15735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49" name="Google Shape;77;p1"/>
          <p:cNvCxnSpPr/>
          <p:nvPr/>
        </p:nvCxnSpPr>
        <p:spPr>
          <a:xfrm>
            <a:off x="212400" y="6621120"/>
            <a:ext cx="11729160" cy="26280"/>
          </a:xfrm>
          <a:prstGeom prst="straightConnector1">
            <a:avLst/>
          </a:prstGeom>
          <a:ln w="57240">
            <a:solidFill>
              <a:srgbClr val="33cccc"/>
            </a:solidFill>
            <a:miter/>
          </a:ln>
        </p:spPr>
      </p:cxnSp>
      <p:cxnSp>
        <p:nvCxnSpPr>
          <p:cNvPr id="50" name="Google Shape;78;p1"/>
          <p:cNvCxnSpPr/>
          <p:nvPr/>
        </p:nvCxnSpPr>
        <p:spPr>
          <a:xfrm>
            <a:off x="757080" y="6364080"/>
            <a:ext cx="10694160" cy="37080"/>
          </a:xfrm>
          <a:prstGeom prst="straightConnector1">
            <a:avLst/>
          </a:prstGeom>
          <a:ln w="38160">
            <a:solidFill>
              <a:srgbClr val="4472c4"/>
            </a:solidFill>
            <a:miter/>
          </a:ln>
        </p:spPr>
      </p:cxnSp>
      <p:sp>
        <p:nvSpPr>
          <p:cNvPr id="51" name="AutoShape 10"/>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2" name="AutoShape 12"/>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3" name="Rectangle 12"/>
          <p:cNvSpPr/>
          <p:nvPr/>
        </p:nvSpPr>
        <p:spPr>
          <a:xfrm>
            <a:off x="204840" y="1065240"/>
            <a:ext cx="11450520" cy="521460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«ЭКСПО-2017» көрмесіндегі қазақстандық «Нұр-әлем» павильонында күн энергиясымен жүретін көліктер қойылған. Қазіргі таңда күннен қуат алатын темір тұлпарларды тізгіндеу «арман» болғанымен, болашақ ұрпақ үшін қажеттілігі көп.</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201f1f"/>
                </a:solidFill>
                <a:uFillTx/>
                <a:latin typeface="Times New Roman"/>
                <a:ea typeface="Times New Roman"/>
              </a:rPr>
              <a:t>Төбесінде күн панелі, ортасында күн батареясы орналасқан мұндай көліктердің бірі – «Стелло» деп аталады. 2013 жылы Нидерланды елінде құрастырылған күн-көліктің жалпы ұзындығы төрт метр, ені бір метрден асады. Ол «күн сәулесімен жүретін әлемдегі алғашқы отбасылық көлік» саналады. Төрт адамға шақталған темір тұлпар сағатына 130 шақырымды бағындыра алады. Ал жаңбырлы және түн мезгілінде энергиялық қуаты 700 шақырымға дейін жетеді.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Жанар-жағармайсыз жүретін көліктердің қатарында «Бо Круизер» атты неміс машинасы да орналасқан. Бір адамға арналған көлік сағатына 120 шақырымды бағындырады. Салмағы – 280 келі. Күн сәулесі болмаған күндері жинақ энергиясы 500 шақырымға дейін жетеді деп жоспарланған.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4" name="Рисунок 48" descr=""/>
          <p:cNvPicPr/>
          <p:nvPr/>
        </p:nvPicPr>
        <p:blipFill>
          <a:blip r:embed="rId1"/>
          <a:stretch/>
        </p:blipFill>
        <p:spPr>
          <a:xfrm>
            <a:off x="652320" y="7978680"/>
            <a:ext cx="200160" cy="203400"/>
          </a:xfrm>
          <a:prstGeom prst="rect">
            <a:avLst/>
          </a:prstGeom>
          <a:ln w="0">
            <a:noFill/>
          </a:ln>
        </p:spPr>
      </p:pic>
      <p:sp>
        <p:nvSpPr>
          <p:cNvPr id="55"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p:txBody>
      </p:sp>
      <p:sp>
        <p:nvSpPr>
          <p:cNvPr id="5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8" name="Google Shape;77;p1"/>
          <p:cNvCxnSpPr/>
          <p:nvPr/>
        </p:nvCxnSpPr>
        <p:spPr>
          <a:xfrm>
            <a:off x="212400" y="6621120"/>
            <a:ext cx="11729160" cy="26280"/>
          </a:xfrm>
          <a:prstGeom prst="straightConnector1">
            <a:avLst/>
          </a:prstGeom>
          <a:ln w="57240">
            <a:solidFill>
              <a:srgbClr val="33cccc"/>
            </a:solidFill>
            <a:miter/>
          </a:ln>
        </p:spPr>
      </p:cxnSp>
      <p:cxnSp>
        <p:nvCxnSpPr>
          <p:cNvPr id="59" name="Google Shape;78;p1"/>
          <p:cNvCxnSpPr/>
          <p:nvPr/>
        </p:nvCxnSpPr>
        <p:spPr>
          <a:xfrm>
            <a:off x="757080" y="6364080"/>
            <a:ext cx="10694160" cy="37080"/>
          </a:xfrm>
          <a:prstGeom prst="straightConnector1">
            <a:avLst/>
          </a:prstGeom>
          <a:ln w="38160">
            <a:solidFill>
              <a:srgbClr val="4472c4"/>
            </a:solidFill>
            <a:miter/>
          </a:ln>
        </p:spPr>
      </p:cxnSp>
      <p:sp>
        <p:nvSpPr>
          <p:cNvPr id="60" name="Rectangle 9"/>
          <p:cNvSpPr/>
          <p:nvPr/>
        </p:nvSpPr>
        <p:spPr>
          <a:xfrm>
            <a:off x="423720" y="1308960"/>
            <a:ext cx="11163600" cy="338580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1f1f"/>
                </a:solidFill>
                <a:uFillTx/>
                <a:latin typeface="Times New Roman"/>
                <a:ea typeface="Times New Roman"/>
              </a:rPr>
              <a:t>	</a:t>
            </a:r>
            <a:r>
              <a:rPr b="0" lang="kk-KZ" sz="2400" strike="noStrike" u="none">
                <a:solidFill>
                  <a:srgbClr val="201f1f"/>
                </a:solidFill>
                <a:uFillTx/>
                <a:latin typeface="Times New Roman"/>
                <a:ea typeface="Times New Roman"/>
              </a:rPr>
              <a:t>Ал күн энергиясынан қуат алатын ұшақ туралы естіп пе едіңіз? Мұндай әуе көлігін Швейцария мемлекеті жасап шығарған. «Солар Импульс» атты екі адамдық ұшақ  40 шақырымға дейін жарықтың көмегімен самғай алады. Мұнда 17 мың күн панелі орналасқан. «Бұл – өте тамаша өнертабыс қолданысқа енер болса, шаруашылық мақсатына қолдануға әбден ыңғайлы әрі тиімді», - дейді көрме мамандары.</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1f1f"/>
                </a:solidFill>
                <a:uFillTx/>
                <a:latin typeface="Times New Roman"/>
                <a:ea typeface="Times New Roman"/>
              </a:rPr>
              <a:t>	</a:t>
            </a:r>
            <a:r>
              <a:rPr b="0" lang="kk-KZ" sz="2400" strike="noStrike" u="none">
                <a:solidFill>
                  <a:srgbClr val="201f1f"/>
                </a:solidFill>
                <a:uFillTx/>
                <a:latin typeface="Times New Roman"/>
                <a:ea typeface="Times New Roman"/>
              </a:rPr>
              <a:t>Ең бастысы, бұл көліктердің қай-қайсысы да экология үшін оңтайлы. Ал, Қазақстан «баламалы энергияға» негізделген мұндай жобаларға ерекше маңыз берері сөзсіз.  </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Рисунок 48" descr=""/>
          <p:cNvPicPr/>
          <p:nvPr/>
        </p:nvPicPr>
        <p:blipFill>
          <a:blip r:embed="rId1"/>
          <a:stretch/>
        </p:blipFill>
        <p:spPr>
          <a:xfrm>
            <a:off x="652320" y="7978680"/>
            <a:ext cx="200160" cy="203400"/>
          </a:xfrm>
          <a:prstGeom prst="rect">
            <a:avLst/>
          </a:prstGeom>
          <a:ln w="0">
            <a:noFill/>
          </a:ln>
        </p:spPr>
      </p:pic>
      <p:sp>
        <p:nvSpPr>
          <p:cNvPr id="6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5" name="Google Shape;77;p1"/>
          <p:cNvCxnSpPr/>
          <p:nvPr/>
        </p:nvCxnSpPr>
        <p:spPr>
          <a:xfrm>
            <a:off x="212400" y="6621120"/>
            <a:ext cx="11729160" cy="26280"/>
          </a:xfrm>
          <a:prstGeom prst="straightConnector1">
            <a:avLst/>
          </a:prstGeom>
          <a:ln w="57240">
            <a:solidFill>
              <a:srgbClr val="33cccc"/>
            </a:solidFill>
            <a:miter/>
          </a:ln>
        </p:spPr>
      </p:cxnSp>
      <p:cxnSp>
        <p:nvCxnSpPr>
          <p:cNvPr id="66" name="Google Shape;78;p1"/>
          <p:cNvCxnSpPr/>
          <p:nvPr/>
        </p:nvCxnSpPr>
        <p:spPr>
          <a:xfrm>
            <a:off x="757080" y="6364080"/>
            <a:ext cx="10694160" cy="37080"/>
          </a:xfrm>
          <a:prstGeom prst="straightConnector1">
            <a:avLst/>
          </a:prstGeom>
          <a:ln w="38160">
            <a:solidFill>
              <a:srgbClr val="4472c4"/>
            </a:solidFill>
            <a:miter/>
          </a:ln>
        </p:spPr>
      </p:cxnSp>
      <p:sp>
        <p:nvSpPr>
          <p:cNvPr id="67" name="TextBox 8"/>
          <p:cNvSpPr/>
          <p:nvPr/>
        </p:nvSpPr>
        <p:spPr>
          <a:xfrm>
            <a:off x="272880" y="0"/>
            <a:ext cx="11919240" cy="1435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 </a:t>
            </a:r>
            <a:r>
              <a:rPr b="0" lang="kk-KZ" sz="2400" strike="noStrike" u="none">
                <a:solidFill>
                  <a:srgbClr val="ffffff"/>
                </a:solidFill>
                <a:uFillTx/>
                <a:latin typeface="Times New Roman"/>
                <a:ea typeface="Times New Roman"/>
              </a:rPr>
              <a:t>Төмендегі сызбалардың біреуін таңдап, оқылым мәтініндегі көліктерге қатысты ақпараттарды орналастыр.</a:t>
            </a:r>
            <a:endParaRPr b="0" lang="ru-RU" sz="2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68" name="Rectangle 10"/>
          <p:cNvSpPr/>
          <p:nvPr/>
        </p:nvSpPr>
        <p:spPr>
          <a:xfrm>
            <a:off x="1133640" y="4914000"/>
            <a:ext cx="6145200" cy="109980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rPr>
              <a:t>Дескрипторы: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мәтін мазмұнын түсінеді;</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деректерді жинақтай отырып, сызба түрінде құрастырады</a:t>
            </a:r>
            <a:r>
              <a:rPr b="0" lang="kk-KZ" sz="1800" strike="noStrike" u="none">
                <a:solidFill>
                  <a:srgbClr val="000000"/>
                </a:solidFill>
                <a:uFillTx/>
                <a:latin typeface="Calibri"/>
              </a:rPr>
              <a:t>.</a:t>
            </a:r>
            <a:r>
              <a:rPr b="0" lang="kk-KZ" sz="1200" strike="noStrike" u="none">
                <a:solidFill>
                  <a:srgbClr val="000000"/>
                </a:solidFill>
                <a:uFillTx/>
                <a:latin typeface="Times New Roman"/>
                <a:ea typeface="Times New Roman"/>
              </a:rPr>
              <a:t>.</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69" name="Блок-схема: перфолента 13"/>
          <p:cNvSpPr/>
          <p:nvPr/>
        </p:nvSpPr>
        <p:spPr>
          <a:xfrm>
            <a:off x="1897200" y="1882800"/>
            <a:ext cx="3179520" cy="1324080"/>
          </a:xfrm>
          <a:prstGeom prst="flowChartPunchedTap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«Стелло»</a:t>
            </a:r>
            <a:endParaRPr b="0" lang="ru-RU" sz="2400" strike="noStrike" u="none">
              <a:solidFill>
                <a:srgbClr val="000000"/>
              </a:solidFill>
              <a:uFillTx/>
              <a:latin typeface="Calibri"/>
            </a:endParaRPr>
          </a:p>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 </a:t>
            </a:r>
            <a:r>
              <a:rPr b="1" lang="kk-KZ" sz="2400" strike="noStrike" u="none">
                <a:solidFill>
                  <a:srgbClr val="201f1f"/>
                </a:solidFill>
                <a:uFillTx/>
                <a:latin typeface="Times New Roman"/>
              </a:rPr>
              <a:t>көлігі</a:t>
            </a:r>
            <a:endParaRPr b="0" lang="ru-RU" sz="2400" strike="noStrike" u="none">
              <a:solidFill>
                <a:srgbClr val="000000"/>
              </a:solidFill>
              <a:uFillTx/>
              <a:latin typeface="Calibri"/>
            </a:endParaRPr>
          </a:p>
        </p:txBody>
      </p:sp>
      <p:sp>
        <p:nvSpPr>
          <p:cNvPr id="70" name="Блок-схема: перфолента 17"/>
          <p:cNvSpPr/>
          <p:nvPr/>
        </p:nvSpPr>
        <p:spPr>
          <a:xfrm>
            <a:off x="7781760" y="1871640"/>
            <a:ext cx="3179880" cy="1324080"/>
          </a:xfrm>
          <a:prstGeom prst="flowChartPunchedTap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«Солар Импульс» </a:t>
            </a:r>
            <a:endParaRPr b="0" lang="ru-RU" sz="2400" strike="noStrike" u="none">
              <a:solidFill>
                <a:srgbClr val="000000"/>
              </a:solidFill>
              <a:uFillTx/>
              <a:latin typeface="Calibri"/>
            </a:endParaRPr>
          </a:p>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әуе көлігі</a:t>
            </a:r>
            <a:endParaRPr b="0" lang="ru-RU" sz="2400" strike="noStrike" u="none">
              <a:solidFill>
                <a:srgbClr val="000000"/>
              </a:solidFill>
              <a:uFillTx/>
              <a:latin typeface="Calibri"/>
            </a:endParaRPr>
          </a:p>
        </p:txBody>
      </p:sp>
      <p:sp>
        <p:nvSpPr>
          <p:cNvPr id="71" name="Блок-схема: перфолента 19"/>
          <p:cNvSpPr/>
          <p:nvPr/>
        </p:nvSpPr>
        <p:spPr>
          <a:xfrm>
            <a:off x="4822920" y="3579840"/>
            <a:ext cx="3179520" cy="1324080"/>
          </a:xfrm>
          <a:prstGeom prst="flowChartPunchedTap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«Бо Круизер» </a:t>
            </a:r>
            <a:endParaRPr b="0" lang="ru-RU" sz="2400" strike="noStrike" u="none">
              <a:solidFill>
                <a:srgbClr val="000000"/>
              </a:solidFill>
              <a:uFillTx/>
              <a:latin typeface="Calibri"/>
            </a:endParaRPr>
          </a:p>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көлігі</a:t>
            </a: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2" name="Рисунок 48" descr=""/>
          <p:cNvPicPr/>
          <p:nvPr/>
        </p:nvPicPr>
        <p:blipFill>
          <a:blip r:embed="rId1"/>
          <a:stretch/>
        </p:blipFill>
        <p:spPr>
          <a:xfrm>
            <a:off x="652320" y="7978680"/>
            <a:ext cx="200160" cy="203400"/>
          </a:xfrm>
          <a:prstGeom prst="rect">
            <a:avLst/>
          </a:prstGeom>
          <a:ln w="0">
            <a:noFill/>
          </a:ln>
        </p:spPr>
      </p:pic>
      <p:sp>
        <p:nvSpPr>
          <p:cNvPr id="7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cxnSp>
        <p:nvCxnSpPr>
          <p:cNvPr id="76" name="Google Shape;78;p1"/>
          <p:cNvCxnSpPr/>
          <p:nvPr/>
        </p:nvCxnSpPr>
        <p:spPr>
          <a:xfrm>
            <a:off x="757080" y="6364080"/>
            <a:ext cx="10694160" cy="37080"/>
          </a:xfrm>
          <a:prstGeom prst="straightConnector1">
            <a:avLst/>
          </a:prstGeom>
          <a:ln w="57240">
            <a:solidFill>
              <a:srgbClr val="0070c0"/>
            </a:solidFill>
            <a:miter/>
          </a:ln>
        </p:spPr>
      </p:cxnSp>
      <p:sp>
        <p:nvSpPr>
          <p:cNvPr id="77" name="TextBox 8"/>
          <p:cNvSpPr/>
          <p:nvPr/>
        </p:nvSpPr>
        <p:spPr>
          <a:xfrm>
            <a:off x="0" y="246240"/>
            <a:ext cx="11864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78" name="Прямоугольник 9"/>
          <p:cNvSpPr/>
          <p:nvPr/>
        </p:nvSpPr>
        <p:spPr>
          <a:xfrm>
            <a:off x="7758000" y="1852560"/>
            <a:ext cx="34369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төрт адамға шақталған</a:t>
            </a:r>
            <a:endParaRPr b="0" lang="ru-RU" sz="2400" strike="noStrike" u="none">
              <a:solidFill>
                <a:srgbClr val="000000"/>
              </a:solidFill>
              <a:uFillTx/>
              <a:latin typeface="Calibri"/>
            </a:endParaRPr>
          </a:p>
        </p:txBody>
      </p:sp>
      <p:sp>
        <p:nvSpPr>
          <p:cNvPr id="79" name="Rectangle 35"/>
          <p:cNvSpPr/>
          <p:nvPr/>
        </p:nvSpPr>
        <p:spPr>
          <a:xfrm>
            <a:off x="8366040" y="2714040"/>
            <a:ext cx="382608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ea typeface="Times New Roman"/>
              </a:rPr>
              <a:t>сағатына 130 шақырым</a:t>
            </a:r>
            <a:endParaRPr b="0" lang="ru-RU" sz="2400" strike="noStrike" u="none">
              <a:solidFill>
                <a:srgbClr val="000000"/>
              </a:solidFill>
              <a:uFillTx/>
              <a:latin typeface="Calibri"/>
            </a:endParaRPr>
          </a:p>
        </p:txBody>
      </p:sp>
      <p:sp>
        <p:nvSpPr>
          <p:cNvPr id="80" name="Прямоугольник 11"/>
          <p:cNvSpPr/>
          <p:nvPr/>
        </p:nvSpPr>
        <p:spPr>
          <a:xfrm>
            <a:off x="8515800" y="4091040"/>
            <a:ext cx="3392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күн сәулесімен жүретін</a:t>
            </a:r>
            <a:endParaRPr b="0" lang="ru-RU" sz="2400" strike="noStrike" u="none">
              <a:solidFill>
                <a:srgbClr val="000000"/>
              </a:solidFill>
              <a:uFillTx/>
              <a:latin typeface="Calibri"/>
            </a:endParaRPr>
          </a:p>
        </p:txBody>
      </p:sp>
      <p:sp>
        <p:nvSpPr>
          <p:cNvPr id="81" name="Rectangle 36"/>
          <p:cNvSpPr/>
          <p:nvPr/>
        </p:nvSpPr>
        <p:spPr>
          <a:xfrm>
            <a:off x="3193920" y="4715640"/>
            <a:ext cx="5376960" cy="8254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1f1f"/>
                </a:solidFill>
                <a:uFillTx/>
                <a:latin typeface="Times New Roman"/>
              </a:rPr>
              <a:t>                                                        </a:t>
            </a:r>
            <a:r>
              <a:rPr b="1" lang="kk-KZ" sz="2400" strike="noStrike" u="none">
                <a:solidFill>
                  <a:srgbClr val="201f1f"/>
                </a:solidFill>
                <a:uFillTx/>
                <a:latin typeface="Times New Roman"/>
              </a:rPr>
              <a:t>әлемдегі алғашқы отбасылық көлік</a:t>
            </a:r>
            <a:endParaRPr b="0" lang="ru-RU" sz="2400" strike="noStrike" u="none">
              <a:solidFill>
                <a:srgbClr val="000000"/>
              </a:solidFill>
              <a:uFillTx/>
              <a:latin typeface="Calibri"/>
            </a:endParaRPr>
          </a:p>
        </p:txBody>
      </p:sp>
      <p:sp>
        <p:nvSpPr>
          <p:cNvPr id="82" name="Прямоугольник с двумя скругленными противолежащими углами 13"/>
          <p:cNvSpPr/>
          <p:nvPr/>
        </p:nvSpPr>
        <p:spPr>
          <a:xfrm>
            <a:off x="3984480" y="2894040"/>
            <a:ext cx="3562560" cy="914400"/>
          </a:xfrm>
          <a:prstGeom prst="pi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a:t>
            </a:r>
            <a:r>
              <a:rPr b="0" lang="kk-KZ" sz="2400" strike="noStrike" u="none">
                <a:solidFill>
                  <a:srgbClr val="ffffff"/>
                </a:solidFill>
                <a:uFillTx/>
                <a:latin typeface="Times New Roman"/>
                <a:ea typeface="Times New Roman"/>
              </a:rPr>
              <a:t>СТЕЛЛО” көлігі</a:t>
            </a:r>
            <a:endParaRPr b="0" lang="ru-RU" sz="2400" strike="noStrike" u="none">
              <a:solidFill>
                <a:srgbClr val="000000"/>
              </a:solidFill>
              <a:uFillTx/>
              <a:latin typeface="Calibri"/>
            </a:endParaRPr>
          </a:p>
        </p:txBody>
      </p:sp>
      <p:sp>
        <p:nvSpPr>
          <p:cNvPr id="83" name="Прямоугольник 14"/>
          <p:cNvSpPr/>
          <p:nvPr/>
        </p:nvSpPr>
        <p:spPr>
          <a:xfrm>
            <a:off x="770400" y="4267080"/>
            <a:ext cx="31500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ұзындығы төрт метр </a:t>
            </a:r>
            <a:endParaRPr b="0" lang="ru-RU" sz="2400" strike="noStrike" u="none">
              <a:solidFill>
                <a:srgbClr val="000000"/>
              </a:solidFill>
              <a:uFillTx/>
              <a:latin typeface="Calibri"/>
            </a:endParaRPr>
          </a:p>
        </p:txBody>
      </p:sp>
      <p:sp>
        <p:nvSpPr>
          <p:cNvPr id="84" name="Прямоугольник 16"/>
          <p:cNvSpPr/>
          <p:nvPr/>
        </p:nvSpPr>
        <p:spPr>
          <a:xfrm>
            <a:off x="258480" y="2876400"/>
            <a:ext cx="29520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Нидерланды елінде </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құрастырылған </a:t>
            </a:r>
            <a:endParaRPr b="0" lang="ru-RU" sz="2400" strike="noStrike" u="none">
              <a:solidFill>
                <a:srgbClr val="000000"/>
              </a:solidFill>
              <a:uFillTx/>
              <a:latin typeface="Calibri"/>
            </a:endParaRPr>
          </a:p>
        </p:txBody>
      </p:sp>
      <p:sp>
        <p:nvSpPr>
          <p:cNvPr id="85" name="Прямоугольник 17"/>
          <p:cNvSpPr/>
          <p:nvPr/>
        </p:nvSpPr>
        <p:spPr>
          <a:xfrm>
            <a:off x="1190880" y="1947960"/>
            <a:ext cx="18108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2013 жылы </a:t>
            </a:r>
            <a:endParaRPr b="0" lang="ru-RU" sz="2400" strike="noStrike" u="none">
              <a:solidFill>
                <a:srgbClr val="000000"/>
              </a:solidFill>
              <a:uFillTx/>
              <a:latin typeface="Calibri"/>
            </a:endParaRPr>
          </a:p>
        </p:txBody>
      </p:sp>
      <p:cxnSp>
        <p:nvCxnSpPr>
          <p:cNvPr id="86" name="Скругленная соединительная линия 22"/>
          <p:cNvCxnSpPr>
            <a:endCxn id="80" idx="1"/>
          </p:cNvCxnSpPr>
          <p:nvPr/>
        </p:nvCxnSpPr>
        <p:spPr>
          <a:xfrm>
            <a:off x="7261200" y="3794040"/>
            <a:ext cx="1240560" cy="527760"/>
          </a:xfrm>
          <a:prstGeom prst="curvedConnector5">
            <a:avLst>
              <a:gd name="adj1" fmla="val 49985"/>
              <a:gd name="adj2" fmla="val 49965"/>
              <a:gd name="adj3" fmla="val 49985"/>
            </a:avLst>
          </a:prstGeom>
          <a:ln w="6480">
            <a:solidFill>
              <a:srgbClr val="5b9bd5"/>
            </a:solidFill>
            <a:miter/>
            <a:tailEnd len="med" type="arrow" w="med"/>
          </a:ln>
        </p:spPr>
      </p:cxnSp>
      <p:cxnSp>
        <p:nvCxnSpPr>
          <p:cNvPr id="87" name="Скругленная соединительная линия 25"/>
          <p:cNvCxnSpPr/>
          <p:nvPr/>
        </p:nvCxnSpPr>
        <p:spPr>
          <a:xfrm flipV="1">
            <a:off x="7508880" y="3193200"/>
            <a:ext cx="1131120" cy="165960"/>
          </a:xfrm>
          <a:prstGeom prst="curvedConnector5">
            <a:avLst>
              <a:gd name="adj1" fmla="val 49984"/>
              <a:gd name="adj2" fmla="val 50000"/>
              <a:gd name="adj3" fmla="val 49984"/>
            </a:avLst>
          </a:prstGeom>
          <a:ln w="6480">
            <a:solidFill>
              <a:srgbClr val="5b9bd5"/>
            </a:solidFill>
            <a:miter/>
            <a:tailEnd len="med" type="arrow" w="med"/>
          </a:ln>
        </p:spPr>
      </p:cxnSp>
      <p:cxnSp>
        <p:nvCxnSpPr>
          <p:cNvPr id="88" name="Скругленная соединительная линия 27"/>
          <p:cNvCxnSpPr/>
          <p:nvPr/>
        </p:nvCxnSpPr>
        <p:spPr>
          <a:xfrm flipV="1">
            <a:off x="7124760" y="2318760"/>
            <a:ext cx="1187640" cy="587880"/>
          </a:xfrm>
          <a:prstGeom prst="curvedConnector5">
            <a:avLst>
              <a:gd name="adj1" fmla="val 50000"/>
              <a:gd name="adj2" fmla="val 50000"/>
              <a:gd name="adj3" fmla="val 50000"/>
            </a:avLst>
          </a:prstGeom>
          <a:ln w="6480">
            <a:solidFill>
              <a:srgbClr val="5b9bd5"/>
            </a:solidFill>
            <a:miter/>
            <a:tailEnd len="med" type="arrow" w="med"/>
          </a:ln>
        </p:spPr>
      </p:cxnSp>
      <p:cxnSp>
        <p:nvCxnSpPr>
          <p:cNvPr id="89" name="Скругленная соединительная линия 31"/>
          <p:cNvCxnSpPr/>
          <p:nvPr/>
        </p:nvCxnSpPr>
        <p:spPr>
          <a:xfrm rot="5400000">
            <a:off x="4996800" y="4435560"/>
            <a:ext cx="1294560" cy="72000"/>
          </a:xfrm>
          <a:prstGeom prst="curvedConnector5">
            <a:avLst>
              <a:gd name="adj1" fmla="val 49986"/>
              <a:gd name="adj2" fmla="val 49748"/>
              <a:gd name="adj3" fmla="val 49986"/>
            </a:avLst>
          </a:prstGeom>
          <a:ln w="6480">
            <a:solidFill>
              <a:srgbClr val="5b9bd5"/>
            </a:solidFill>
            <a:miter/>
            <a:tailEnd len="med" type="arrow" w="med"/>
          </a:ln>
        </p:spPr>
      </p:cxnSp>
      <p:cxnSp>
        <p:nvCxnSpPr>
          <p:cNvPr id="90" name="Скругленная соединительная линия 34"/>
          <p:cNvCxnSpPr/>
          <p:nvPr/>
        </p:nvCxnSpPr>
        <p:spPr>
          <a:xfrm flipV="1" rot="10800000">
            <a:off x="3357000" y="3808800"/>
            <a:ext cx="821160" cy="599400"/>
          </a:xfrm>
          <a:prstGeom prst="curvedConnector5">
            <a:avLst>
              <a:gd name="adj1" fmla="val 50000"/>
              <a:gd name="adj2" fmla="val 50000"/>
              <a:gd name="adj3" fmla="val 50000"/>
            </a:avLst>
          </a:prstGeom>
          <a:ln w="6480">
            <a:solidFill>
              <a:srgbClr val="5b9bd5"/>
            </a:solidFill>
            <a:miter/>
            <a:tailEnd len="med" type="arrow" w="med"/>
          </a:ln>
        </p:spPr>
      </p:cxnSp>
      <p:cxnSp>
        <p:nvCxnSpPr>
          <p:cNvPr id="91" name="Скругленная соединительная линия 36"/>
          <p:cNvCxnSpPr>
            <a:stCxn id="82" idx="4"/>
          </p:cNvCxnSpPr>
          <p:nvPr/>
        </p:nvCxnSpPr>
        <p:spPr>
          <a:xfrm flipV="1" rot="10800000">
            <a:off x="2894760" y="3350160"/>
            <a:ext cx="1089720" cy="322920"/>
          </a:xfrm>
          <a:prstGeom prst="curvedConnector5">
            <a:avLst>
              <a:gd name="adj1" fmla="val 50000"/>
              <a:gd name="adj2" fmla="val 50000"/>
              <a:gd name="adj3" fmla="val 50000"/>
            </a:avLst>
          </a:prstGeom>
          <a:ln w="6480">
            <a:solidFill>
              <a:srgbClr val="5b9bd5"/>
            </a:solidFill>
            <a:miter/>
            <a:tailEnd len="med" type="arrow" w="med"/>
          </a:ln>
        </p:spPr>
      </p:cxnSp>
      <p:cxnSp>
        <p:nvCxnSpPr>
          <p:cNvPr id="92" name="Скругленная соединительная линия 39"/>
          <p:cNvCxnSpPr/>
          <p:nvPr/>
        </p:nvCxnSpPr>
        <p:spPr>
          <a:xfrm rot="10800000">
            <a:off x="2920320" y="2210760"/>
            <a:ext cx="1037160" cy="805320"/>
          </a:xfrm>
          <a:prstGeom prst="curvedConnector5">
            <a:avLst>
              <a:gd name="adj1" fmla="val 50000"/>
              <a:gd name="adj2" fmla="val 50000"/>
              <a:gd name="adj3" fmla="val 50000"/>
            </a:avLst>
          </a:prstGeom>
          <a:ln w="6480">
            <a:solidFill>
              <a:srgbClr val="5b9bd5"/>
            </a:solidFill>
            <a:miter/>
            <a:tailEnd len="med" type="arrow" w="med"/>
          </a:ln>
        </p:spPr>
      </p:cxn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3" name="Рисунок 48" descr=""/>
          <p:cNvPicPr/>
          <p:nvPr/>
        </p:nvPicPr>
        <p:blipFill>
          <a:blip r:embed="rId1"/>
          <a:stretch/>
        </p:blipFill>
        <p:spPr>
          <a:xfrm>
            <a:off x="652320" y="7978680"/>
            <a:ext cx="200160" cy="203400"/>
          </a:xfrm>
          <a:prstGeom prst="rect">
            <a:avLst/>
          </a:prstGeom>
          <a:ln w="0">
            <a:noFill/>
          </a:ln>
        </p:spPr>
      </p:pic>
      <p:sp>
        <p:nvSpPr>
          <p:cNvPr id="9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6" name="Google Shape;77;p1"/>
          <p:cNvCxnSpPr/>
          <p:nvPr/>
        </p:nvCxnSpPr>
        <p:spPr>
          <a:xfrm>
            <a:off x="212400" y="6621120"/>
            <a:ext cx="11729160" cy="26280"/>
          </a:xfrm>
          <a:prstGeom prst="straightConnector1">
            <a:avLst/>
          </a:prstGeom>
          <a:ln w="57240">
            <a:solidFill>
              <a:srgbClr val="33cccc"/>
            </a:solidFill>
            <a:miter/>
          </a:ln>
        </p:spPr>
      </p:cxnSp>
      <p:cxnSp>
        <p:nvCxnSpPr>
          <p:cNvPr id="97" name="Google Shape;78;p1"/>
          <p:cNvCxnSpPr/>
          <p:nvPr/>
        </p:nvCxnSpPr>
        <p:spPr>
          <a:xfrm>
            <a:off x="757080" y="6364080"/>
            <a:ext cx="10694160" cy="37080"/>
          </a:xfrm>
          <a:prstGeom prst="straightConnector1">
            <a:avLst/>
          </a:prstGeom>
          <a:ln w="57240">
            <a:solidFill>
              <a:srgbClr val="0070c0"/>
            </a:solidFill>
            <a:miter/>
          </a:ln>
        </p:spPr>
      </p:cxnSp>
      <p:sp>
        <p:nvSpPr>
          <p:cNvPr id="98" name="TextBox 8"/>
          <p:cNvSpPr/>
          <p:nvPr/>
        </p:nvSpPr>
        <p:spPr>
          <a:xfrm>
            <a:off x="0" y="246240"/>
            <a:ext cx="11864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99" name="Прямоугольник 9"/>
          <p:cNvSpPr/>
          <p:nvPr/>
        </p:nvSpPr>
        <p:spPr>
          <a:xfrm>
            <a:off x="7864920" y="1797120"/>
            <a:ext cx="26877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Салмағы – 280 келі</a:t>
            </a:r>
            <a:endParaRPr b="0" lang="ru-RU" sz="2400" strike="noStrike" u="none">
              <a:solidFill>
                <a:srgbClr val="000000"/>
              </a:solidFill>
              <a:uFillTx/>
              <a:latin typeface="Calibri"/>
            </a:endParaRPr>
          </a:p>
        </p:txBody>
      </p:sp>
      <p:sp>
        <p:nvSpPr>
          <p:cNvPr id="100" name="Rectangle 35"/>
          <p:cNvSpPr/>
          <p:nvPr/>
        </p:nvSpPr>
        <p:spPr>
          <a:xfrm>
            <a:off x="7670880" y="4379400"/>
            <a:ext cx="382572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сағатына 120 шақырым </a:t>
            </a:r>
            <a:endParaRPr b="0" lang="ru-RU" sz="2400" strike="noStrike" u="none">
              <a:solidFill>
                <a:srgbClr val="000000"/>
              </a:solidFill>
              <a:uFillTx/>
              <a:latin typeface="Calibri"/>
            </a:endParaRPr>
          </a:p>
        </p:txBody>
      </p:sp>
      <p:sp>
        <p:nvSpPr>
          <p:cNvPr id="101" name="Прямоугольник с двумя скругленными противолежащими углами 13"/>
          <p:cNvSpPr/>
          <p:nvPr/>
        </p:nvSpPr>
        <p:spPr>
          <a:xfrm>
            <a:off x="3984480" y="2894040"/>
            <a:ext cx="3562560" cy="914400"/>
          </a:xfrm>
          <a:prstGeom prst="pi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«Бо Круизер» көлігі</a:t>
            </a:r>
            <a:endParaRPr b="0" lang="ru-RU" sz="2400" strike="noStrike" u="none">
              <a:solidFill>
                <a:srgbClr val="000000"/>
              </a:solidFill>
              <a:uFillTx/>
              <a:latin typeface="Calibri"/>
            </a:endParaRPr>
          </a:p>
        </p:txBody>
      </p:sp>
      <p:sp>
        <p:nvSpPr>
          <p:cNvPr id="102" name="Прямоугольник 17"/>
          <p:cNvSpPr/>
          <p:nvPr/>
        </p:nvSpPr>
        <p:spPr>
          <a:xfrm>
            <a:off x="619560" y="1701720"/>
            <a:ext cx="3623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Бір адамға арналған көлік </a:t>
            </a:r>
            <a:endParaRPr b="0" lang="ru-RU" sz="2400" strike="noStrike" u="none">
              <a:solidFill>
                <a:srgbClr val="000000"/>
              </a:solidFill>
              <a:uFillTx/>
              <a:latin typeface="Calibri"/>
            </a:endParaRPr>
          </a:p>
        </p:txBody>
      </p:sp>
      <p:cxnSp>
        <p:nvCxnSpPr>
          <p:cNvPr id="103" name="Скругленная соединительная линия 22"/>
          <p:cNvCxnSpPr/>
          <p:nvPr/>
        </p:nvCxnSpPr>
        <p:spPr>
          <a:xfrm>
            <a:off x="7261200" y="3794040"/>
            <a:ext cx="1240560" cy="527760"/>
          </a:xfrm>
          <a:prstGeom prst="curvedConnector5">
            <a:avLst>
              <a:gd name="adj1" fmla="val 49985"/>
              <a:gd name="adj2" fmla="val 49965"/>
              <a:gd name="adj3" fmla="val 49985"/>
            </a:avLst>
          </a:prstGeom>
          <a:ln w="6480">
            <a:solidFill>
              <a:srgbClr val="5b9bd5"/>
            </a:solidFill>
            <a:miter/>
            <a:tailEnd len="med" type="arrow" w="med"/>
          </a:ln>
        </p:spPr>
      </p:cxnSp>
      <p:cxnSp>
        <p:nvCxnSpPr>
          <p:cNvPr id="104" name="Скругленная соединительная линия 27"/>
          <p:cNvCxnSpPr/>
          <p:nvPr/>
        </p:nvCxnSpPr>
        <p:spPr>
          <a:xfrm flipV="1">
            <a:off x="7124760" y="2318760"/>
            <a:ext cx="1187640" cy="587880"/>
          </a:xfrm>
          <a:prstGeom prst="curvedConnector5">
            <a:avLst>
              <a:gd name="adj1" fmla="val 50000"/>
              <a:gd name="adj2" fmla="val 50000"/>
              <a:gd name="adj3" fmla="val 50000"/>
            </a:avLst>
          </a:prstGeom>
          <a:ln w="6480">
            <a:solidFill>
              <a:srgbClr val="5b9bd5"/>
            </a:solidFill>
            <a:miter/>
            <a:tailEnd len="med" type="arrow" w="med"/>
          </a:ln>
        </p:spPr>
      </p:cxnSp>
      <p:cxnSp>
        <p:nvCxnSpPr>
          <p:cNvPr id="105" name="Скругленная соединительная линия 34"/>
          <p:cNvCxnSpPr/>
          <p:nvPr/>
        </p:nvCxnSpPr>
        <p:spPr>
          <a:xfrm flipV="1" rot="10800000">
            <a:off x="3357000" y="3808800"/>
            <a:ext cx="821160" cy="599400"/>
          </a:xfrm>
          <a:prstGeom prst="curvedConnector5">
            <a:avLst>
              <a:gd name="adj1" fmla="val 50000"/>
              <a:gd name="adj2" fmla="val 50000"/>
              <a:gd name="adj3" fmla="val 50000"/>
            </a:avLst>
          </a:prstGeom>
          <a:ln w="6480">
            <a:solidFill>
              <a:srgbClr val="5b9bd5"/>
            </a:solidFill>
            <a:miter/>
            <a:tailEnd len="med" type="arrow" w="med"/>
          </a:ln>
        </p:spPr>
      </p:cxnSp>
      <p:cxnSp>
        <p:nvCxnSpPr>
          <p:cNvPr id="106" name="Скругленная соединительная линия 39"/>
          <p:cNvCxnSpPr/>
          <p:nvPr/>
        </p:nvCxnSpPr>
        <p:spPr>
          <a:xfrm rot="10800000">
            <a:off x="2920320" y="2210760"/>
            <a:ext cx="1037160" cy="805320"/>
          </a:xfrm>
          <a:prstGeom prst="curvedConnector5">
            <a:avLst>
              <a:gd name="adj1" fmla="val 50000"/>
              <a:gd name="adj2" fmla="val 50000"/>
              <a:gd name="adj3" fmla="val 50000"/>
            </a:avLst>
          </a:prstGeom>
          <a:ln w="6480">
            <a:solidFill>
              <a:srgbClr val="5b9bd5"/>
            </a:solidFill>
            <a:miter/>
            <a:tailEnd len="med" type="arrow" w="med"/>
          </a:ln>
        </p:spPr>
      </p:cxnSp>
      <p:sp>
        <p:nvSpPr>
          <p:cNvPr id="107" name="Прямоугольник 23"/>
          <p:cNvSpPr/>
          <p:nvPr/>
        </p:nvSpPr>
        <p:spPr>
          <a:xfrm>
            <a:off x="831960" y="4340160"/>
            <a:ext cx="24638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неміс машинасы </a:t>
            </a:r>
            <a:endParaRPr b="0" lang="ru-RU" sz="24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6343</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Windows</cp:lastModifiedBy>
  <cp:lastPrinted>2020-03-24T14:36:16Z</cp:lastPrinted>
  <dcterms:modified xsi:type="dcterms:W3CDTF">2021-03-31T20:54:25Z</dcterms:modified>
  <cp:revision>490</cp:revision>
  <dc:subject/>
  <dc:title>Презентация PowerPoint</dc:title>
</cp:coreProperties>
</file>