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ACF1629B-4E2D-4426-92E0-A0D0EEFE15FB}"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edit the title text format</a:t>
            </a:r>
            <a:endParaRPr b="0" lang="ru-RU" sz="4400" strike="noStrike" u="none">
              <a:solidFill>
                <a:srgbClr val="000000"/>
              </a:solidFill>
              <a:uFillTx/>
              <a:latin typeface="Calibri Light"/>
            </a:endParaRPr>
          </a:p>
        </p:txBody>
      </p:sp>
      <p:sp>
        <p:nvSpPr>
          <p:cNvPr id="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Click to edit the outline text format</a:t>
            </a:r>
            <a:endParaRPr b="0" lang="ru-RU" sz="2800" strike="noStrike" u="none">
              <a:solidFill>
                <a:srgbClr val="000000"/>
              </a:solidFill>
              <a:uFillTx/>
              <a:latin typeface="Calibri"/>
            </a:endParaRPr>
          </a:p>
          <a:p>
            <a:pPr lvl="1" marL="6858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Second Outline Level</a:t>
            </a:r>
            <a:endParaRPr b="0" lang="ru-RU" sz="2800" strike="noStrike" u="none">
              <a:solidFill>
                <a:srgbClr val="000000"/>
              </a:solidFill>
              <a:uFillTx/>
              <a:latin typeface="Calibri"/>
            </a:endParaRPr>
          </a:p>
          <a:p>
            <a:pPr lvl="2" marL="11430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Third Outline Level</a:t>
            </a:r>
            <a:endParaRPr b="0" lang="ru-RU" sz="2800" strike="noStrike" u="none">
              <a:solidFill>
                <a:srgbClr val="000000"/>
              </a:solidFill>
              <a:uFillTx/>
              <a:latin typeface="Calibri"/>
            </a:endParaRPr>
          </a:p>
          <a:p>
            <a:pPr lvl="3" marL="16002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Fourth Outline Level</a:t>
            </a:r>
            <a:endParaRPr b="0" lang="ru-RU" sz="2800" strike="noStrike" u="none">
              <a:solidFill>
                <a:srgbClr val="000000"/>
              </a:solidFill>
              <a:uFillTx/>
              <a:latin typeface="Calibri"/>
            </a:endParaRPr>
          </a:p>
          <a:p>
            <a:pPr lvl="4"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Fifth Outline Level</a:t>
            </a:r>
            <a:endParaRPr b="0" lang="ru-RU" sz="2800" strike="noStrike" u="none">
              <a:solidFill>
                <a:srgbClr val="000000"/>
              </a:solidFill>
              <a:uFillTx/>
              <a:latin typeface="Calibri"/>
            </a:endParaRPr>
          </a:p>
          <a:p>
            <a:pPr lvl="5"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Sixth Outline Level</a:t>
            </a:r>
            <a:endParaRPr b="0" lang="ru-RU" sz="2800" strike="noStrike" u="none">
              <a:solidFill>
                <a:srgbClr val="000000"/>
              </a:solidFill>
              <a:uFillTx/>
              <a:latin typeface="Calibri"/>
            </a:endParaRPr>
          </a:p>
          <a:p>
            <a:pPr lvl="6"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Seventh Outline Level</a:t>
            </a:r>
            <a:endParaRPr b="0" lang="ru-RU" sz="2800" strike="noStrike" u="none">
              <a:solidFill>
                <a:srgbClr val="000000"/>
              </a:solidFill>
              <a:uFillTx/>
              <a:latin typeface="Calibri"/>
            </a:endParaRPr>
          </a:p>
        </p:txBody>
      </p:sp>
      <p:sp>
        <p:nvSpPr>
          <p:cNvPr id="2" name="PlaceHolder 3"/>
          <p:cNvSpPr>
            <a:spLocks noGrp="1"/>
          </p:cNvSpPr>
          <p:nvPr>
            <p:ph type="dt" idx="1"/>
          </p:nvPr>
        </p:nvSpPr>
        <p:spPr>
          <a:xfrm>
            <a:off x="838080" y="6356520"/>
            <a:ext cx="274320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Calibri"/>
              </a:rPr>
              <a:t>&lt;date/time&gt;</a:t>
            </a:r>
            <a:endParaRPr b="0" lang="ru-RU" sz="1200" strike="noStrike" u="none">
              <a:solidFill>
                <a:srgbClr val="000000"/>
              </a:solidFill>
              <a:uFillTx/>
              <a:latin typeface="Calibri"/>
            </a:endParaRPr>
          </a:p>
        </p:txBody>
      </p:sp>
      <p:sp>
        <p:nvSpPr>
          <p:cNvPr id="3" name="PlaceHolder 4"/>
          <p:cNvSpPr>
            <a:spLocks noGrp="1"/>
          </p:cNvSpPr>
          <p:nvPr>
            <p:ph type="ftr" idx="2"/>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 name="PlaceHolder 5"/>
          <p:cNvSpPr>
            <a:spLocks noGrp="1"/>
          </p:cNvSpPr>
          <p:nvPr>
            <p:ph type="sldNum" idx="3"/>
          </p:nvPr>
        </p:nvSpPr>
        <p:spPr>
          <a:xfrm>
            <a:off x="8610480" y="6356520"/>
            <a:ext cx="274320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198C397-1D6B-442D-89B4-00659181F273}" type="slidenum">
              <a:rPr b="0" lang="ru-RU" sz="1200" strike="noStrike" u="none">
                <a:solidFill>
                  <a:srgbClr val="898989"/>
                </a:solidFill>
                <a:uFillTx/>
                <a:latin typeface="Calibri"/>
              </a:rPr>
              <a:t>&lt;number&gt;</a:t>
            </a:fld>
            <a:endParaRPr b="0" lang="ru-RU" sz="1200" strike="noStrike" u="none">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8.pn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hyperlink" Target="https://kk.wikipedia.org/wiki/&#1058;&#1099;&#1085;&#1099;&#1089;_&#1073;&#1077;&#1083;&#1075;&#1110;&#1083;&#1077;&#1088;&#1110;" TargetMode="External"/><Relationship Id="rId3" Type="http://schemas.openxmlformats.org/officeDocument/2006/relationships/hyperlink" Target="https://kk.wikipedia.org/wiki/&#1057;&#1257;&#1081;&#1083;&#1077;&#1084;" TargetMode="External"/><Relationship Id="rId4" Type="http://schemas.openxmlformats.org/officeDocument/2006/relationships/hyperlink" Target="https://kk.wikipedia.org/wiki/&#1064;&#1099;&#1083;&#1072;&#1091;" TargetMode="External"/><Relationship Id="rId5" Type="http://schemas.openxmlformats.org/officeDocument/2006/relationships/hyperlink" Target="https://kk.wikipedia.org/wiki/&#1045;&#1089;&#1110;&#1084;&#1076;&#1110;&#1082;" TargetMode="External"/><Relationship Id="rId6"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 name="Рисунок 48" descr=""/>
          <p:cNvPicPr/>
          <p:nvPr/>
        </p:nvPicPr>
        <p:blipFill>
          <a:blip r:embed="rId1"/>
          <a:stretch/>
        </p:blipFill>
        <p:spPr>
          <a:xfrm>
            <a:off x="652320" y="7978680"/>
            <a:ext cx="200160" cy="203400"/>
          </a:xfrm>
          <a:prstGeom prst="rect">
            <a:avLst/>
          </a:prstGeom>
          <a:ln w="0">
            <a:noFill/>
          </a:ln>
        </p:spPr>
      </p:pic>
      <p:sp>
        <p:nvSpPr>
          <p:cNvPr id="6"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7"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8" name="Google Shape;77;p1"/>
          <p:cNvCxnSpPr/>
          <p:nvPr/>
        </p:nvCxnSpPr>
        <p:spPr>
          <a:xfrm>
            <a:off x="212400" y="6621120"/>
            <a:ext cx="11729160" cy="26280"/>
          </a:xfrm>
          <a:prstGeom prst="straightConnector1">
            <a:avLst/>
          </a:prstGeom>
          <a:ln w="57240">
            <a:solidFill>
              <a:srgbClr val="33cccc"/>
            </a:solidFill>
            <a:miter/>
          </a:ln>
        </p:spPr>
      </p:cxnSp>
      <p:cxnSp>
        <p:nvCxnSpPr>
          <p:cNvPr id="9" name="Google Shape;78;p1"/>
          <p:cNvCxnSpPr/>
          <p:nvPr/>
        </p:nvCxnSpPr>
        <p:spPr>
          <a:xfrm>
            <a:off x="770040" y="3242880"/>
            <a:ext cx="10694160" cy="37080"/>
          </a:xfrm>
          <a:prstGeom prst="straightConnector1">
            <a:avLst/>
          </a:prstGeom>
          <a:ln w="57240">
            <a:solidFill>
              <a:srgbClr val="4472c4"/>
            </a:solidFill>
            <a:miter/>
          </a:ln>
        </p:spPr>
      </p:cxnSp>
      <p:sp>
        <p:nvSpPr>
          <p:cNvPr id="10" name="TextBox 25"/>
          <p:cNvSpPr/>
          <p:nvPr/>
        </p:nvSpPr>
        <p:spPr>
          <a:xfrm>
            <a:off x="1317600" y="3598920"/>
            <a:ext cx="979344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800" strike="noStrike" u="none">
                <a:solidFill>
                  <a:srgbClr val="000000"/>
                </a:solidFill>
                <a:uFillTx/>
                <a:latin typeface="Times New Roman"/>
                <a:ea typeface="Times New Roman"/>
              </a:rPr>
              <a:t>Сабақтың тақырыбы:  </a:t>
            </a:r>
            <a:r>
              <a:rPr b="1" lang="kk-KZ" sz="2800" strike="noStrike" u="none">
                <a:solidFill>
                  <a:srgbClr val="1f4e79"/>
                </a:solidFill>
                <a:uFillTx/>
                <a:latin typeface="Times New Roman"/>
                <a:ea typeface="Times New Roman"/>
              </a:rPr>
              <a:t>Қазақ ғалымдары. Сұрау белгісі.</a:t>
            </a:r>
            <a:endParaRPr b="0" lang="ru-RU" sz="2800" strike="noStrike" u="none">
              <a:solidFill>
                <a:srgbClr val="000000"/>
              </a:solidFill>
              <a:uFillTx/>
              <a:latin typeface="Calibri"/>
            </a:endParaRPr>
          </a:p>
        </p:txBody>
      </p:sp>
      <p:sp>
        <p:nvSpPr>
          <p:cNvPr id="11" name="TextBox 9"/>
          <p:cNvSpPr/>
          <p:nvPr/>
        </p:nvSpPr>
        <p:spPr>
          <a:xfrm>
            <a:off x="9259560" y="196920"/>
            <a:ext cx="1413000" cy="5814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ffffff"/>
                </a:solidFill>
                <a:uFillTx/>
                <a:latin typeface="Tahoma"/>
                <a:ea typeface="Tahoma"/>
              </a:rPr>
              <a:t>ҚАЗАҚ ТІЛІ</a:t>
            </a: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ffffff"/>
                </a:solidFill>
                <a:uFillTx/>
                <a:latin typeface="Tahoma"/>
                <a:ea typeface="Tahoma"/>
              </a:rPr>
              <a:t>6-СЫНЫП</a:t>
            </a:r>
            <a:endParaRPr b="0" lang="ru-RU" sz="1600" strike="noStrike" u="none">
              <a:solidFill>
                <a:srgbClr val="000000"/>
              </a:solidFill>
              <a:uFillTx/>
              <a:latin typeface="Calibri"/>
            </a:endParaRPr>
          </a:p>
        </p:txBody>
      </p:sp>
      <p:sp>
        <p:nvSpPr>
          <p:cNvPr id="12" name="TextBox 1"/>
          <p:cNvSpPr/>
          <p:nvPr/>
        </p:nvSpPr>
        <p:spPr>
          <a:xfrm>
            <a:off x="1245240" y="320760"/>
            <a:ext cx="268920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imes New Roman"/>
                <a:ea typeface="Times New Roman"/>
              </a:rPr>
              <a:t>Бөлім тақырыбы:</a:t>
            </a:r>
            <a:endParaRPr b="0" lang="ru-RU" sz="2400" strike="noStrike" u="none">
              <a:solidFill>
                <a:srgbClr val="000000"/>
              </a:solidFill>
              <a:uFillTx/>
              <a:latin typeface="Calibri"/>
            </a:endParaRPr>
          </a:p>
        </p:txBody>
      </p:sp>
      <p:sp>
        <p:nvSpPr>
          <p:cNvPr id="13" name="Прямоугольник 1"/>
          <p:cNvSpPr/>
          <p:nvPr/>
        </p:nvSpPr>
        <p:spPr>
          <a:xfrm>
            <a:off x="1261800" y="1496880"/>
            <a:ext cx="8310600" cy="5209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800" strike="noStrike" u="none">
                <a:solidFill>
                  <a:srgbClr val="1f4e79"/>
                </a:solidFill>
                <a:uFillTx/>
                <a:latin typeface="Times New Roman"/>
                <a:ea typeface="Times New Roman"/>
              </a:rPr>
              <a:t>Ғылым мен технология жетістіктері. Пунктуация.</a:t>
            </a:r>
            <a:endParaRPr b="0" lang="ru-RU" sz="2800" strike="noStrike" u="none">
              <a:solidFill>
                <a:srgbClr val="000000"/>
              </a:solidFill>
              <a:uFillTx/>
              <a:latin typeface="Calibri"/>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object 2"/>
          <p:cNvSpPr/>
          <p:nvPr/>
        </p:nvSpPr>
        <p:spPr>
          <a:xfrm>
            <a:off x="1440" y="-12600"/>
            <a:ext cx="12190680" cy="977760"/>
          </a:xfrm>
          <a:prstGeom prst="pie">
            <a:avLst/>
          </a:prstGeom>
          <a:solidFill>
            <a:srgbClr val="2e77e2"/>
          </a:solidFill>
          <a:ln w="0">
            <a:noFill/>
          </a:ln>
        </p:spPr>
        <p:style>
          <a:lnRef idx="0"/>
          <a:fillRef idx="0"/>
          <a:effectRef idx="0"/>
          <a:fontRef idx="minor"/>
        </p:style>
        <p:txBody>
          <a:bodyPr lIns="0" rIns="0" tIns="0" bIns="0" anchor="t">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ffffff"/>
                </a:solidFill>
                <a:uFillTx/>
                <a:latin typeface="Times New Roman"/>
                <a:ea typeface="Times New Roman"/>
              </a:rPr>
              <a:t>           </a:t>
            </a:r>
            <a:endParaRPr b="0" lang="ru-RU" sz="3600" strike="noStrike" u="none">
              <a:solidFill>
                <a:srgbClr val="000000"/>
              </a:solidFill>
              <a:uFillTx/>
              <a:latin typeface="Calibri"/>
            </a:endParaRPr>
          </a:p>
        </p:txBody>
      </p:sp>
      <p:sp>
        <p:nvSpPr>
          <p:cNvPr id="116"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117"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118" name="Google Shape;77;p1"/>
          <p:cNvCxnSpPr/>
          <p:nvPr/>
        </p:nvCxnSpPr>
        <p:spPr>
          <a:xfrm>
            <a:off x="212400" y="6621120"/>
            <a:ext cx="11729160" cy="26280"/>
          </a:xfrm>
          <a:prstGeom prst="straightConnector1">
            <a:avLst/>
          </a:prstGeom>
          <a:ln w="57240">
            <a:solidFill>
              <a:srgbClr val="33cccc"/>
            </a:solidFill>
            <a:miter/>
          </a:ln>
        </p:spPr>
      </p:cxnSp>
      <p:cxnSp>
        <p:nvCxnSpPr>
          <p:cNvPr id="119" name="Google Shape;78;p1"/>
          <p:cNvCxnSpPr/>
          <p:nvPr/>
        </p:nvCxnSpPr>
        <p:spPr>
          <a:xfrm>
            <a:off x="757080" y="6364080"/>
            <a:ext cx="10694160" cy="37080"/>
          </a:xfrm>
          <a:prstGeom prst="straightConnector1">
            <a:avLst/>
          </a:prstGeom>
          <a:ln w="57240">
            <a:solidFill>
              <a:srgbClr val="0070c0"/>
            </a:solidFill>
            <a:miter/>
          </a:ln>
        </p:spPr>
      </p:cxnSp>
      <p:pic>
        <p:nvPicPr>
          <p:cNvPr id="120" name="Прямоугольник 2" descr=""/>
          <p:cNvPicPr/>
          <p:nvPr/>
        </p:nvPicPr>
        <p:blipFill>
          <a:blip r:embed="rId1"/>
          <a:stretch/>
        </p:blipFill>
        <p:spPr>
          <a:xfrm>
            <a:off x="5505480" y="-12600"/>
            <a:ext cx="341280" cy="920520"/>
          </a:xfrm>
          <a:prstGeom prst="rect">
            <a:avLst/>
          </a:prstGeom>
          <a:ln w="0">
            <a:noFill/>
          </a:ln>
        </p:spPr>
      </p:pic>
      <p:sp>
        <p:nvSpPr>
          <p:cNvPr id="121" name="TextBox 3"/>
          <p:cNvSpPr/>
          <p:nvPr/>
        </p:nvSpPr>
        <p:spPr>
          <a:xfrm>
            <a:off x="942840" y="1071720"/>
            <a:ext cx="10588680" cy="43635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Берілген сөздерге тыныс белгілерін дұрыс қойып жаз.</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Times New Roman"/>
                <a:ea typeface="Times New Roman"/>
              </a:rPr>
              <a:t>1.</a:t>
            </a:r>
            <a:r>
              <a:rPr b="0" lang="kk-KZ" sz="2800" strike="noStrike" u="none">
                <a:solidFill>
                  <a:srgbClr val="000000"/>
                </a:solidFill>
                <a:uFillTx/>
                <a:latin typeface="Times New Roman"/>
                <a:ea typeface="Times New Roman"/>
              </a:rPr>
              <a:t> Оқуға бар ынта </a:t>
            </a:r>
            <a:r>
              <a:rPr b="0" lang="en-US" sz="2800" strike="noStrike" u="none">
                <a:solidFill>
                  <a:srgbClr val="000000"/>
                </a:solidFill>
                <a:uFillTx/>
                <a:latin typeface="Times New Roman"/>
                <a:ea typeface="Times New Roman"/>
              </a:rPr>
              <a:t>–</a:t>
            </a:r>
            <a:r>
              <a:rPr b="0" lang="ru-RU" sz="2800" strike="noStrike" u="none">
                <a:solidFill>
                  <a:srgbClr val="000000"/>
                </a:solidFill>
                <a:uFillTx/>
                <a:latin typeface="Times New Roman"/>
                <a:ea typeface="Times New Roman"/>
              </a:rPr>
              <a:t> жігеріңді сал</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Times New Roman"/>
                <a:ea typeface="Times New Roman"/>
              </a:rPr>
              <a:t>2.</a:t>
            </a:r>
            <a:r>
              <a:rPr b="0" lang="kk-KZ" sz="2800" strike="noStrike" u="none">
                <a:solidFill>
                  <a:srgbClr val="000000"/>
                </a:solidFill>
                <a:uFillTx/>
                <a:latin typeface="Times New Roman"/>
                <a:ea typeface="Times New Roman"/>
              </a:rPr>
              <a:t> Өзіңе мына көйлектердің қайсысы ұнайды</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Times New Roman"/>
                <a:ea typeface="Times New Roman"/>
              </a:rPr>
              <a:t>3.</a:t>
            </a:r>
            <a:r>
              <a:rPr b="0" lang="kk-KZ" sz="2800" strike="noStrike" u="none">
                <a:solidFill>
                  <a:srgbClr val="000000"/>
                </a:solidFill>
                <a:uFillTx/>
                <a:latin typeface="Times New Roman"/>
                <a:ea typeface="Times New Roman"/>
              </a:rPr>
              <a:t> Шіркін </a:t>
            </a:r>
            <a:r>
              <a:rPr b="0" lang="en-US" sz="2800" strike="noStrike" u="none">
                <a:solidFill>
                  <a:srgbClr val="000000"/>
                </a:solidFill>
                <a:uFillTx/>
                <a:latin typeface="Times New Roman"/>
                <a:ea typeface="Times New Roman"/>
              </a:rPr>
              <a:t>– </a:t>
            </a:r>
            <a:r>
              <a:rPr b="0" lang="kk-KZ" sz="2800" strike="noStrike" u="none">
                <a:solidFill>
                  <a:srgbClr val="000000"/>
                </a:solidFill>
                <a:uFillTx/>
                <a:latin typeface="Times New Roman"/>
                <a:ea typeface="Times New Roman"/>
              </a:rPr>
              <a:t>ай, атты қалай таңдап қояды</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Times New Roman"/>
                <a:ea typeface="Times New Roman"/>
              </a:rPr>
              <a:t>4.</a:t>
            </a:r>
            <a:r>
              <a:rPr b="0" lang="kk-KZ" sz="2800" strike="noStrike" u="none">
                <a:solidFill>
                  <a:srgbClr val="000000"/>
                </a:solidFill>
                <a:uFillTx/>
                <a:latin typeface="Times New Roman"/>
                <a:ea typeface="Times New Roman"/>
              </a:rPr>
              <a:t> Бұл қайсың, Мұратпысың</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Times New Roman"/>
                <a:ea typeface="Times New Roman"/>
              </a:rPr>
              <a:t>5.</a:t>
            </a:r>
            <a:r>
              <a:rPr b="0" lang="kk-KZ" sz="2800" strike="noStrike" u="none">
                <a:solidFill>
                  <a:srgbClr val="000000"/>
                </a:solidFill>
                <a:uFillTx/>
                <a:latin typeface="Times New Roman"/>
                <a:ea typeface="Times New Roman"/>
              </a:rPr>
              <a:t> Біз, қазақ, ежелден еркіндік аңсаған</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Times New Roman"/>
                <a:ea typeface="Times New Roman"/>
              </a:rPr>
              <a:t>6.</a:t>
            </a:r>
            <a:r>
              <a:rPr b="0" lang="kk-KZ" sz="2800" strike="noStrike" u="none">
                <a:solidFill>
                  <a:srgbClr val="000000"/>
                </a:solidFill>
                <a:uFillTx/>
                <a:latin typeface="Times New Roman"/>
                <a:ea typeface="Times New Roman"/>
              </a:rPr>
              <a:t> Ғылым </a:t>
            </a:r>
            <a:r>
              <a:rPr b="0" lang="en-US" sz="2800" strike="noStrike" u="none">
                <a:solidFill>
                  <a:srgbClr val="000000"/>
                </a:solidFill>
                <a:uFillTx/>
                <a:latin typeface="Times New Roman"/>
                <a:ea typeface="Times New Roman"/>
              </a:rPr>
              <a:t>– </a:t>
            </a:r>
            <a:r>
              <a:rPr b="0" lang="kk-KZ" sz="2800" strike="noStrike" u="none">
                <a:solidFill>
                  <a:srgbClr val="000000"/>
                </a:solidFill>
                <a:uFillTx/>
                <a:latin typeface="Times New Roman"/>
                <a:ea typeface="Times New Roman"/>
              </a:rPr>
              <a:t>білімге түгелдей берілген адам ғана ойлаған мақсатына жете алады</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p:txBody>
      </p:sp>
      <p:sp>
        <p:nvSpPr>
          <p:cNvPr id="122" name="TextBox 5"/>
          <p:cNvSpPr/>
          <p:nvPr/>
        </p:nvSpPr>
        <p:spPr>
          <a:xfrm>
            <a:off x="1152720" y="5129280"/>
            <a:ext cx="5246280" cy="1008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000" strike="noStrike" u="none">
                <a:solidFill>
                  <a:srgbClr val="000000"/>
                </a:solidFill>
                <a:uFillTx/>
                <a:latin typeface="Times New Roman"/>
                <a:ea typeface="Times New Roman"/>
              </a:rPr>
              <a:t>Дескриптор:</a:t>
            </a:r>
            <a:endParaRPr b="0" lang="ru-RU" sz="2000" strike="noStrike" u="none">
              <a:solidFill>
                <a:srgbClr val="000000"/>
              </a:solidFill>
              <a:uFillTx/>
              <a:latin typeface="Calibri"/>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Times New Roman"/>
              </a:rPr>
              <a:t>сөйлем соңына дұрыс тыныс белгісін қояды;</a:t>
            </a:r>
            <a:endParaRPr b="0" lang="ru-RU" sz="2000" strike="noStrike" u="none">
              <a:solidFill>
                <a:srgbClr val="000000"/>
              </a:solidFill>
              <a:uFillTx/>
              <a:latin typeface="Calibri"/>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Times New Roman"/>
              </a:rPr>
              <a:t>көшіріп жазады.</a:t>
            </a:r>
            <a:endParaRPr b="0" lang="ru-RU" sz="2000" strike="noStrike" u="none">
              <a:solidFill>
                <a:srgbClr val="000000"/>
              </a:solidFill>
              <a:uFillTx/>
              <a:latin typeface="Calibri"/>
            </a:endParaRPr>
          </a:p>
        </p:txBody>
      </p:sp>
    </p:spTree>
  </p:cSld>
  <p:transition spd="med">
    <p:fade/>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object 2"/>
          <p:cNvSpPr/>
          <p:nvPr/>
        </p:nvSpPr>
        <p:spPr>
          <a:xfrm>
            <a:off x="1440" y="-12600"/>
            <a:ext cx="12190680" cy="977760"/>
          </a:xfrm>
          <a:prstGeom prst="pie">
            <a:avLst/>
          </a:prstGeom>
          <a:solidFill>
            <a:srgbClr val="2e77e2"/>
          </a:solidFill>
          <a:ln w="0">
            <a:noFill/>
          </a:ln>
        </p:spPr>
        <p:style>
          <a:lnRef idx="0"/>
          <a:fillRef idx="0"/>
          <a:effectRef idx="0"/>
          <a:fontRef idx="minor"/>
        </p:style>
        <p:txBody>
          <a:bodyPr lIns="0" rIns="0" tIns="0" bIns="0" anchor="t">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ffffff"/>
                </a:solidFill>
                <a:uFillTx/>
                <a:latin typeface="Times New Roman"/>
                <a:ea typeface="Times New Roman"/>
              </a:rPr>
              <a:t>           </a:t>
            </a:r>
            <a:endParaRPr b="0" lang="ru-RU" sz="3600" strike="noStrike" u="none">
              <a:solidFill>
                <a:srgbClr val="000000"/>
              </a:solidFill>
              <a:uFillTx/>
              <a:latin typeface="Calibri"/>
            </a:endParaRPr>
          </a:p>
        </p:txBody>
      </p:sp>
      <p:sp>
        <p:nvSpPr>
          <p:cNvPr id="124"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125"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126" name="Google Shape;77;p1"/>
          <p:cNvCxnSpPr/>
          <p:nvPr/>
        </p:nvCxnSpPr>
        <p:spPr>
          <a:xfrm>
            <a:off x="212400" y="6621120"/>
            <a:ext cx="11729160" cy="26280"/>
          </a:xfrm>
          <a:prstGeom prst="straightConnector1">
            <a:avLst/>
          </a:prstGeom>
          <a:ln w="57240">
            <a:solidFill>
              <a:srgbClr val="33cccc"/>
            </a:solidFill>
            <a:miter/>
          </a:ln>
        </p:spPr>
      </p:cxnSp>
      <p:cxnSp>
        <p:nvCxnSpPr>
          <p:cNvPr id="127" name="Google Shape;78;p1"/>
          <p:cNvCxnSpPr/>
          <p:nvPr/>
        </p:nvCxnSpPr>
        <p:spPr>
          <a:xfrm>
            <a:off x="757080" y="6364080"/>
            <a:ext cx="10694160" cy="37080"/>
          </a:xfrm>
          <a:prstGeom prst="straightConnector1">
            <a:avLst/>
          </a:prstGeom>
          <a:ln w="57240">
            <a:solidFill>
              <a:srgbClr val="0070c0"/>
            </a:solidFill>
            <a:miter/>
          </a:ln>
        </p:spPr>
      </p:cxnSp>
      <p:pic>
        <p:nvPicPr>
          <p:cNvPr id="128" name="Прямоугольник 2" descr=""/>
          <p:cNvPicPr/>
          <p:nvPr/>
        </p:nvPicPr>
        <p:blipFill>
          <a:blip r:embed="rId1"/>
          <a:stretch/>
        </p:blipFill>
        <p:spPr>
          <a:xfrm>
            <a:off x="5505480" y="-12600"/>
            <a:ext cx="341280" cy="920520"/>
          </a:xfrm>
          <a:prstGeom prst="rect">
            <a:avLst/>
          </a:prstGeom>
          <a:ln w="0">
            <a:noFill/>
          </a:ln>
        </p:spPr>
      </p:pic>
      <p:sp>
        <p:nvSpPr>
          <p:cNvPr id="129" name="TextBox 3"/>
          <p:cNvSpPr/>
          <p:nvPr/>
        </p:nvSpPr>
        <p:spPr>
          <a:xfrm>
            <a:off x="942840" y="1071720"/>
            <a:ext cx="10588680" cy="43635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Берілген сөздерге тыныс белгілерін дұрыс қойып жаз.</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Times New Roman"/>
                <a:ea typeface="Times New Roman"/>
              </a:rPr>
              <a:t>1.</a:t>
            </a:r>
            <a:r>
              <a:rPr b="0" lang="kk-KZ" sz="2800" strike="noStrike" u="none">
                <a:solidFill>
                  <a:srgbClr val="000000"/>
                </a:solidFill>
                <a:uFillTx/>
                <a:latin typeface="Times New Roman"/>
                <a:ea typeface="Times New Roman"/>
              </a:rPr>
              <a:t> Оқуға бар ынта </a:t>
            </a:r>
            <a:r>
              <a:rPr b="0" lang="en-US" sz="2800" strike="noStrike" u="none">
                <a:solidFill>
                  <a:srgbClr val="000000"/>
                </a:solidFill>
                <a:uFillTx/>
                <a:latin typeface="Times New Roman"/>
                <a:ea typeface="Times New Roman"/>
              </a:rPr>
              <a:t>–</a:t>
            </a:r>
            <a:r>
              <a:rPr b="0" lang="ru-RU" sz="2800" strike="noStrike" u="none">
                <a:solidFill>
                  <a:srgbClr val="000000"/>
                </a:solidFill>
                <a:uFillTx/>
                <a:latin typeface="Times New Roman"/>
                <a:ea typeface="Times New Roman"/>
              </a:rPr>
              <a:t> жігеріңді сал.</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Times New Roman"/>
                <a:ea typeface="Times New Roman"/>
              </a:rPr>
              <a:t>2.</a:t>
            </a:r>
            <a:r>
              <a:rPr b="0" lang="kk-KZ" sz="2800" strike="noStrike" u="none">
                <a:solidFill>
                  <a:srgbClr val="000000"/>
                </a:solidFill>
                <a:uFillTx/>
                <a:latin typeface="Times New Roman"/>
                <a:ea typeface="Times New Roman"/>
              </a:rPr>
              <a:t> Өзіңе мына көйлектердің қайсысы ұнайды?</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Times New Roman"/>
                <a:ea typeface="Times New Roman"/>
              </a:rPr>
              <a:t>3.</a:t>
            </a:r>
            <a:r>
              <a:rPr b="0" lang="kk-KZ" sz="2800" strike="noStrike" u="none">
                <a:solidFill>
                  <a:srgbClr val="000000"/>
                </a:solidFill>
                <a:uFillTx/>
                <a:latin typeface="Times New Roman"/>
                <a:ea typeface="Times New Roman"/>
              </a:rPr>
              <a:t> Шіркін </a:t>
            </a:r>
            <a:r>
              <a:rPr b="0" lang="en-US" sz="2800" strike="noStrike" u="none">
                <a:solidFill>
                  <a:srgbClr val="000000"/>
                </a:solidFill>
                <a:uFillTx/>
                <a:latin typeface="Times New Roman"/>
                <a:ea typeface="Times New Roman"/>
              </a:rPr>
              <a:t>– </a:t>
            </a:r>
            <a:r>
              <a:rPr b="0" lang="kk-KZ" sz="2800" strike="noStrike" u="none">
                <a:solidFill>
                  <a:srgbClr val="000000"/>
                </a:solidFill>
                <a:uFillTx/>
                <a:latin typeface="Times New Roman"/>
                <a:ea typeface="Times New Roman"/>
              </a:rPr>
              <a:t>ай, атты қалай таңдап қояды!</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Times New Roman"/>
                <a:ea typeface="Times New Roman"/>
              </a:rPr>
              <a:t>4.</a:t>
            </a:r>
            <a:r>
              <a:rPr b="0" lang="kk-KZ" sz="2800" strike="noStrike" u="none">
                <a:solidFill>
                  <a:srgbClr val="000000"/>
                </a:solidFill>
                <a:uFillTx/>
                <a:latin typeface="Times New Roman"/>
                <a:ea typeface="Times New Roman"/>
              </a:rPr>
              <a:t> Бұл қайсың, Мұратпысың?</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Times New Roman"/>
                <a:ea typeface="Times New Roman"/>
              </a:rPr>
              <a:t>5.</a:t>
            </a:r>
            <a:r>
              <a:rPr b="0" lang="kk-KZ" sz="2800" strike="noStrike" u="none">
                <a:solidFill>
                  <a:srgbClr val="000000"/>
                </a:solidFill>
                <a:uFillTx/>
                <a:latin typeface="Times New Roman"/>
                <a:ea typeface="Times New Roman"/>
              </a:rPr>
              <a:t> Біз, қазақ, ежелден еркіндік аңсаған...</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Times New Roman"/>
                <a:ea typeface="Times New Roman"/>
              </a:rPr>
              <a:t>6.</a:t>
            </a:r>
            <a:r>
              <a:rPr b="0" lang="kk-KZ" sz="2800" strike="noStrike" u="none">
                <a:solidFill>
                  <a:srgbClr val="000000"/>
                </a:solidFill>
                <a:uFillTx/>
                <a:latin typeface="Times New Roman"/>
                <a:ea typeface="Times New Roman"/>
              </a:rPr>
              <a:t> Ғылым </a:t>
            </a:r>
            <a:r>
              <a:rPr b="0" lang="en-US" sz="2800" strike="noStrike" u="none">
                <a:solidFill>
                  <a:srgbClr val="000000"/>
                </a:solidFill>
                <a:uFillTx/>
                <a:latin typeface="Times New Roman"/>
                <a:ea typeface="Times New Roman"/>
              </a:rPr>
              <a:t>– </a:t>
            </a:r>
            <a:r>
              <a:rPr b="0" lang="kk-KZ" sz="2800" strike="noStrike" u="none">
                <a:solidFill>
                  <a:srgbClr val="000000"/>
                </a:solidFill>
                <a:uFillTx/>
                <a:latin typeface="Times New Roman"/>
                <a:ea typeface="Times New Roman"/>
              </a:rPr>
              <a:t>білімге түгелдей берілген адам ғана ойлаған мақсатына жете алады.</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p:txBody>
      </p:sp>
      <p:sp>
        <p:nvSpPr>
          <p:cNvPr id="130" name="TextBox 5"/>
          <p:cNvSpPr/>
          <p:nvPr/>
        </p:nvSpPr>
        <p:spPr>
          <a:xfrm>
            <a:off x="1153440" y="5129280"/>
            <a:ext cx="5246280" cy="1008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000" strike="noStrike" u="none">
                <a:solidFill>
                  <a:srgbClr val="000000"/>
                </a:solidFill>
                <a:uFillTx/>
                <a:latin typeface="Times New Roman"/>
                <a:ea typeface="Times New Roman"/>
              </a:rPr>
              <a:t>Дескриптор:</a:t>
            </a:r>
            <a:endParaRPr b="0" lang="ru-RU" sz="2000" strike="noStrike" u="none">
              <a:solidFill>
                <a:srgbClr val="000000"/>
              </a:solidFill>
              <a:uFillTx/>
              <a:latin typeface="Calibri"/>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Times New Roman"/>
              </a:rPr>
              <a:t>сөйлем соңына дұрыс тыныс белгісін қояды;</a:t>
            </a:r>
            <a:endParaRPr b="0" lang="ru-RU" sz="2000" strike="noStrike" u="none">
              <a:solidFill>
                <a:srgbClr val="000000"/>
              </a:solidFill>
              <a:uFillTx/>
              <a:latin typeface="Calibri"/>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Times New Roman"/>
              </a:rPr>
              <a:t>көшіріп жазады.</a:t>
            </a:r>
            <a:endParaRPr b="0" lang="ru-RU" sz="2000" strike="noStrike" u="none">
              <a:solidFill>
                <a:srgbClr val="000000"/>
              </a:solidFill>
              <a:uFillTx/>
              <a:latin typeface="Calibri"/>
            </a:endParaRPr>
          </a:p>
        </p:txBody>
      </p:sp>
      <p:sp>
        <p:nvSpPr>
          <p:cNvPr id="131" name="TextBox 1"/>
          <p:cNvSpPr/>
          <p:nvPr/>
        </p:nvSpPr>
        <p:spPr>
          <a:xfrm>
            <a:off x="1045800" y="92160"/>
            <a:ext cx="3048480" cy="642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ffffff"/>
                </a:solidFill>
                <a:uFillTx/>
                <a:latin typeface="Times New Roman"/>
                <a:ea typeface="Times New Roman"/>
              </a:rPr>
              <a:t>Өзіңді тексер.</a:t>
            </a:r>
            <a:endParaRPr b="0" lang="ru-RU" sz="3600" strike="noStrike" u="none">
              <a:solidFill>
                <a:srgbClr val="000000"/>
              </a:solidFill>
              <a:uFillTx/>
              <a:latin typeface="Calibri"/>
            </a:endParaRPr>
          </a:p>
        </p:txBody>
      </p:sp>
    </p:spTree>
  </p:cSld>
  <p:transition spd="med">
    <p:fade/>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2" name="Рисунок 48" descr=""/>
          <p:cNvPicPr/>
          <p:nvPr/>
        </p:nvPicPr>
        <p:blipFill>
          <a:blip r:embed="rId1"/>
          <a:stretch/>
        </p:blipFill>
        <p:spPr>
          <a:xfrm>
            <a:off x="652320" y="7978680"/>
            <a:ext cx="200160" cy="203400"/>
          </a:xfrm>
          <a:prstGeom prst="rect">
            <a:avLst/>
          </a:prstGeom>
          <a:ln w="0">
            <a:noFill/>
          </a:ln>
        </p:spPr>
      </p:pic>
      <p:sp>
        <p:nvSpPr>
          <p:cNvPr id="133"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134"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135"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136" name="Google Shape;77;p1"/>
          <p:cNvCxnSpPr/>
          <p:nvPr/>
        </p:nvCxnSpPr>
        <p:spPr>
          <a:xfrm>
            <a:off x="212400" y="6621120"/>
            <a:ext cx="11729160" cy="26280"/>
          </a:xfrm>
          <a:prstGeom prst="straightConnector1">
            <a:avLst/>
          </a:prstGeom>
          <a:ln w="57240">
            <a:solidFill>
              <a:srgbClr val="33cccc"/>
            </a:solidFill>
            <a:miter/>
          </a:ln>
        </p:spPr>
      </p:cxnSp>
      <p:cxnSp>
        <p:nvCxnSpPr>
          <p:cNvPr id="137" name="Google Shape;78;p1"/>
          <p:cNvCxnSpPr/>
          <p:nvPr/>
        </p:nvCxnSpPr>
        <p:spPr>
          <a:xfrm>
            <a:off x="757080" y="6364080"/>
            <a:ext cx="10694160" cy="37080"/>
          </a:xfrm>
          <a:prstGeom prst="straightConnector1">
            <a:avLst/>
          </a:prstGeom>
          <a:ln w="38160">
            <a:solidFill>
              <a:srgbClr val="4472c4"/>
            </a:solidFill>
            <a:miter/>
          </a:ln>
        </p:spPr>
      </p:cxnSp>
      <p:sp>
        <p:nvSpPr>
          <p:cNvPr id="138" name="TextBox 8"/>
          <p:cNvSpPr/>
          <p:nvPr/>
        </p:nvSpPr>
        <p:spPr>
          <a:xfrm>
            <a:off x="1508040" y="2444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ahoma"/>
                <a:ea typeface="Tahoma"/>
              </a:rPr>
              <a:t>Мәтінді оқы</a:t>
            </a:r>
            <a:endParaRPr b="0" lang="ru-RU" sz="2400" strike="noStrike" u="none">
              <a:solidFill>
                <a:srgbClr val="000000"/>
              </a:solidFill>
              <a:uFillTx/>
              <a:latin typeface="Calibri"/>
            </a:endParaRPr>
          </a:p>
        </p:txBody>
      </p:sp>
      <p:sp>
        <p:nvSpPr>
          <p:cNvPr id="139" name="TextBox 2"/>
          <p:cNvSpPr/>
          <p:nvPr/>
        </p:nvSpPr>
        <p:spPr>
          <a:xfrm>
            <a:off x="669960" y="1014480"/>
            <a:ext cx="11179080" cy="375156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uFillTx/>
                <a:latin typeface="Times New Roman"/>
                <a:ea typeface="Times New Roman"/>
              </a:rPr>
              <a:t>1</a:t>
            </a:r>
            <a:r>
              <a:rPr b="0" lang="kk-KZ" sz="2400" strike="noStrike" u="none">
                <a:solidFill>
                  <a:srgbClr val="000000"/>
                </a:solidFill>
                <a:uFillTx/>
                <a:latin typeface="Times New Roman"/>
                <a:ea typeface="Times New Roman"/>
              </a:rPr>
              <a:t>.</a:t>
            </a:r>
            <a:r>
              <a:rPr b="0" lang="ru-RU" sz="2400" strike="noStrike" u="none">
                <a:solidFill>
                  <a:srgbClr val="000000"/>
                </a:solidFill>
                <a:uFillTx/>
                <a:latin typeface="Times New Roman"/>
                <a:ea typeface="Times New Roman"/>
              </a:rPr>
              <a:t>Ермұқан Бекмаханов – белгілі тарихшы. Қазақстанның әлеуметтік-экономикалық, саяси өмірін жан-жақты зерттеген ғалым. </a:t>
            </a:r>
            <a:endParaRPr b="0" lang="ru-RU" sz="24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2. Әлкей Марғұлан – еліміздің аса көрнекті ғалымы. Қазақстан Республикасы Ұлттық Ғылым академиясының академигі, профессор. </a:t>
            </a:r>
            <a:endParaRPr b="0" lang="ru-RU" sz="24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3. Санжар Асфендияров – көрнекті мемлекет және қоғам қайраткері, тарихшы-ғалым. Петербургтегі әскери-дәрігерлік академияны бітірген. </a:t>
            </a:r>
            <a:endParaRPr b="0" lang="ru-RU" sz="24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4. Ахмет Байтұрсынұлы – көрнекті тілші-ғалым, дарынды аудармашы, ағартушы, оқу құралдарының авторы. </a:t>
            </a:r>
            <a:endParaRPr b="0" lang="ru-RU" sz="24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5. Шоқан Уәлиханов – зерттеуші, тарихшы, ғалым, этнограф. Ол қазақ, қырғыз, ноғай әдебиетінің жазба мұраларын ғылыми тұрғыдан талдаған.</a:t>
            </a:r>
            <a:endParaRPr b="0" lang="ru-RU" sz="2400" strike="noStrike" u="none">
              <a:solidFill>
                <a:srgbClr val="000000"/>
              </a:solidFill>
              <a:uFillTx/>
              <a:latin typeface="Calibri"/>
            </a:endParaRPr>
          </a:p>
        </p:txBody>
      </p:sp>
      <p:sp>
        <p:nvSpPr>
          <p:cNvPr id="140" name="TextBox 12"/>
          <p:cNvSpPr/>
          <p:nvPr/>
        </p:nvSpPr>
        <p:spPr>
          <a:xfrm>
            <a:off x="6095880" y="4440240"/>
            <a:ext cx="6096240" cy="916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464646"/>
                </a:solidFill>
                <a:uFillTx/>
                <a:latin typeface="Trebuchet MS"/>
                <a:ea typeface="Arial"/>
              </a:rPr>
              <a:t>​</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000000"/>
              </a:solidFill>
              <a:uFillTx/>
              <a:latin typeface="Calibri"/>
            </a:endParaRPr>
          </a:p>
        </p:txBody>
      </p:sp>
      <p:sp>
        <p:nvSpPr>
          <p:cNvPr id="141" name="TextBox 4"/>
          <p:cNvSpPr/>
          <p:nvPr/>
        </p:nvSpPr>
        <p:spPr>
          <a:xfrm>
            <a:off x="536400" y="4967280"/>
            <a:ext cx="10026720" cy="916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1800" strike="noStrike" u="none">
                <a:solidFill>
                  <a:srgbClr val="000000"/>
                </a:solidFill>
                <a:uFillTx/>
                <a:latin typeface="Times New Roman"/>
                <a:ea typeface="Times New Roman"/>
              </a:rPr>
              <a:t>Дескриптор:</a:t>
            </a:r>
            <a:endParaRPr b="0" lang="ru-RU" sz="1800" strike="noStrike" u="none">
              <a:solidFill>
                <a:srgbClr val="000000"/>
              </a:solidFill>
              <a:uFillTx/>
              <a:latin typeface="Calibri"/>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оқылым мәтіні бойынша сұрау белгісінің </a:t>
            </a:r>
            <a:r>
              <a:rPr b="0" lang="en-US"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ережесіне сәйкес сұрақ жазады.</a:t>
            </a:r>
            <a:endParaRPr b="0" lang="ru-RU" sz="1800" strike="noStrike" u="none">
              <a:solidFill>
                <a:srgbClr val="000000"/>
              </a:solidFill>
              <a:uFillTx/>
              <a:latin typeface="Calibri"/>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сұрақтарға ауызша жауап береді.</a:t>
            </a:r>
            <a:endParaRPr b="0" lang="ru-RU" sz="1800" strike="noStrike" u="none">
              <a:solidFill>
                <a:srgbClr val="000000"/>
              </a:solidFill>
              <a:uFillTx/>
              <a:latin typeface="Calibri"/>
            </a:endParaRPr>
          </a:p>
        </p:txBody>
      </p:sp>
    </p:spTree>
  </p:cSld>
  <p:transition spd="slow">
    <p:wipe dir="r"/>
  </p:transition>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2" name="Рисунок 48" descr=""/>
          <p:cNvPicPr/>
          <p:nvPr/>
        </p:nvPicPr>
        <p:blipFill>
          <a:blip r:embed="rId1"/>
          <a:stretch/>
        </p:blipFill>
        <p:spPr>
          <a:xfrm>
            <a:off x="652320" y="7978680"/>
            <a:ext cx="200160" cy="203400"/>
          </a:xfrm>
          <a:prstGeom prst="rect">
            <a:avLst/>
          </a:prstGeom>
          <a:ln w="0">
            <a:noFill/>
          </a:ln>
        </p:spPr>
      </p:pic>
      <p:sp>
        <p:nvSpPr>
          <p:cNvPr id="143"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144"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145" name="Google Shape;77;p1"/>
          <p:cNvCxnSpPr/>
          <p:nvPr/>
        </p:nvCxnSpPr>
        <p:spPr>
          <a:xfrm>
            <a:off x="212400" y="6621120"/>
            <a:ext cx="11729160" cy="26280"/>
          </a:xfrm>
          <a:prstGeom prst="straightConnector1">
            <a:avLst/>
          </a:prstGeom>
          <a:ln w="57240">
            <a:solidFill>
              <a:srgbClr val="33cccc"/>
            </a:solidFill>
            <a:miter/>
          </a:ln>
        </p:spPr>
      </p:cxnSp>
      <p:cxnSp>
        <p:nvCxnSpPr>
          <p:cNvPr id="146" name="Google Shape;78;p1"/>
          <p:cNvCxnSpPr/>
          <p:nvPr/>
        </p:nvCxnSpPr>
        <p:spPr>
          <a:xfrm>
            <a:off x="757080" y="6364080"/>
            <a:ext cx="10694160" cy="37080"/>
          </a:xfrm>
          <a:prstGeom prst="straightConnector1">
            <a:avLst/>
          </a:prstGeom>
          <a:ln w="38160">
            <a:solidFill>
              <a:srgbClr val="4472c4"/>
            </a:solidFill>
            <a:miter/>
          </a:ln>
        </p:spPr>
      </p:cxnSp>
      <p:sp>
        <p:nvSpPr>
          <p:cNvPr id="147" name="TextBox 8"/>
          <p:cNvSpPr/>
          <p:nvPr/>
        </p:nvSpPr>
        <p:spPr>
          <a:xfrm>
            <a:off x="1508040" y="2444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ahoma"/>
                <a:ea typeface="Tahoma"/>
              </a:rPr>
              <a:t>Мәтінді оқы</a:t>
            </a:r>
            <a:endParaRPr b="0" lang="ru-RU" sz="2400" strike="noStrike" u="none">
              <a:solidFill>
                <a:srgbClr val="000000"/>
              </a:solidFill>
              <a:uFillTx/>
              <a:latin typeface="Calibri"/>
            </a:endParaRPr>
          </a:p>
        </p:txBody>
      </p:sp>
      <p:sp>
        <p:nvSpPr>
          <p:cNvPr id="148" name="TextBox 2"/>
          <p:cNvSpPr/>
          <p:nvPr/>
        </p:nvSpPr>
        <p:spPr>
          <a:xfrm>
            <a:off x="514440" y="1690560"/>
            <a:ext cx="11179080" cy="180180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Times New Roman"/>
                <a:ea typeface="Times New Roman"/>
              </a:rPr>
              <a:t>1</a:t>
            </a:r>
            <a:r>
              <a:rPr b="0" lang="kk-KZ" sz="2800" strike="noStrike" u="none">
                <a:solidFill>
                  <a:srgbClr val="000000"/>
                </a:solidFill>
                <a:uFillTx/>
                <a:latin typeface="Times New Roman"/>
                <a:ea typeface="Times New Roman"/>
              </a:rPr>
              <a:t>.</a:t>
            </a:r>
            <a:r>
              <a:rPr b="0" lang="ru-RU" sz="2800" strike="noStrike" u="none">
                <a:solidFill>
                  <a:srgbClr val="000000"/>
                </a:solidFill>
                <a:uFillTx/>
                <a:latin typeface="Times New Roman"/>
                <a:ea typeface="Times New Roman"/>
              </a:rPr>
              <a:t> Ағартушы, оқу құралының авторы кім?</a:t>
            </a:r>
            <a:endParaRPr b="0" lang="ru-RU" sz="28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Times New Roman"/>
                <a:ea typeface="Times New Roman"/>
              </a:rPr>
              <a:t>2.</a:t>
            </a:r>
            <a:r>
              <a:rPr b="0" lang="ru-RU" sz="2800" strike="noStrike" u="none">
                <a:solidFill>
                  <a:srgbClr val="000000"/>
                </a:solidFill>
                <a:uFillTx/>
                <a:latin typeface="Times New Roman"/>
                <a:ea typeface="Times New Roman"/>
              </a:rPr>
              <a:t>Шоқан Уәлиханов қай елдердің әдебиетінің жазба мұраларын ғылыми тұрғыдан талдаған?</a:t>
            </a:r>
            <a:endParaRPr b="0" lang="ru-RU" sz="28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Times New Roman"/>
                <a:ea typeface="Times New Roman"/>
              </a:rPr>
              <a:t>3.</a:t>
            </a:r>
            <a:r>
              <a:rPr b="0" lang="ru-RU" sz="2800" strike="noStrike" u="none">
                <a:solidFill>
                  <a:srgbClr val="000000"/>
                </a:solidFill>
                <a:uFillTx/>
                <a:latin typeface="Times New Roman"/>
                <a:ea typeface="Times New Roman"/>
              </a:rPr>
              <a:t> Петербургтегі әскери-дәрігерлік академияны бітірген ғалым?</a:t>
            </a:r>
            <a:endParaRPr b="0" lang="ru-RU" sz="2800" strike="noStrike" u="none">
              <a:solidFill>
                <a:srgbClr val="000000"/>
              </a:solidFill>
              <a:uFillTx/>
              <a:latin typeface="Calibri"/>
            </a:endParaRPr>
          </a:p>
        </p:txBody>
      </p:sp>
      <p:sp>
        <p:nvSpPr>
          <p:cNvPr id="149" name="TextBox 12"/>
          <p:cNvSpPr/>
          <p:nvPr/>
        </p:nvSpPr>
        <p:spPr>
          <a:xfrm>
            <a:off x="5135400" y="4324320"/>
            <a:ext cx="6096240" cy="916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464646"/>
                </a:solidFill>
                <a:uFillTx/>
                <a:latin typeface="Trebuchet MS"/>
                <a:ea typeface="Arial"/>
              </a:rPr>
              <a:t>​</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000000"/>
              </a:solidFill>
              <a:uFillTx/>
              <a:latin typeface="Calibri"/>
            </a:endParaRPr>
          </a:p>
        </p:txBody>
      </p:sp>
      <p:sp>
        <p:nvSpPr>
          <p:cNvPr id="150" name="object 2"/>
          <p:cNvSpPr/>
          <p:nvPr/>
        </p:nvSpPr>
        <p:spPr>
          <a:xfrm>
            <a:off x="7920" y="0"/>
            <a:ext cx="12192120" cy="965160"/>
          </a:xfrm>
          <a:prstGeom prst="pie">
            <a:avLst/>
          </a:prstGeom>
          <a:solidFill>
            <a:srgbClr val="2e77e2"/>
          </a:solidFill>
          <a:ln w="0">
            <a:noFill/>
          </a:ln>
        </p:spPr>
        <p:style>
          <a:lnRef idx="0"/>
          <a:fillRef idx="0"/>
          <a:effectRef idx="0"/>
          <a:fontRef idx="minor"/>
        </p:style>
        <p:txBody>
          <a:bodyPr lIns="0" rIns="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400" strike="noStrike" u="none">
                <a:solidFill>
                  <a:srgbClr val="ffffff"/>
                </a:solidFill>
                <a:uFillTx/>
                <a:latin typeface="Times New Roman"/>
                <a:ea typeface="Times New Roman"/>
              </a:rPr>
              <a:t>     </a:t>
            </a:r>
            <a:r>
              <a:rPr b="1" lang="kk-KZ" sz="3200" strike="noStrike" u="none">
                <a:solidFill>
                  <a:srgbClr val="ffffff"/>
                </a:solidFill>
                <a:uFillTx/>
                <a:latin typeface="Times New Roman"/>
                <a:ea typeface="Times New Roman"/>
              </a:rPr>
              <a:t>Өзіңді</a:t>
            </a:r>
            <a:r>
              <a:rPr b="1" lang="kk-KZ" sz="4400" strike="noStrike" u="none">
                <a:solidFill>
                  <a:srgbClr val="ffffff"/>
                </a:solidFill>
                <a:uFillTx/>
                <a:latin typeface="Times New Roman"/>
                <a:ea typeface="Times New Roman"/>
              </a:rPr>
              <a:t> </a:t>
            </a:r>
            <a:r>
              <a:rPr b="1" lang="kk-KZ" sz="3200" strike="noStrike" u="none">
                <a:solidFill>
                  <a:srgbClr val="ffffff"/>
                </a:solidFill>
                <a:uFillTx/>
                <a:latin typeface="Times New Roman"/>
                <a:ea typeface="Times New Roman"/>
              </a:rPr>
              <a:t>тексер</a:t>
            </a:r>
            <a:endParaRPr b="0" lang="ru-RU" sz="3200" strike="noStrike" u="none">
              <a:solidFill>
                <a:srgbClr val="000000"/>
              </a:solidFill>
              <a:uFillTx/>
              <a:latin typeface="Calibri"/>
            </a:endParaRPr>
          </a:p>
        </p:txBody>
      </p:sp>
      <p:sp>
        <p:nvSpPr>
          <p:cNvPr id="151" name="TextBox 12"/>
          <p:cNvSpPr/>
          <p:nvPr/>
        </p:nvSpPr>
        <p:spPr>
          <a:xfrm>
            <a:off x="928800" y="4435560"/>
            <a:ext cx="10026360" cy="916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1800" strike="noStrike" u="none">
                <a:solidFill>
                  <a:srgbClr val="000000"/>
                </a:solidFill>
                <a:uFillTx/>
                <a:latin typeface="Times New Roman"/>
                <a:ea typeface="Times New Roman"/>
              </a:rPr>
              <a:t>Дескриптор:</a:t>
            </a:r>
            <a:endParaRPr b="0" lang="ru-RU" sz="1800" strike="noStrike" u="none">
              <a:solidFill>
                <a:srgbClr val="000000"/>
              </a:solidFill>
              <a:uFillTx/>
              <a:latin typeface="Calibri"/>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оқылым мәтіні бойынша сұрау белгісінің </a:t>
            </a:r>
            <a:r>
              <a:rPr b="0" lang="en-US"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ережесіне сәйкес сұрақ жазады.</a:t>
            </a:r>
            <a:endParaRPr b="0" lang="ru-RU" sz="1800" strike="noStrike" u="none">
              <a:solidFill>
                <a:srgbClr val="000000"/>
              </a:solidFill>
              <a:uFillTx/>
              <a:latin typeface="Calibri"/>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сұрақтарға ауызша жауап береді.</a:t>
            </a:r>
            <a:endParaRPr b="0" lang="ru-RU" sz="1800" strike="noStrike" u="none">
              <a:solidFill>
                <a:srgbClr val="000000"/>
              </a:solidFill>
              <a:uFillTx/>
              <a:latin typeface="Calibri"/>
            </a:endParaRPr>
          </a:p>
        </p:txBody>
      </p:sp>
    </p:spTree>
  </p:cSld>
  <p:transition spd="slow">
    <p:wipe dir="r"/>
  </p:transition>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2" name="Рисунок 48" descr=""/>
          <p:cNvPicPr/>
          <p:nvPr/>
        </p:nvPicPr>
        <p:blipFill>
          <a:blip r:embed="rId1"/>
          <a:stretch/>
        </p:blipFill>
        <p:spPr>
          <a:xfrm>
            <a:off x="652320" y="7978680"/>
            <a:ext cx="200160" cy="203400"/>
          </a:xfrm>
          <a:prstGeom prst="rect">
            <a:avLst/>
          </a:prstGeom>
          <a:ln w="0">
            <a:noFill/>
          </a:ln>
        </p:spPr>
      </p:pic>
      <p:sp>
        <p:nvSpPr>
          <p:cNvPr id="153" name="object 2"/>
          <p:cNvSpPr/>
          <p:nvPr/>
        </p:nvSpPr>
        <p:spPr>
          <a:xfrm>
            <a:off x="9360" y="-22320"/>
            <a:ext cx="12190680" cy="978120"/>
          </a:xfrm>
          <a:custGeom>
            <a:avLst/>
            <a:gdLst>
              <a:gd name="textAreaLeft" fmla="*/ 0 w 12190680"/>
              <a:gd name="textAreaRight" fmla="*/ 12191040 w 12190680"/>
              <a:gd name="textAreaTop" fmla="*/ 0 h 978120"/>
              <a:gd name="textAreaBottom" fmla="*/ 978480 h 97812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154"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155"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156" name="Google Shape;77;p1"/>
          <p:cNvCxnSpPr/>
          <p:nvPr/>
        </p:nvCxnSpPr>
        <p:spPr>
          <a:xfrm>
            <a:off x="212400" y="6621120"/>
            <a:ext cx="11729160" cy="26280"/>
          </a:xfrm>
          <a:prstGeom prst="straightConnector1">
            <a:avLst/>
          </a:prstGeom>
          <a:ln w="57240">
            <a:solidFill>
              <a:srgbClr val="33cccc"/>
            </a:solidFill>
            <a:miter/>
          </a:ln>
        </p:spPr>
      </p:cxnSp>
      <p:cxnSp>
        <p:nvCxnSpPr>
          <p:cNvPr id="157" name="Google Shape;78;p1"/>
          <p:cNvCxnSpPr/>
          <p:nvPr/>
        </p:nvCxnSpPr>
        <p:spPr>
          <a:xfrm>
            <a:off x="757080" y="6364080"/>
            <a:ext cx="10694160" cy="37080"/>
          </a:xfrm>
          <a:prstGeom prst="straightConnector1">
            <a:avLst/>
          </a:prstGeom>
          <a:ln w="38160">
            <a:solidFill>
              <a:srgbClr val="4472c4"/>
            </a:solidFill>
            <a:miter/>
          </a:ln>
        </p:spPr>
      </p:cxnSp>
      <p:sp>
        <p:nvSpPr>
          <p:cNvPr id="158" name="TextBox 8"/>
          <p:cNvSpPr/>
          <p:nvPr/>
        </p:nvSpPr>
        <p:spPr>
          <a:xfrm>
            <a:off x="1208160" y="87480"/>
            <a:ext cx="4248000" cy="7034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000" strike="noStrike" u="none">
                <a:solidFill>
                  <a:srgbClr val="ffffff"/>
                </a:solidFill>
                <a:uFillTx/>
                <a:latin typeface="Times New Roman"/>
                <a:ea typeface="Times New Roman"/>
              </a:rPr>
              <a:t>Бекіту</a:t>
            </a:r>
            <a:r>
              <a:rPr b="1" lang="kk-KZ" sz="2400" strike="noStrike" u="none">
                <a:solidFill>
                  <a:srgbClr val="ffffff"/>
                </a:solidFill>
                <a:uFillTx/>
                <a:latin typeface="Tahoma"/>
                <a:ea typeface="Tahoma"/>
              </a:rPr>
              <a:t>:</a:t>
            </a:r>
            <a:endParaRPr b="0" lang="ru-RU" sz="2400" strike="noStrike" u="none">
              <a:solidFill>
                <a:srgbClr val="000000"/>
              </a:solidFill>
              <a:uFillTx/>
              <a:latin typeface="Calibri"/>
            </a:endParaRPr>
          </a:p>
        </p:txBody>
      </p:sp>
      <p:sp>
        <p:nvSpPr>
          <p:cNvPr id="159" name="Прямоугольник 2"/>
          <p:cNvSpPr/>
          <p:nvPr/>
        </p:nvSpPr>
        <p:spPr>
          <a:xfrm>
            <a:off x="1208160" y="1955880"/>
            <a:ext cx="9775800" cy="2532960"/>
          </a:xfrm>
          <a:prstGeom prst="rect">
            <a:avLst/>
          </a:prstGeom>
          <a:noFill/>
          <a:ln w="0">
            <a:noFill/>
          </a:ln>
        </p:spPr>
        <p:style>
          <a:lnRef idx="0"/>
          <a:fillRef idx="0"/>
          <a:effectRef idx="0"/>
          <a:fontRef idx="minor"/>
        </p:style>
        <p:txBody>
          <a:bodyPr lIns="90000" rIns="90000" tIns="46800" bIns="46800" anchor="t">
            <a:spAutoFit/>
          </a:bodyPr>
          <a:p>
            <a:pPr marL="343080" indent="-34308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Times New Roman"/>
                <a:ea typeface="Times New Roman"/>
              </a:rPr>
              <a:t>қазақ ғалымдары туралы мәлімет алдыңыздар.</a:t>
            </a:r>
            <a:endParaRPr b="0" lang="ru-RU" sz="3200" strike="noStrike" u="none">
              <a:solidFill>
                <a:srgbClr val="000000"/>
              </a:solidFill>
              <a:uFillTx/>
              <a:latin typeface="Calibri"/>
            </a:endParaRPr>
          </a:p>
          <a:p>
            <a:pPr marL="343080" indent="-34308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Times New Roman"/>
                <a:ea typeface="Times New Roman"/>
              </a:rPr>
              <a:t>тіркестерді, терминдерді орынды қолданып, диалогке қатыстыңыздар.</a:t>
            </a:r>
            <a:endParaRPr b="0" lang="ru-RU" sz="3200" strike="noStrike" u="none">
              <a:solidFill>
                <a:srgbClr val="000000"/>
              </a:solidFill>
              <a:uFillTx/>
              <a:latin typeface="Calibri"/>
            </a:endParaRPr>
          </a:p>
          <a:p>
            <a:pPr marL="343080" indent="-34308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Times New Roman"/>
                <a:ea typeface="Times New Roman"/>
              </a:rPr>
              <a:t>сұрау белгісінің қызметін түсініп, ережесін меңгердіңіздер.</a:t>
            </a:r>
            <a:endParaRPr b="0" lang="ru-RU" sz="3200" strike="noStrike" u="none">
              <a:solidFill>
                <a:srgbClr val="000000"/>
              </a:solidFill>
              <a:uFillTx/>
              <a:latin typeface="Calibri"/>
            </a:endParaRPr>
          </a:p>
        </p:txBody>
      </p:sp>
    </p:spTree>
  </p:cSld>
  <p:transition spd="slow">
    <p:strips dir="ld"/>
  </p:transition>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0" name="Рисунок 48" descr=""/>
          <p:cNvPicPr/>
          <p:nvPr/>
        </p:nvPicPr>
        <p:blipFill>
          <a:blip r:embed="rId1"/>
          <a:stretch/>
        </p:blipFill>
        <p:spPr>
          <a:xfrm>
            <a:off x="652320" y="7978680"/>
            <a:ext cx="200160" cy="203400"/>
          </a:xfrm>
          <a:prstGeom prst="rect">
            <a:avLst/>
          </a:prstGeom>
          <a:ln w="0">
            <a:noFill/>
          </a:ln>
        </p:spPr>
      </p:pic>
      <p:sp>
        <p:nvSpPr>
          <p:cNvPr id="161"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162"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163"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164" name="Google Shape;77;p1"/>
          <p:cNvCxnSpPr/>
          <p:nvPr/>
        </p:nvCxnSpPr>
        <p:spPr>
          <a:xfrm>
            <a:off x="212400" y="6621120"/>
            <a:ext cx="11729160" cy="26280"/>
          </a:xfrm>
          <a:prstGeom prst="straightConnector1">
            <a:avLst/>
          </a:prstGeom>
          <a:ln w="57240">
            <a:solidFill>
              <a:srgbClr val="33cccc"/>
            </a:solidFill>
            <a:miter/>
          </a:ln>
        </p:spPr>
      </p:cxnSp>
      <p:cxnSp>
        <p:nvCxnSpPr>
          <p:cNvPr id="165" name="Google Shape;78;p1"/>
          <p:cNvCxnSpPr/>
          <p:nvPr/>
        </p:nvCxnSpPr>
        <p:spPr>
          <a:xfrm>
            <a:off x="757080" y="6364080"/>
            <a:ext cx="10694160" cy="37080"/>
          </a:xfrm>
          <a:prstGeom prst="straightConnector1">
            <a:avLst/>
          </a:prstGeom>
          <a:ln w="38160">
            <a:solidFill>
              <a:srgbClr val="4472c4"/>
            </a:solidFill>
            <a:miter/>
          </a:ln>
        </p:spPr>
      </p:cxnSp>
      <p:sp>
        <p:nvSpPr>
          <p:cNvPr id="166" name="TextBox 8"/>
          <p:cNvSpPr/>
          <p:nvPr/>
        </p:nvSpPr>
        <p:spPr>
          <a:xfrm>
            <a:off x="1695600" y="38268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ahoma"/>
                <a:ea typeface="Tahoma"/>
              </a:rPr>
              <a:t>Қосымша тапсырма</a:t>
            </a:r>
            <a:endParaRPr b="0" lang="ru-RU" sz="2400" strike="noStrike" u="none">
              <a:solidFill>
                <a:srgbClr val="000000"/>
              </a:solidFill>
              <a:uFillTx/>
              <a:latin typeface="Calibri"/>
            </a:endParaRPr>
          </a:p>
        </p:txBody>
      </p:sp>
      <p:pic>
        <p:nvPicPr>
          <p:cNvPr id="167" name="Прямоугольник 1" descr=""/>
          <p:cNvPicPr/>
          <p:nvPr/>
        </p:nvPicPr>
        <p:blipFill>
          <a:blip r:embed="rId2"/>
          <a:stretch/>
        </p:blipFill>
        <p:spPr>
          <a:xfrm>
            <a:off x="1676520" y="1749600"/>
            <a:ext cx="8119800" cy="1079280"/>
          </a:xfrm>
          <a:prstGeom prst="rect">
            <a:avLst/>
          </a:prstGeom>
          <a:ln w="0">
            <a:noFill/>
          </a:ln>
        </p:spPr>
      </p:pic>
    </p:spTree>
  </p:cSld>
  <p:transition spd="med">
    <p:fade/>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 name="Рисунок 48" descr=""/>
          <p:cNvPicPr/>
          <p:nvPr/>
        </p:nvPicPr>
        <p:blipFill>
          <a:blip r:embed="rId1"/>
          <a:stretch/>
        </p:blipFill>
        <p:spPr>
          <a:xfrm>
            <a:off x="652320" y="7978680"/>
            <a:ext cx="200160" cy="203400"/>
          </a:xfrm>
          <a:prstGeom prst="rect">
            <a:avLst/>
          </a:prstGeom>
          <a:ln w="0">
            <a:noFill/>
          </a:ln>
        </p:spPr>
      </p:pic>
      <p:sp>
        <p:nvSpPr>
          <p:cNvPr id="15"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16"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17"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18" name="Google Shape;77;p1"/>
          <p:cNvCxnSpPr/>
          <p:nvPr/>
        </p:nvCxnSpPr>
        <p:spPr>
          <a:xfrm>
            <a:off x="212400" y="6621120"/>
            <a:ext cx="11729160" cy="26280"/>
          </a:xfrm>
          <a:prstGeom prst="straightConnector1">
            <a:avLst/>
          </a:prstGeom>
          <a:ln w="57240">
            <a:solidFill>
              <a:srgbClr val="33cccc"/>
            </a:solidFill>
            <a:miter/>
          </a:ln>
        </p:spPr>
      </p:cxnSp>
      <p:cxnSp>
        <p:nvCxnSpPr>
          <p:cNvPr id="19" name="Google Shape;78;p1"/>
          <p:cNvCxnSpPr/>
          <p:nvPr/>
        </p:nvCxnSpPr>
        <p:spPr>
          <a:xfrm>
            <a:off x="652320" y="3389040"/>
            <a:ext cx="10694160" cy="37080"/>
          </a:xfrm>
          <a:prstGeom prst="straightConnector1">
            <a:avLst/>
          </a:prstGeom>
          <a:ln w="38160">
            <a:solidFill>
              <a:srgbClr val="4472c4"/>
            </a:solidFill>
            <a:miter/>
          </a:ln>
        </p:spPr>
      </p:cxnSp>
      <p:sp>
        <p:nvSpPr>
          <p:cNvPr id="20" name="TextBox 8"/>
          <p:cNvSpPr/>
          <p:nvPr/>
        </p:nvSpPr>
        <p:spPr>
          <a:xfrm>
            <a:off x="1133640" y="2588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Оқу мақсаттары</a:t>
            </a:r>
            <a:endParaRPr b="0" lang="ru-RU" sz="2400" strike="noStrike" u="none">
              <a:solidFill>
                <a:srgbClr val="000000"/>
              </a:solidFill>
              <a:uFillTx/>
              <a:latin typeface="Calibri"/>
            </a:endParaRPr>
          </a:p>
        </p:txBody>
      </p:sp>
      <p:sp>
        <p:nvSpPr>
          <p:cNvPr id="21" name="TextBox 1"/>
          <p:cNvSpPr/>
          <p:nvPr/>
        </p:nvSpPr>
        <p:spPr>
          <a:xfrm>
            <a:off x="1147680" y="3513240"/>
            <a:ext cx="279252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Сабақ мақсаттары</a:t>
            </a:r>
            <a:endParaRPr b="0" lang="ru-RU" sz="2400" strike="noStrike" u="none">
              <a:solidFill>
                <a:srgbClr val="000000"/>
              </a:solidFill>
              <a:uFillTx/>
              <a:latin typeface="Calibri"/>
            </a:endParaRPr>
          </a:p>
        </p:txBody>
      </p:sp>
      <p:sp>
        <p:nvSpPr>
          <p:cNvPr id="22" name="Прямоугольник 1"/>
          <p:cNvSpPr/>
          <p:nvPr/>
        </p:nvSpPr>
        <p:spPr>
          <a:xfrm>
            <a:off x="1133640" y="1343160"/>
            <a:ext cx="9413640" cy="19227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   </a:t>
            </a:r>
            <a:r>
              <a:rPr b="0" lang="en-US" sz="2400" strike="noStrike" u="none">
                <a:solidFill>
                  <a:srgbClr val="000000"/>
                </a:solidFill>
                <a:uFillTx/>
                <a:latin typeface="Times New Roman"/>
                <a:ea typeface="Times New Roman"/>
              </a:rPr>
              <a:t>6.1.6.1</a:t>
            </a:r>
            <a:r>
              <a:rPr b="0" lang="kk-KZ" sz="2400" strike="noStrike" u="none">
                <a:solidFill>
                  <a:srgbClr val="000000"/>
                </a:solidFill>
                <a:uFillTx/>
                <a:latin typeface="Times New Roman"/>
                <a:ea typeface="Times New Roman"/>
              </a:rPr>
              <a:t> коммуникативтік жағдаятқа сай ресми сөздер мен тіркестер, дайын тіркестермен терминдерді орынды қолданып, диалогке қатыстыру, ойын анық жеткізу;</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uFillTx/>
                <a:latin typeface="Times New Roman"/>
                <a:ea typeface="Times New Roman"/>
              </a:rPr>
              <a:t>6.4.5.1 </a:t>
            </a:r>
            <a:r>
              <a:rPr b="0" lang="kk-KZ" sz="2400" strike="noStrike" u="none">
                <a:solidFill>
                  <a:srgbClr val="000000"/>
                </a:solidFill>
                <a:uFillTx/>
                <a:latin typeface="Times New Roman"/>
                <a:ea typeface="Times New Roman"/>
              </a:rPr>
              <a:t>қазақ тіліндегі тыныс белгілерінің түрлері мен қызметін түсіну, дұрыс қолдану.</a:t>
            </a:r>
            <a:endParaRPr b="0" lang="ru-RU" sz="2400" strike="noStrike" u="none">
              <a:solidFill>
                <a:srgbClr val="000000"/>
              </a:solidFill>
              <a:uFillTx/>
              <a:latin typeface="Calibri"/>
            </a:endParaRPr>
          </a:p>
        </p:txBody>
      </p:sp>
      <p:sp>
        <p:nvSpPr>
          <p:cNvPr id="23" name="Прямоугольник 2"/>
          <p:cNvSpPr/>
          <p:nvPr/>
        </p:nvSpPr>
        <p:spPr>
          <a:xfrm>
            <a:off x="1133640" y="4168800"/>
            <a:ext cx="941364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   </a:t>
            </a:r>
            <a:endParaRPr b="0" lang="ru-RU" sz="2400" strike="noStrike" u="none">
              <a:solidFill>
                <a:srgbClr val="000000"/>
              </a:solidFill>
              <a:uFillTx/>
              <a:latin typeface="Calibri"/>
            </a:endParaRPr>
          </a:p>
        </p:txBody>
      </p:sp>
      <p:sp>
        <p:nvSpPr>
          <p:cNvPr id="24" name="TextBox 1"/>
          <p:cNvSpPr/>
          <p:nvPr/>
        </p:nvSpPr>
        <p:spPr>
          <a:xfrm>
            <a:off x="1290600" y="4170240"/>
            <a:ext cx="9610920" cy="15570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Calibri"/>
              </a:rPr>
              <a:t>«Қазақ ғалымдары. Сұрау белгісі» тақырыбында коммуникативтік жағдаятқа сай тіркестерді, терминдерді орынды қолданып, диалогке қатыстыру. Сұрау белгісінің қызметін(даралаушы) түсіну, дұрыс қолдану.</a:t>
            </a:r>
            <a:endParaRPr b="0" lang="ru-RU" sz="2400" strike="noStrike" u="none">
              <a:solidFill>
                <a:srgbClr val="000000"/>
              </a:solidFill>
              <a:uFillTx/>
              <a:latin typeface="Calibri"/>
            </a:endParaRPr>
          </a:p>
        </p:txBody>
      </p:sp>
    </p:spTree>
  </p:cSld>
  <p:transition spd="slow">
    <p:wipe dir="l"/>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 name="Рисунок 48" descr=""/>
          <p:cNvPicPr/>
          <p:nvPr/>
        </p:nvPicPr>
        <p:blipFill>
          <a:blip r:embed="rId1"/>
          <a:stretch/>
        </p:blipFill>
        <p:spPr>
          <a:xfrm>
            <a:off x="652320" y="7978680"/>
            <a:ext cx="200160" cy="203400"/>
          </a:xfrm>
          <a:prstGeom prst="rect">
            <a:avLst/>
          </a:prstGeom>
          <a:ln w="0">
            <a:noFill/>
          </a:ln>
        </p:spPr>
      </p:pic>
      <p:sp>
        <p:nvSpPr>
          <p:cNvPr id="26"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27"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28"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29" name="Google Shape;77;p1"/>
          <p:cNvCxnSpPr/>
          <p:nvPr/>
        </p:nvCxnSpPr>
        <p:spPr>
          <a:xfrm>
            <a:off x="212400" y="6621120"/>
            <a:ext cx="11729160" cy="26280"/>
          </a:xfrm>
          <a:prstGeom prst="straightConnector1">
            <a:avLst/>
          </a:prstGeom>
          <a:ln w="57240">
            <a:solidFill>
              <a:srgbClr val="33cccc"/>
            </a:solidFill>
            <a:miter/>
          </a:ln>
        </p:spPr>
      </p:cxnSp>
      <p:cxnSp>
        <p:nvCxnSpPr>
          <p:cNvPr id="30" name="Google Shape;78;p1"/>
          <p:cNvCxnSpPr/>
          <p:nvPr/>
        </p:nvCxnSpPr>
        <p:spPr>
          <a:xfrm>
            <a:off x="757080" y="6364080"/>
            <a:ext cx="10694160" cy="37080"/>
          </a:xfrm>
          <a:prstGeom prst="straightConnector1">
            <a:avLst/>
          </a:prstGeom>
          <a:ln w="38160">
            <a:solidFill>
              <a:srgbClr val="4472c4"/>
            </a:solidFill>
            <a:miter/>
          </a:ln>
        </p:spPr>
      </p:cxnSp>
      <p:sp>
        <p:nvSpPr>
          <p:cNvPr id="31" name="TextBox 8"/>
          <p:cNvSpPr/>
          <p:nvPr/>
        </p:nvSpPr>
        <p:spPr>
          <a:xfrm>
            <a:off x="1282680" y="1992240"/>
            <a:ext cx="184320" cy="3700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32" name="TextBox 9"/>
          <p:cNvSpPr/>
          <p:nvPr/>
        </p:nvSpPr>
        <p:spPr>
          <a:xfrm>
            <a:off x="1133640" y="2588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Бағалау </a:t>
            </a:r>
            <a:r>
              <a:rPr b="1" lang="kk-KZ" sz="2400" strike="noStrike" u="none">
                <a:solidFill>
                  <a:srgbClr val="ffffff"/>
                </a:solidFill>
                <a:uFillTx/>
                <a:latin typeface="Tahoma"/>
                <a:ea typeface="Tahoma"/>
              </a:rPr>
              <a:t>критерийлері: </a:t>
            </a:r>
            <a:endParaRPr b="0" lang="ru-RU" sz="2400" strike="noStrike" u="none">
              <a:solidFill>
                <a:srgbClr val="000000"/>
              </a:solidFill>
              <a:uFillTx/>
              <a:latin typeface="Calibri"/>
            </a:endParaRPr>
          </a:p>
        </p:txBody>
      </p:sp>
      <p:sp>
        <p:nvSpPr>
          <p:cNvPr id="33" name="Прямоугольник 1"/>
          <p:cNvSpPr/>
          <p:nvPr/>
        </p:nvSpPr>
        <p:spPr>
          <a:xfrm>
            <a:off x="495360" y="1758960"/>
            <a:ext cx="11277720" cy="2807640"/>
          </a:xfrm>
          <a:prstGeom prst="rect">
            <a:avLst/>
          </a:prstGeom>
          <a:noFill/>
          <a:ln w="0">
            <a:noFill/>
          </a:ln>
        </p:spPr>
        <p:style>
          <a:lnRef idx="0"/>
          <a:fillRef idx="0"/>
          <a:effectRef idx="0"/>
          <a:fontRef idx="minor"/>
        </p:style>
        <p:txBody>
          <a:bodyPr lIns="90000" rIns="90000" tIns="46800" bIns="46800" anchor="t">
            <a:spAutoFit/>
          </a:bodyPr>
          <a:p>
            <a:pPr marL="285840" indent="-285840">
              <a:lnSpc>
                <a:spcPct val="100000"/>
              </a:lnSpc>
              <a:spcBef>
                <a:spcPts val="1001"/>
              </a:spcBef>
              <a:spcAft>
                <a:spcPts val="1001"/>
              </a:spcAft>
              <a:buClr>
                <a:srgbClr val="000000"/>
              </a:buClr>
              <a:buFont typeface="Wingdings" charset="2"/>
              <a:buChar char=""/>
              <a:tabLst>
                <a:tab algn="l" pos="20160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Times New Roman"/>
                <a:ea typeface="Calibri"/>
              </a:rPr>
              <a:t>тақырыпқа сай тіркестерді, терминдерді орынды қолданады;</a:t>
            </a:r>
            <a:endParaRPr b="0" lang="ru-RU" sz="3200" strike="noStrike" u="none">
              <a:solidFill>
                <a:srgbClr val="000000"/>
              </a:solidFill>
              <a:uFillTx/>
              <a:latin typeface="Calibri"/>
            </a:endParaRPr>
          </a:p>
          <a:p>
            <a:pPr marL="285840" indent="-285840">
              <a:lnSpc>
                <a:spcPct val="100000"/>
              </a:lnSpc>
              <a:spcBef>
                <a:spcPts val="1001"/>
              </a:spcBef>
              <a:spcAft>
                <a:spcPts val="1001"/>
              </a:spcAft>
              <a:buClr>
                <a:srgbClr val="000000"/>
              </a:buClr>
              <a:buFont typeface="Wingdings" charset="2"/>
              <a:buChar char=""/>
              <a:tabLst>
                <a:tab algn="l" pos="20160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Times New Roman"/>
                <a:ea typeface="Calibri"/>
              </a:rPr>
              <a:t>диалогке қатыс</a:t>
            </a:r>
            <a:r>
              <a:rPr b="0" lang="kk-KZ" sz="3200" strike="noStrike" u="none">
                <a:solidFill>
                  <a:srgbClr val="000000"/>
                </a:solidFill>
                <a:uFillTx/>
                <a:latin typeface="Times New Roman"/>
                <a:ea typeface="Calibri"/>
              </a:rPr>
              <a:t>а</a:t>
            </a:r>
            <a:r>
              <a:rPr b="0" lang="ru-RU" sz="3200" strike="noStrike" u="none">
                <a:solidFill>
                  <a:srgbClr val="000000"/>
                </a:solidFill>
                <a:uFillTx/>
                <a:latin typeface="Times New Roman"/>
                <a:ea typeface="Calibri"/>
              </a:rPr>
              <a:t>ды;</a:t>
            </a:r>
            <a:endParaRPr b="0" lang="ru-RU" sz="3200" strike="noStrike" u="none">
              <a:solidFill>
                <a:srgbClr val="000000"/>
              </a:solidFill>
              <a:uFillTx/>
              <a:latin typeface="Calibri"/>
            </a:endParaRPr>
          </a:p>
          <a:p>
            <a:pPr marL="285840" indent="-285840">
              <a:lnSpc>
                <a:spcPct val="100000"/>
              </a:lnSpc>
              <a:spcBef>
                <a:spcPts val="1001"/>
              </a:spcBef>
              <a:spcAft>
                <a:spcPts val="1001"/>
              </a:spcAft>
              <a:buClr>
                <a:srgbClr val="000000"/>
              </a:buClr>
              <a:buFont typeface="Wingdings" charset="2"/>
              <a:buChar char=""/>
              <a:tabLst>
                <a:tab algn="l" pos="20160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Times New Roman"/>
                <a:ea typeface="Calibri"/>
              </a:rPr>
              <a:t>ойын анық жеткізеді;</a:t>
            </a:r>
            <a:endParaRPr b="0" lang="ru-RU" sz="3200" strike="noStrike" u="none">
              <a:solidFill>
                <a:srgbClr val="000000"/>
              </a:solidFill>
              <a:uFillTx/>
              <a:latin typeface="Calibri"/>
            </a:endParaRPr>
          </a:p>
          <a:p>
            <a:pPr marL="285840" indent="-285840">
              <a:lnSpc>
                <a:spcPct val="100000"/>
              </a:lnSpc>
              <a:spcBef>
                <a:spcPts val="1001"/>
              </a:spcBef>
              <a:buClr>
                <a:srgbClr val="000000"/>
              </a:buClr>
              <a:buFont typeface="Wingdings" charset="2"/>
              <a:buChar char=""/>
              <a:tabLst>
                <a:tab algn="l" pos="20160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Times New Roman"/>
                <a:ea typeface="Calibri"/>
              </a:rPr>
              <a:t>c</a:t>
            </a:r>
            <a:r>
              <a:rPr b="0" lang="kk-KZ" sz="3200" strike="noStrike" u="none">
                <a:solidFill>
                  <a:srgbClr val="000000"/>
                </a:solidFill>
                <a:uFillTx/>
                <a:latin typeface="Times New Roman"/>
                <a:ea typeface="Calibri"/>
              </a:rPr>
              <a:t>ұрау белгісінің қойылу себебін түсініп, ережесін меңгереді.</a:t>
            </a:r>
            <a:endParaRPr b="0" lang="ru-RU" sz="3200" strike="noStrike" u="none">
              <a:solidFill>
                <a:srgbClr val="000000"/>
              </a:solidFill>
              <a:uFillTx/>
              <a:latin typeface="Calibri"/>
            </a:endParaRPr>
          </a:p>
        </p:txBody>
      </p:sp>
    </p:spTree>
  </p:cSld>
  <p:transition spd="slow">
    <p:wipe dir="l"/>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 name="Рисунок 48" descr=""/>
          <p:cNvPicPr/>
          <p:nvPr/>
        </p:nvPicPr>
        <p:blipFill>
          <a:blip r:embed="rId1"/>
          <a:stretch/>
        </p:blipFill>
        <p:spPr>
          <a:xfrm>
            <a:off x="652320" y="7978680"/>
            <a:ext cx="200160" cy="203400"/>
          </a:xfrm>
          <a:prstGeom prst="rect">
            <a:avLst/>
          </a:prstGeom>
          <a:ln w="0">
            <a:noFill/>
          </a:ln>
        </p:spPr>
      </p:pic>
      <p:sp>
        <p:nvSpPr>
          <p:cNvPr id="35" name="object 2"/>
          <p:cNvSpPr/>
          <p:nvPr/>
        </p:nvSpPr>
        <p:spPr>
          <a:xfrm>
            <a:off x="0" y="-3240"/>
            <a:ext cx="12190320" cy="978120"/>
          </a:xfrm>
          <a:prstGeom prst="pie">
            <a:avLst/>
          </a:prstGeom>
          <a:solidFill>
            <a:srgbClr val="2e77e2"/>
          </a:solidFill>
          <a:ln w="0">
            <a:noFill/>
          </a:ln>
        </p:spPr>
        <p:style>
          <a:lnRef idx="0"/>
          <a:fillRef idx="0"/>
          <a:effectRef idx="0"/>
          <a:fontRef idx="minor"/>
        </p:style>
        <p:txBody>
          <a:bodyPr lIns="0" rIns="0" tIns="0" bIns="0" anchor="t">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Times New Roman"/>
                <a:ea typeface="Times New Roman"/>
              </a:rPr>
              <a:t>                          </a:t>
            </a:r>
            <a:endParaRPr b="0" lang="ru-RU" sz="1800" strike="noStrike" u="none">
              <a:solidFill>
                <a:srgbClr val="000000"/>
              </a:solidFill>
              <a:uFillTx/>
              <a:latin typeface="Calibri"/>
            </a:endParaRPr>
          </a:p>
        </p:txBody>
      </p:sp>
      <p:sp>
        <p:nvSpPr>
          <p:cNvPr id="36"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37"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sp>
        <p:nvSpPr>
          <p:cNvPr id="38" name="TextBox 9"/>
          <p:cNvSpPr/>
          <p:nvPr/>
        </p:nvSpPr>
        <p:spPr>
          <a:xfrm>
            <a:off x="1233360" y="1447920"/>
            <a:ext cx="8556840" cy="10695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200" strike="noStrike" u="none">
                <a:solidFill>
                  <a:srgbClr val="000000"/>
                </a:solidFill>
                <a:uFillTx/>
                <a:latin typeface="Times New Roman"/>
                <a:ea typeface="Times New Roman"/>
              </a:rPr>
              <a:t>Ғалым деп кімді айтады?</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200" strike="noStrike" u="none">
                <a:solidFill>
                  <a:srgbClr val="000000"/>
                </a:solidFill>
                <a:uFillTx/>
                <a:latin typeface="Times New Roman"/>
                <a:ea typeface="Times New Roman"/>
              </a:rPr>
              <a:t>Қазақтың қандай ғалымдарын білесіздер?</a:t>
            </a:r>
            <a:endParaRPr b="0" lang="ru-RU" sz="3200" strike="noStrike" u="none">
              <a:solidFill>
                <a:srgbClr val="000000"/>
              </a:solidFill>
              <a:uFillTx/>
              <a:latin typeface="Calibri"/>
            </a:endParaRPr>
          </a:p>
        </p:txBody>
      </p:sp>
      <p:pic>
        <p:nvPicPr>
          <p:cNvPr id="39" name="Рисунок 7" descr=""/>
          <p:cNvPicPr/>
          <p:nvPr/>
        </p:nvPicPr>
        <p:blipFill>
          <a:blip r:embed="rId2"/>
          <a:stretch/>
        </p:blipFill>
        <p:spPr>
          <a:xfrm>
            <a:off x="2908440" y="3432240"/>
            <a:ext cx="1998360" cy="2530440"/>
          </a:xfrm>
          <a:prstGeom prst="rect">
            <a:avLst/>
          </a:prstGeom>
          <a:ln w="0">
            <a:noFill/>
          </a:ln>
        </p:spPr>
      </p:pic>
      <p:pic>
        <p:nvPicPr>
          <p:cNvPr id="40" name="Рисунок 2" descr=""/>
          <p:cNvPicPr/>
          <p:nvPr/>
        </p:nvPicPr>
        <p:blipFill>
          <a:blip r:embed="rId3"/>
          <a:stretch/>
        </p:blipFill>
        <p:spPr>
          <a:xfrm>
            <a:off x="633240" y="3432240"/>
            <a:ext cx="2000520" cy="2530440"/>
          </a:xfrm>
          <a:prstGeom prst="rect">
            <a:avLst/>
          </a:prstGeom>
          <a:ln w="0">
            <a:noFill/>
          </a:ln>
        </p:spPr>
      </p:pic>
      <p:pic>
        <p:nvPicPr>
          <p:cNvPr id="41" name="Рисунок 4" descr=""/>
          <p:cNvPicPr/>
          <p:nvPr/>
        </p:nvPicPr>
        <p:blipFill>
          <a:blip r:embed="rId4"/>
          <a:stretch/>
        </p:blipFill>
        <p:spPr>
          <a:xfrm>
            <a:off x="7443720" y="3432240"/>
            <a:ext cx="1998720" cy="2530440"/>
          </a:xfrm>
          <a:prstGeom prst="rect">
            <a:avLst/>
          </a:prstGeom>
          <a:ln w="0">
            <a:noFill/>
          </a:ln>
        </p:spPr>
      </p:pic>
      <p:pic>
        <p:nvPicPr>
          <p:cNvPr id="42" name="Рисунок 6" descr=""/>
          <p:cNvPicPr/>
          <p:nvPr/>
        </p:nvPicPr>
        <p:blipFill>
          <a:blip r:embed="rId5"/>
          <a:stretch/>
        </p:blipFill>
        <p:spPr>
          <a:xfrm>
            <a:off x="9717120" y="3371760"/>
            <a:ext cx="1994040" cy="2529000"/>
          </a:xfrm>
          <a:prstGeom prst="rect">
            <a:avLst/>
          </a:prstGeom>
          <a:ln w="0">
            <a:noFill/>
          </a:ln>
        </p:spPr>
      </p:pic>
      <p:pic>
        <p:nvPicPr>
          <p:cNvPr id="43" name="Рисунок 2" descr=""/>
          <p:cNvPicPr/>
          <p:nvPr/>
        </p:nvPicPr>
        <p:blipFill>
          <a:blip r:embed="rId6"/>
          <a:stretch/>
        </p:blipFill>
        <p:spPr>
          <a:xfrm>
            <a:off x="5175360" y="3432240"/>
            <a:ext cx="2000160" cy="2530440"/>
          </a:xfrm>
          <a:prstGeom prst="rect">
            <a:avLst/>
          </a:prstGeom>
          <a:ln w="0">
            <a:noFill/>
          </a:ln>
        </p:spPr>
      </p:pic>
    </p:spTree>
  </p:cSld>
  <p:transition spd="slow">
    <p:pull dir="l"/>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 name="Рисунок 48" descr=""/>
          <p:cNvPicPr/>
          <p:nvPr/>
        </p:nvPicPr>
        <p:blipFill>
          <a:blip r:embed="rId1"/>
          <a:stretch/>
        </p:blipFill>
        <p:spPr>
          <a:xfrm>
            <a:off x="652320" y="7978680"/>
            <a:ext cx="200160" cy="203400"/>
          </a:xfrm>
          <a:prstGeom prst="rect">
            <a:avLst/>
          </a:prstGeom>
          <a:ln w="0">
            <a:noFill/>
          </a:ln>
        </p:spPr>
      </p:pic>
      <p:sp>
        <p:nvSpPr>
          <p:cNvPr id="45" name="object 2"/>
          <p:cNvSpPr/>
          <p:nvPr/>
        </p:nvSpPr>
        <p:spPr>
          <a:xfrm>
            <a:off x="1440" y="11160"/>
            <a:ext cx="12190680" cy="977760"/>
          </a:xfrm>
          <a:prstGeom prst="pie">
            <a:avLst/>
          </a:prstGeom>
          <a:solidFill>
            <a:srgbClr val="2e77e2"/>
          </a:solidFill>
          <a:ln w="0">
            <a:noFill/>
          </a:ln>
        </p:spPr>
        <p:style>
          <a:lnRef idx="0"/>
          <a:fillRef idx="0"/>
          <a:effectRef idx="0"/>
          <a:fontRef idx="minor"/>
        </p:style>
        <p:txBody>
          <a:bodyPr lIns="0" rIns="0" tIns="0" bIns="0" anchor="t">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Tahoma"/>
                <a:ea typeface="Tahoma"/>
              </a:rPr>
              <a:t>                          </a:t>
            </a:r>
            <a:r>
              <a:rPr b="1" lang="kk-KZ" sz="3200" strike="noStrike" u="none">
                <a:solidFill>
                  <a:srgbClr val="ffffff"/>
                </a:solidFill>
                <a:uFillTx/>
                <a:latin typeface="Times New Roman"/>
                <a:ea typeface="Times New Roman"/>
              </a:rPr>
              <a:t>Тыңдалым</a:t>
            </a:r>
            <a:endParaRPr b="0" lang="ru-RU" sz="3200" strike="noStrike" u="none">
              <a:solidFill>
                <a:srgbClr val="000000"/>
              </a:solidFill>
              <a:uFillTx/>
              <a:latin typeface="Calibri"/>
            </a:endParaRPr>
          </a:p>
        </p:txBody>
      </p:sp>
      <p:sp>
        <p:nvSpPr>
          <p:cNvPr id="46"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47"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48" name="Google Shape;77;p1"/>
          <p:cNvCxnSpPr/>
          <p:nvPr/>
        </p:nvCxnSpPr>
        <p:spPr>
          <a:xfrm>
            <a:off x="212400" y="6621120"/>
            <a:ext cx="11729160" cy="26280"/>
          </a:xfrm>
          <a:prstGeom prst="straightConnector1">
            <a:avLst/>
          </a:prstGeom>
          <a:ln w="57240">
            <a:solidFill>
              <a:srgbClr val="33cccc"/>
            </a:solidFill>
            <a:miter/>
          </a:ln>
        </p:spPr>
      </p:cxnSp>
      <p:cxnSp>
        <p:nvCxnSpPr>
          <p:cNvPr id="49" name="Google Shape;78;p1"/>
          <p:cNvCxnSpPr/>
          <p:nvPr/>
        </p:nvCxnSpPr>
        <p:spPr>
          <a:xfrm>
            <a:off x="752400" y="6356160"/>
            <a:ext cx="10694160" cy="37080"/>
          </a:xfrm>
          <a:prstGeom prst="straightConnector1">
            <a:avLst/>
          </a:prstGeom>
          <a:ln w="38160">
            <a:solidFill>
              <a:srgbClr val="4472c4"/>
            </a:solidFill>
            <a:miter/>
          </a:ln>
        </p:spPr>
      </p:cxnSp>
      <p:sp>
        <p:nvSpPr>
          <p:cNvPr id="50" name="TextBox 9"/>
          <p:cNvSpPr/>
          <p:nvPr/>
        </p:nvSpPr>
        <p:spPr>
          <a:xfrm>
            <a:off x="392040" y="1657440"/>
            <a:ext cx="11369880" cy="436284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Times New Roman"/>
              </a:rPr>
              <a:t>             </a:t>
            </a:r>
            <a:r>
              <a:rPr b="0" lang="ru-RU" sz="2000" strike="noStrike" u="none">
                <a:solidFill>
                  <a:srgbClr val="000000"/>
                </a:solidFill>
                <a:uFillTx/>
                <a:latin typeface="Times New Roman"/>
                <a:ea typeface="Times New Roman"/>
              </a:rPr>
              <a:t>Еліміздің аса көрнекті ғалымы, Қазақ КСР-інің еңбек сіңірген қайраткері, Қазақ КСР мемлекеттік сыйлығының лауреаты Әлкей Хақанұлы Марғұлан – Қазақстан ғылымының тарих, әдебиет, өнер, археология, этнография, география, архитектура сияқты алуан саласында қажырлылықпен еңбек етіп, өзіндік із қалдырған ғалым. Ғалымның «Ежелгі Қазақстан қалалары мен құрылыс өнерінің тарихынан», «Орталық Қазақстанның ежелгі мәдениеті», «Қазақстанның киіз үйі мен оның жасалуы», «Ежелгі мәдениет куәлары», «Шоқан және Манас» кітаптары туған өлкеміздің мыңдаған жылдық тарихи-мәдени шежіресін зерделеген құнды еңбектер болып саналады.</a:t>
            </a:r>
            <a:endParaRPr b="0" lang="ru-RU" sz="20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Times New Roman"/>
              </a:rPr>
              <a:t>             </a:t>
            </a:r>
            <a:r>
              <a:rPr b="0" lang="ru-RU" sz="2000" strike="noStrike" u="none">
                <a:solidFill>
                  <a:srgbClr val="000000"/>
                </a:solidFill>
                <a:uFillTx/>
                <a:latin typeface="Times New Roman"/>
                <a:ea typeface="Times New Roman"/>
              </a:rPr>
              <a:t>Ғалым бірнеше археологиялық ескерткіш тауып, ежелгі қорым-қоныстардың орнын анықтады. Талас, Шу, Сырдария өзендері бойындағы ежелгі қалалардың орнында қазба жұмыстарын жүргізді. Ортағасырлық Отырар, Тараз, Сығанақ, Сайрам қалаларының мәдениетін зерттеді. Орталық Қазақстан төңірегіндегі қола дәуірінің Беғазы-Дәндібай мәдениетін ашты. Қазақстан жерінде ежелден сазбалшықтан ыдыс жасау, металл өңдеу кәсібі және сәулет, құрылыс өнері болғандығын дәлелдеді.</a:t>
            </a:r>
            <a:endParaRPr b="0" lang="ru-RU" sz="2000" strike="noStrike" u="none">
              <a:solidFill>
                <a:srgbClr val="000000"/>
              </a:solidFill>
              <a:uFillTx/>
              <a:latin typeface="Calibri"/>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Times New Roman"/>
              </a:rPr>
              <a:t>(«Ғылым шырағын жаққандар» кітабынан)</a:t>
            </a:r>
            <a:endParaRPr b="0" lang="ru-RU" sz="2000" strike="noStrike" u="none">
              <a:solidFill>
                <a:srgbClr val="000000"/>
              </a:solidFill>
              <a:uFillTx/>
              <a:latin typeface="Calibri"/>
            </a:endParaRPr>
          </a:p>
        </p:txBody>
      </p:sp>
      <p:sp>
        <p:nvSpPr>
          <p:cNvPr id="51" name="TextBox 2"/>
          <p:cNvSpPr/>
          <p:nvPr/>
        </p:nvSpPr>
        <p:spPr>
          <a:xfrm>
            <a:off x="4571640" y="1028880"/>
            <a:ext cx="2149920" cy="398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Times New Roman"/>
              </a:rPr>
              <a:t>Әлкей Марғұлан</a:t>
            </a:r>
            <a:endParaRPr b="0" lang="ru-RU" sz="2000" strike="noStrike" u="none">
              <a:solidFill>
                <a:srgbClr val="000000"/>
              </a:solidFill>
              <a:uFillTx/>
              <a:latin typeface="Calibri"/>
            </a:endParaRPr>
          </a:p>
        </p:txBody>
      </p:sp>
    </p:spTree>
  </p:cSld>
  <p:transition spd="slow">
    <p:wipe dir="r"/>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2" name="Рисунок 48" descr=""/>
          <p:cNvPicPr/>
          <p:nvPr/>
        </p:nvPicPr>
        <p:blipFill>
          <a:blip r:embed="rId1"/>
          <a:stretch/>
        </p:blipFill>
        <p:spPr>
          <a:xfrm>
            <a:off x="652320" y="7978680"/>
            <a:ext cx="200160" cy="203400"/>
          </a:xfrm>
          <a:prstGeom prst="rect">
            <a:avLst/>
          </a:prstGeom>
          <a:ln w="0">
            <a:noFill/>
          </a:ln>
        </p:spPr>
      </p:pic>
      <p:sp>
        <p:nvSpPr>
          <p:cNvPr id="53"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cxnSp>
        <p:nvCxnSpPr>
          <p:cNvPr id="54" name="Google Shape;77;p1"/>
          <p:cNvCxnSpPr/>
          <p:nvPr/>
        </p:nvCxnSpPr>
        <p:spPr>
          <a:xfrm>
            <a:off x="212400" y="6621120"/>
            <a:ext cx="11729160" cy="26280"/>
          </a:xfrm>
          <a:prstGeom prst="straightConnector1">
            <a:avLst/>
          </a:prstGeom>
          <a:ln w="57240">
            <a:solidFill>
              <a:srgbClr val="33cccc"/>
            </a:solidFill>
            <a:miter/>
          </a:ln>
        </p:spPr>
      </p:cxnSp>
      <p:cxnSp>
        <p:nvCxnSpPr>
          <p:cNvPr id="55" name="Google Shape;78;p1"/>
          <p:cNvCxnSpPr/>
          <p:nvPr/>
        </p:nvCxnSpPr>
        <p:spPr>
          <a:xfrm>
            <a:off x="757080" y="6364080"/>
            <a:ext cx="10694160" cy="37080"/>
          </a:xfrm>
          <a:prstGeom prst="straightConnector1">
            <a:avLst/>
          </a:prstGeom>
          <a:ln w="38160">
            <a:solidFill>
              <a:srgbClr val="4472c4"/>
            </a:solidFill>
            <a:miter/>
          </a:ln>
        </p:spPr>
      </p:cxnSp>
      <p:sp>
        <p:nvSpPr>
          <p:cNvPr id="56" name="Прямоугольник 3"/>
          <p:cNvSpPr/>
          <p:nvPr/>
        </p:nvSpPr>
        <p:spPr>
          <a:xfrm>
            <a:off x="4179960" y="2960640"/>
            <a:ext cx="3486240" cy="831960"/>
          </a:xfrm>
          <a:prstGeom prst="rect">
            <a:avLst/>
          </a:prstGeom>
          <a:solidFill>
            <a:srgbClr val="ffffff"/>
          </a:solidFill>
          <a:ln w="57240">
            <a:solidFill>
              <a:srgbClr val="00b0f0"/>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57" name="Прямая соединительная линия 6"/>
          <p:cNvSpPr/>
          <p:nvPr/>
        </p:nvSpPr>
        <p:spPr>
          <a:xfrm flipH="1">
            <a:off x="2999880" y="3009960"/>
            <a:ext cx="1171800" cy="0"/>
          </a:xfrm>
          <a:prstGeom prst="line">
            <a:avLst/>
          </a:prstGeom>
          <a:ln w="19080">
            <a:solidFill>
              <a:srgbClr val="5b9bd5"/>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sp>
        <p:nvSpPr>
          <p:cNvPr id="58" name="Прямая соединительная линия 16"/>
          <p:cNvSpPr/>
          <p:nvPr/>
        </p:nvSpPr>
        <p:spPr>
          <a:xfrm flipH="1" flipV="1">
            <a:off x="7674120" y="2982960"/>
            <a:ext cx="1622160" cy="914400"/>
          </a:xfrm>
          <a:prstGeom prst="line">
            <a:avLst/>
          </a:prstGeom>
          <a:ln w="19080">
            <a:solidFill>
              <a:srgbClr val="5b9bd5"/>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sp>
        <p:nvSpPr>
          <p:cNvPr id="59" name="Прямая соединительная линия 17"/>
          <p:cNvSpPr/>
          <p:nvPr/>
        </p:nvSpPr>
        <p:spPr>
          <a:xfrm flipH="1">
            <a:off x="2895120" y="3009960"/>
            <a:ext cx="1319400" cy="838080"/>
          </a:xfrm>
          <a:prstGeom prst="line">
            <a:avLst/>
          </a:prstGeom>
          <a:ln w="19080">
            <a:solidFill>
              <a:srgbClr val="5b9bd5"/>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sp>
        <p:nvSpPr>
          <p:cNvPr id="60" name="Прямая соединительная линия 19"/>
          <p:cNvSpPr/>
          <p:nvPr/>
        </p:nvSpPr>
        <p:spPr>
          <a:xfrm flipH="1">
            <a:off x="3149640" y="3792600"/>
            <a:ext cx="1022400" cy="1311120"/>
          </a:xfrm>
          <a:prstGeom prst="line">
            <a:avLst/>
          </a:prstGeom>
          <a:ln w="19080">
            <a:solidFill>
              <a:srgbClr val="5b9bd5"/>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sp>
        <p:nvSpPr>
          <p:cNvPr id="61" name="Прямая соединительная линия 20"/>
          <p:cNvSpPr/>
          <p:nvPr/>
        </p:nvSpPr>
        <p:spPr>
          <a:xfrm flipH="1">
            <a:off x="7666200" y="2960640"/>
            <a:ext cx="1630080" cy="0"/>
          </a:xfrm>
          <a:prstGeom prst="line">
            <a:avLst/>
          </a:prstGeom>
          <a:ln w="19080">
            <a:solidFill>
              <a:srgbClr val="5b9bd5"/>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sp>
        <p:nvSpPr>
          <p:cNvPr id="62" name="Прямая соединительная линия 26"/>
          <p:cNvSpPr/>
          <p:nvPr/>
        </p:nvSpPr>
        <p:spPr>
          <a:xfrm flipH="1" flipV="1">
            <a:off x="7666200" y="3794040"/>
            <a:ext cx="1449360" cy="1260720"/>
          </a:xfrm>
          <a:prstGeom prst="line">
            <a:avLst/>
          </a:prstGeom>
          <a:ln w="19080">
            <a:solidFill>
              <a:srgbClr val="5b9bd5"/>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sp>
        <p:nvSpPr>
          <p:cNvPr id="63" name="Прямоугольник 21"/>
          <p:cNvSpPr/>
          <p:nvPr/>
        </p:nvSpPr>
        <p:spPr>
          <a:xfrm>
            <a:off x="603360" y="2500200"/>
            <a:ext cx="2344680" cy="809640"/>
          </a:xfrm>
          <a:prstGeom prst="rect">
            <a:avLst/>
          </a:prstGeom>
          <a:solidFill>
            <a:srgbClr val="ffffff"/>
          </a:solidFill>
          <a:ln w="38160">
            <a:solidFill>
              <a:srgbClr val="3fd1f3"/>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академик</a:t>
            </a:r>
            <a:endParaRPr b="0" lang="ru-RU" sz="1800" strike="noStrike" u="none">
              <a:solidFill>
                <a:srgbClr val="000000"/>
              </a:solidFill>
              <a:uFillTx/>
              <a:latin typeface="Calibri"/>
            </a:endParaRPr>
          </a:p>
        </p:txBody>
      </p:sp>
      <p:sp>
        <p:nvSpPr>
          <p:cNvPr id="64" name="Прямоугольник 29"/>
          <p:cNvSpPr/>
          <p:nvPr/>
        </p:nvSpPr>
        <p:spPr>
          <a:xfrm>
            <a:off x="550800" y="3848040"/>
            <a:ext cx="2344680" cy="809640"/>
          </a:xfrm>
          <a:prstGeom prst="rect">
            <a:avLst/>
          </a:prstGeom>
          <a:solidFill>
            <a:srgbClr val="ffffff"/>
          </a:solidFill>
          <a:ln w="38160">
            <a:solidFill>
              <a:srgbClr val="3fd1f3"/>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суретші</a:t>
            </a:r>
            <a:endParaRPr b="0" lang="ru-RU" sz="1800" strike="noStrike" u="none">
              <a:solidFill>
                <a:srgbClr val="000000"/>
              </a:solidFill>
              <a:uFillTx/>
              <a:latin typeface="Calibri"/>
            </a:endParaRPr>
          </a:p>
        </p:txBody>
      </p:sp>
      <p:sp>
        <p:nvSpPr>
          <p:cNvPr id="65" name="Прямоугольник 30"/>
          <p:cNvSpPr/>
          <p:nvPr/>
        </p:nvSpPr>
        <p:spPr>
          <a:xfrm>
            <a:off x="9380520" y="2500200"/>
            <a:ext cx="2344680" cy="809640"/>
          </a:xfrm>
          <a:prstGeom prst="rect">
            <a:avLst/>
          </a:prstGeom>
          <a:solidFill>
            <a:srgbClr val="ffffff"/>
          </a:solidFill>
          <a:ln w="38160">
            <a:solidFill>
              <a:srgbClr val="3fd1f3"/>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лауреат</a:t>
            </a:r>
            <a:endParaRPr b="0" lang="ru-RU" sz="1800" strike="noStrike" u="none">
              <a:solidFill>
                <a:srgbClr val="000000"/>
              </a:solidFill>
              <a:uFillTx/>
              <a:latin typeface="Calibri"/>
            </a:endParaRPr>
          </a:p>
        </p:txBody>
      </p:sp>
      <p:sp>
        <p:nvSpPr>
          <p:cNvPr id="66" name="Прямоугольник 31"/>
          <p:cNvSpPr/>
          <p:nvPr/>
        </p:nvSpPr>
        <p:spPr>
          <a:xfrm>
            <a:off x="8481960" y="5127480"/>
            <a:ext cx="2343240" cy="809640"/>
          </a:xfrm>
          <a:prstGeom prst="rect">
            <a:avLst/>
          </a:prstGeom>
          <a:solidFill>
            <a:srgbClr val="ffffff"/>
          </a:solidFill>
          <a:ln w="38160">
            <a:solidFill>
              <a:srgbClr val="3fd1f3"/>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қайраткер</a:t>
            </a:r>
            <a:endParaRPr b="0" lang="ru-RU" sz="1800" strike="noStrike" u="none">
              <a:solidFill>
                <a:srgbClr val="000000"/>
              </a:solidFill>
              <a:uFillTx/>
              <a:latin typeface="Calibri"/>
            </a:endParaRPr>
          </a:p>
        </p:txBody>
      </p:sp>
      <p:sp>
        <p:nvSpPr>
          <p:cNvPr id="67" name="Прямоугольник 32"/>
          <p:cNvSpPr/>
          <p:nvPr/>
        </p:nvSpPr>
        <p:spPr>
          <a:xfrm>
            <a:off x="9296280" y="3916440"/>
            <a:ext cx="2344680" cy="809640"/>
          </a:xfrm>
          <a:prstGeom prst="rect">
            <a:avLst/>
          </a:prstGeom>
          <a:solidFill>
            <a:srgbClr val="ffffff"/>
          </a:solidFill>
          <a:ln w="38160">
            <a:solidFill>
              <a:srgbClr val="3fd1f3"/>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тілші</a:t>
            </a:r>
            <a:endParaRPr b="0" lang="ru-RU" sz="1800" strike="noStrike" u="none">
              <a:solidFill>
                <a:srgbClr val="000000"/>
              </a:solidFill>
              <a:uFillTx/>
              <a:latin typeface="Calibri"/>
            </a:endParaRPr>
          </a:p>
        </p:txBody>
      </p:sp>
      <p:sp>
        <p:nvSpPr>
          <p:cNvPr id="68" name="Прямоугольник 34"/>
          <p:cNvSpPr/>
          <p:nvPr/>
        </p:nvSpPr>
        <p:spPr>
          <a:xfrm>
            <a:off x="1251000" y="5133960"/>
            <a:ext cx="2344680" cy="809640"/>
          </a:xfrm>
          <a:prstGeom prst="rect">
            <a:avLst/>
          </a:prstGeom>
          <a:solidFill>
            <a:srgbClr val="ffffff"/>
          </a:solidFill>
          <a:ln w="38160">
            <a:solidFill>
              <a:srgbClr val="3fd1f3"/>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ғалым</a:t>
            </a:r>
            <a:endParaRPr b="0" lang="ru-RU" sz="1800" strike="noStrike" u="none">
              <a:solidFill>
                <a:srgbClr val="000000"/>
              </a:solidFill>
              <a:uFillTx/>
              <a:latin typeface="Calibri"/>
            </a:endParaRPr>
          </a:p>
        </p:txBody>
      </p:sp>
      <p:sp>
        <p:nvSpPr>
          <p:cNvPr id="69" name="Прямоугольник 35"/>
          <p:cNvSpPr/>
          <p:nvPr/>
        </p:nvSpPr>
        <p:spPr>
          <a:xfrm>
            <a:off x="4932360" y="5124600"/>
            <a:ext cx="2343240" cy="809640"/>
          </a:xfrm>
          <a:prstGeom prst="rect">
            <a:avLst/>
          </a:prstGeom>
          <a:solidFill>
            <a:srgbClr val="ffffff"/>
          </a:solidFill>
          <a:ln w="38160">
            <a:solidFill>
              <a:srgbClr val="3fd1f3"/>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заңгер</a:t>
            </a:r>
            <a:endParaRPr b="0" lang="ru-RU" sz="1800" strike="noStrike" u="none">
              <a:solidFill>
                <a:srgbClr val="000000"/>
              </a:solidFill>
              <a:uFillTx/>
              <a:latin typeface="Calibri"/>
            </a:endParaRPr>
          </a:p>
        </p:txBody>
      </p:sp>
      <p:sp>
        <p:nvSpPr>
          <p:cNvPr id="70" name="Прямая соединительная линия 39"/>
          <p:cNvSpPr/>
          <p:nvPr/>
        </p:nvSpPr>
        <p:spPr>
          <a:xfrm flipH="1">
            <a:off x="5997240" y="3849840"/>
            <a:ext cx="27000" cy="1284120"/>
          </a:xfrm>
          <a:prstGeom prst="line">
            <a:avLst/>
          </a:prstGeom>
          <a:ln w="19080">
            <a:solidFill>
              <a:srgbClr val="5b9bd5"/>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sp>
        <p:nvSpPr>
          <p:cNvPr id="71" name="TextBox 33"/>
          <p:cNvSpPr/>
          <p:nvPr/>
        </p:nvSpPr>
        <p:spPr>
          <a:xfrm>
            <a:off x="2246400" y="195120"/>
            <a:ext cx="8351640" cy="5209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Times New Roman"/>
                <a:ea typeface="Times New Roman"/>
              </a:rPr>
              <a:t>Мәтін кім туралы? Дұрыс жауапты сызықпен белгіле.</a:t>
            </a:r>
            <a:endParaRPr b="0" lang="ru-RU" sz="2800" strike="noStrike" u="none">
              <a:solidFill>
                <a:srgbClr val="000000"/>
              </a:solidFill>
              <a:uFillTx/>
              <a:latin typeface="Calibri"/>
            </a:endParaRPr>
          </a:p>
        </p:txBody>
      </p:sp>
      <p:sp>
        <p:nvSpPr>
          <p:cNvPr id="72" name="TextBox 36"/>
          <p:cNvSpPr/>
          <p:nvPr/>
        </p:nvSpPr>
        <p:spPr>
          <a:xfrm>
            <a:off x="563040" y="1049400"/>
            <a:ext cx="4769640" cy="11912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1800" strike="noStrike" u="none">
                <a:solidFill>
                  <a:srgbClr val="000000"/>
                </a:solidFill>
                <a:uFillTx/>
                <a:latin typeface="Times New Roman"/>
                <a:ea typeface="Times New Roman"/>
              </a:rPr>
              <a:t>Дескриптор:</a:t>
            </a:r>
            <a:endParaRPr b="0" lang="ru-RU" sz="1800" strike="noStrike" u="none">
              <a:solidFill>
                <a:srgbClr val="000000"/>
              </a:solidFill>
              <a:uFillTx/>
              <a:latin typeface="Calibri"/>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мәтінді мұқият тыңдайды;</a:t>
            </a:r>
            <a:endParaRPr b="0" lang="ru-RU" sz="1800" strike="noStrike" u="none">
              <a:solidFill>
                <a:srgbClr val="000000"/>
              </a:solidFill>
              <a:uFillTx/>
              <a:latin typeface="Calibri"/>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мәтіннің кім туралы айтылғанын анықтайды.</a:t>
            </a:r>
            <a:endParaRPr b="0" lang="ru-RU" sz="1800" strike="noStrike" u="none">
              <a:solidFill>
                <a:srgbClr val="000000"/>
              </a:solidFill>
              <a:uFillTx/>
              <a:latin typeface="Calibri"/>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дұрыс жауапты қоршайды.</a:t>
            </a:r>
            <a:endParaRPr b="0" lang="ru-RU" sz="1800" strike="noStrike" u="none">
              <a:solidFill>
                <a:srgbClr val="000000"/>
              </a:solidFill>
              <a:uFillTx/>
              <a:latin typeface="Calibri"/>
            </a:endParaRPr>
          </a:p>
        </p:txBody>
      </p:sp>
    </p:spTree>
  </p:cSld>
  <p:transition spd="slow">
    <p:wipe dir="l"/>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3" name="Рисунок 48" descr=""/>
          <p:cNvPicPr/>
          <p:nvPr/>
        </p:nvPicPr>
        <p:blipFill>
          <a:blip r:embed="rId1"/>
          <a:stretch/>
        </p:blipFill>
        <p:spPr>
          <a:xfrm>
            <a:off x="652320" y="7978680"/>
            <a:ext cx="200160" cy="203400"/>
          </a:xfrm>
          <a:prstGeom prst="rect">
            <a:avLst/>
          </a:prstGeom>
          <a:ln w="0">
            <a:noFill/>
          </a:ln>
        </p:spPr>
      </p:pic>
      <p:sp>
        <p:nvSpPr>
          <p:cNvPr id="74"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cxnSp>
        <p:nvCxnSpPr>
          <p:cNvPr id="75" name="Google Shape;77;p1"/>
          <p:cNvCxnSpPr/>
          <p:nvPr/>
        </p:nvCxnSpPr>
        <p:spPr>
          <a:xfrm>
            <a:off x="212400" y="6621120"/>
            <a:ext cx="11729160" cy="26280"/>
          </a:xfrm>
          <a:prstGeom prst="straightConnector1">
            <a:avLst/>
          </a:prstGeom>
          <a:ln w="57240">
            <a:solidFill>
              <a:srgbClr val="33cccc"/>
            </a:solidFill>
            <a:miter/>
          </a:ln>
        </p:spPr>
      </p:cxnSp>
      <p:cxnSp>
        <p:nvCxnSpPr>
          <p:cNvPr id="76" name="Google Shape;78;p1"/>
          <p:cNvCxnSpPr/>
          <p:nvPr/>
        </p:nvCxnSpPr>
        <p:spPr>
          <a:xfrm>
            <a:off x="757080" y="6364080"/>
            <a:ext cx="10694160" cy="37080"/>
          </a:xfrm>
          <a:prstGeom prst="straightConnector1">
            <a:avLst/>
          </a:prstGeom>
          <a:ln w="38160">
            <a:solidFill>
              <a:srgbClr val="4472c4"/>
            </a:solidFill>
            <a:miter/>
          </a:ln>
        </p:spPr>
      </p:cxnSp>
      <p:sp>
        <p:nvSpPr>
          <p:cNvPr id="77" name="Прямоугольник 3"/>
          <p:cNvSpPr/>
          <p:nvPr/>
        </p:nvSpPr>
        <p:spPr>
          <a:xfrm>
            <a:off x="4179960" y="2960640"/>
            <a:ext cx="3486240" cy="831960"/>
          </a:xfrm>
          <a:prstGeom prst="rect">
            <a:avLst/>
          </a:prstGeom>
          <a:solidFill>
            <a:srgbClr val="ffffff"/>
          </a:solidFill>
          <a:ln w="57240">
            <a:solidFill>
              <a:srgbClr val="00b0f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Әлкей Марғұлан</a:t>
            </a:r>
            <a:endParaRPr b="0" lang="ru-RU" sz="2000" strike="noStrike" u="none">
              <a:solidFill>
                <a:srgbClr val="000000"/>
              </a:solidFill>
              <a:uFillTx/>
              <a:latin typeface="Calibri"/>
            </a:endParaRPr>
          </a:p>
        </p:txBody>
      </p:sp>
      <p:sp>
        <p:nvSpPr>
          <p:cNvPr id="78" name="Прямая соединительная линия 6"/>
          <p:cNvSpPr/>
          <p:nvPr/>
        </p:nvSpPr>
        <p:spPr>
          <a:xfrm flipH="1">
            <a:off x="2999880" y="3009960"/>
            <a:ext cx="1171800" cy="0"/>
          </a:xfrm>
          <a:prstGeom prst="line">
            <a:avLst/>
          </a:prstGeom>
          <a:ln w="19080">
            <a:solidFill>
              <a:srgbClr val="5b9bd5"/>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sp>
        <p:nvSpPr>
          <p:cNvPr id="79" name="Прямая соединительная линия 16"/>
          <p:cNvSpPr/>
          <p:nvPr/>
        </p:nvSpPr>
        <p:spPr>
          <a:xfrm flipH="1" flipV="1">
            <a:off x="7674120" y="2982960"/>
            <a:ext cx="1622160" cy="914400"/>
          </a:xfrm>
          <a:prstGeom prst="line">
            <a:avLst/>
          </a:prstGeom>
          <a:ln w="19080">
            <a:solidFill>
              <a:srgbClr val="5b9bd5"/>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sp>
        <p:nvSpPr>
          <p:cNvPr id="80" name="Прямая соединительная линия 17"/>
          <p:cNvSpPr/>
          <p:nvPr/>
        </p:nvSpPr>
        <p:spPr>
          <a:xfrm flipH="1">
            <a:off x="2895120" y="3009960"/>
            <a:ext cx="1319400" cy="838080"/>
          </a:xfrm>
          <a:prstGeom prst="line">
            <a:avLst/>
          </a:prstGeom>
          <a:ln w="19080">
            <a:solidFill>
              <a:srgbClr val="5b9bd5"/>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sp>
        <p:nvSpPr>
          <p:cNvPr id="81" name="Прямая соединительная линия 19"/>
          <p:cNvSpPr/>
          <p:nvPr/>
        </p:nvSpPr>
        <p:spPr>
          <a:xfrm flipH="1">
            <a:off x="3149640" y="3792600"/>
            <a:ext cx="1022400" cy="1311120"/>
          </a:xfrm>
          <a:prstGeom prst="line">
            <a:avLst/>
          </a:prstGeom>
          <a:ln w="19080">
            <a:solidFill>
              <a:srgbClr val="5b9bd5"/>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sp>
        <p:nvSpPr>
          <p:cNvPr id="82" name="Прямая соединительная линия 20"/>
          <p:cNvSpPr/>
          <p:nvPr/>
        </p:nvSpPr>
        <p:spPr>
          <a:xfrm flipH="1">
            <a:off x="7666200" y="2960640"/>
            <a:ext cx="1630080" cy="0"/>
          </a:xfrm>
          <a:prstGeom prst="line">
            <a:avLst/>
          </a:prstGeom>
          <a:ln w="19080">
            <a:solidFill>
              <a:srgbClr val="5b9bd5"/>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sp>
        <p:nvSpPr>
          <p:cNvPr id="83" name="Прямая соединительная линия 26"/>
          <p:cNvSpPr/>
          <p:nvPr/>
        </p:nvSpPr>
        <p:spPr>
          <a:xfrm flipH="1" flipV="1">
            <a:off x="7666200" y="3794040"/>
            <a:ext cx="1449360" cy="1260720"/>
          </a:xfrm>
          <a:prstGeom prst="line">
            <a:avLst/>
          </a:prstGeom>
          <a:ln w="19080">
            <a:solidFill>
              <a:srgbClr val="5b9bd5"/>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sp>
        <p:nvSpPr>
          <p:cNvPr id="84" name="Прямоугольник 21"/>
          <p:cNvSpPr/>
          <p:nvPr/>
        </p:nvSpPr>
        <p:spPr>
          <a:xfrm>
            <a:off x="603360" y="2500200"/>
            <a:ext cx="2344680" cy="809640"/>
          </a:xfrm>
          <a:prstGeom prst="rect">
            <a:avLst/>
          </a:prstGeom>
          <a:solidFill>
            <a:srgbClr val="ffffff"/>
          </a:solidFill>
          <a:ln w="38160">
            <a:solidFill>
              <a:srgbClr val="3fd1f3"/>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академик</a:t>
            </a:r>
            <a:endParaRPr b="0" lang="ru-RU" sz="1800" strike="noStrike" u="none">
              <a:solidFill>
                <a:srgbClr val="000000"/>
              </a:solidFill>
              <a:uFillTx/>
              <a:latin typeface="Calibri"/>
            </a:endParaRPr>
          </a:p>
        </p:txBody>
      </p:sp>
      <p:sp>
        <p:nvSpPr>
          <p:cNvPr id="85" name="Прямоугольник 29"/>
          <p:cNvSpPr/>
          <p:nvPr/>
        </p:nvSpPr>
        <p:spPr>
          <a:xfrm>
            <a:off x="550800" y="3848040"/>
            <a:ext cx="2344680" cy="809640"/>
          </a:xfrm>
          <a:prstGeom prst="rect">
            <a:avLst/>
          </a:prstGeom>
          <a:solidFill>
            <a:srgbClr val="ffffff"/>
          </a:solidFill>
          <a:ln w="38160">
            <a:solidFill>
              <a:srgbClr val="3fd1f3"/>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суретші</a:t>
            </a:r>
            <a:endParaRPr b="0" lang="ru-RU" sz="1800" strike="noStrike" u="none">
              <a:solidFill>
                <a:srgbClr val="000000"/>
              </a:solidFill>
              <a:uFillTx/>
              <a:latin typeface="Calibri"/>
            </a:endParaRPr>
          </a:p>
        </p:txBody>
      </p:sp>
      <p:sp>
        <p:nvSpPr>
          <p:cNvPr id="86" name="Прямоугольник 30"/>
          <p:cNvSpPr/>
          <p:nvPr/>
        </p:nvSpPr>
        <p:spPr>
          <a:xfrm>
            <a:off x="9304200" y="2523960"/>
            <a:ext cx="2345040" cy="809640"/>
          </a:xfrm>
          <a:prstGeom prst="rect">
            <a:avLst/>
          </a:prstGeom>
          <a:solidFill>
            <a:srgbClr val="ffffff"/>
          </a:solidFill>
          <a:ln w="38160">
            <a:solidFill>
              <a:srgbClr val="3fd1f3"/>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лауреат</a:t>
            </a:r>
            <a:endParaRPr b="0" lang="ru-RU" sz="1800" strike="noStrike" u="none">
              <a:solidFill>
                <a:srgbClr val="000000"/>
              </a:solidFill>
              <a:uFillTx/>
              <a:latin typeface="Calibri"/>
            </a:endParaRPr>
          </a:p>
        </p:txBody>
      </p:sp>
      <p:sp>
        <p:nvSpPr>
          <p:cNvPr id="87" name="Прямоугольник 31"/>
          <p:cNvSpPr/>
          <p:nvPr/>
        </p:nvSpPr>
        <p:spPr>
          <a:xfrm>
            <a:off x="8481960" y="5127480"/>
            <a:ext cx="2343240" cy="809640"/>
          </a:xfrm>
          <a:prstGeom prst="rect">
            <a:avLst/>
          </a:prstGeom>
          <a:solidFill>
            <a:srgbClr val="ffffff"/>
          </a:solidFill>
          <a:ln w="38160">
            <a:solidFill>
              <a:srgbClr val="3fd1f3"/>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қайраткер</a:t>
            </a:r>
            <a:endParaRPr b="0" lang="ru-RU" sz="1800" strike="noStrike" u="none">
              <a:solidFill>
                <a:srgbClr val="000000"/>
              </a:solidFill>
              <a:uFillTx/>
              <a:latin typeface="Calibri"/>
            </a:endParaRPr>
          </a:p>
        </p:txBody>
      </p:sp>
      <p:sp>
        <p:nvSpPr>
          <p:cNvPr id="88" name="Прямоугольник 32"/>
          <p:cNvSpPr/>
          <p:nvPr/>
        </p:nvSpPr>
        <p:spPr>
          <a:xfrm>
            <a:off x="9296280" y="3916440"/>
            <a:ext cx="2344680" cy="809640"/>
          </a:xfrm>
          <a:prstGeom prst="rect">
            <a:avLst/>
          </a:prstGeom>
          <a:solidFill>
            <a:srgbClr val="ffffff"/>
          </a:solidFill>
          <a:ln w="38160">
            <a:solidFill>
              <a:srgbClr val="3fd1f3"/>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тілші</a:t>
            </a:r>
            <a:endParaRPr b="0" lang="ru-RU" sz="1800" strike="noStrike" u="none">
              <a:solidFill>
                <a:srgbClr val="000000"/>
              </a:solidFill>
              <a:uFillTx/>
              <a:latin typeface="Calibri"/>
            </a:endParaRPr>
          </a:p>
        </p:txBody>
      </p:sp>
      <p:sp>
        <p:nvSpPr>
          <p:cNvPr id="89" name="Прямоугольник 34"/>
          <p:cNvSpPr/>
          <p:nvPr/>
        </p:nvSpPr>
        <p:spPr>
          <a:xfrm>
            <a:off x="1251000" y="5133960"/>
            <a:ext cx="2344680" cy="809640"/>
          </a:xfrm>
          <a:prstGeom prst="rect">
            <a:avLst/>
          </a:prstGeom>
          <a:solidFill>
            <a:srgbClr val="ffffff"/>
          </a:solidFill>
          <a:ln w="38160">
            <a:solidFill>
              <a:srgbClr val="3fd1f3"/>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ғалым</a:t>
            </a:r>
            <a:endParaRPr b="0" lang="ru-RU" sz="1800" strike="noStrike" u="none">
              <a:solidFill>
                <a:srgbClr val="000000"/>
              </a:solidFill>
              <a:uFillTx/>
              <a:latin typeface="Calibri"/>
            </a:endParaRPr>
          </a:p>
        </p:txBody>
      </p:sp>
      <p:sp>
        <p:nvSpPr>
          <p:cNvPr id="90" name="Прямоугольник 35"/>
          <p:cNvSpPr/>
          <p:nvPr/>
        </p:nvSpPr>
        <p:spPr>
          <a:xfrm>
            <a:off x="4932360" y="5124600"/>
            <a:ext cx="2343240" cy="809640"/>
          </a:xfrm>
          <a:prstGeom prst="rect">
            <a:avLst/>
          </a:prstGeom>
          <a:solidFill>
            <a:srgbClr val="ffffff"/>
          </a:solidFill>
          <a:ln w="38160">
            <a:solidFill>
              <a:srgbClr val="3fd1f3"/>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заңгер</a:t>
            </a:r>
            <a:endParaRPr b="0" lang="ru-RU" sz="1800" strike="noStrike" u="none">
              <a:solidFill>
                <a:srgbClr val="000000"/>
              </a:solidFill>
              <a:uFillTx/>
              <a:latin typeface="Calibri"/>
            </a:endParaRPr>
          </a:p>
        </p:txBody>
      </p:sp>
      <p:sp>
        <p:nvSpPr>
          <p:cNvPr id="91" name="Прямая соединительная линия 39"/>
          <p:cNvSpPr/>
          <p:nvPr/>
        </p:nvSpPr>
        <p:spPr>
          <a:xfrm flipH="1">
            <a:off x="5997240" y="3849840"/>
            <a:ext cx="27000" cy="1284120"/>
          </a:xfrm>
          <a:prstGeom prst="line">
            <a:avLst/>
          </a:prstGeom>
          <a:ln w="19080">
            <a:solidFill>
              <a:srgbClr val="5b9bd5"/>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sp>
        <p:nvSpPr>
          <p:cNvPr id="92" name="TextBox 33"/>
          <p:cNvSpPr/>
          <p:nvPr/>
        </p:nvSpPr>
        <p:spPr>
          <a:xfrm>
            <a:off x="663840" y="190440"/>
            <a:ext cx="2567520" cy="5209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Times New Roman"/>
                <a:ea typeface="Times New Roman"/>
              </a:rPr>
              <a:t>Өзіңді тексер.   </a:t>
            </a:r>
            <a:endParaRPr b="0" lang="ru-RU" sz="2800" strike="noStrike" u="none">
              <a:solidFill>
                <a:srgbClr val="000000"/>
              </a:solidFill>
              <a:uFillTx/>
              <a:latin typeface="Calibri"/>
            </a:endParaRPr>
          </a:p>
        </p:txBody>
      </p:sp>
      <p:sp>
        <p:nvSpPr>
          <p:cNvPr id="93" name="TextBox 36"/>
          <p:cNvSpPr/>
          <p:nvPr/>
        </p:nvSpPr>
        <p:spPr>
          <a:xfrm>
            <a:off x="842400" y="1143000"/>
            <a:ext cx="4776120" cy="11912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1800" strike="noStrike" u="none">
                <a:solidFill>
                  <a:srgbClr val="000000"/>
                </a:solidFill>
                <a:uFillTx/>
                <a:latin typeface="Times New Roman"/>
                <a:ea typeface="Times New Roman"/>
              </a:rPr>
              <a:t>Дескриптор:</a:t>
            </a:r>
            <a:endParaRPr b="0" lang="ru-RU" sz="1800" strike="noStrike" u="none">
              <a:solidFill>
                <a:srgbClr val="000000"/>
              </a:solidFill>
              <a:uFillTx/>
              <a:latin typeface="Calibri"/>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мәтінді мұқият тыңдайды;</a:t>
            </a:r>
            <a:endParaRPr b="0" lang="ru-RU" sz="1800" strike="noStrike" u="none">
              <a:solidFill>
                <a:srgbClr val="000000"/>
              </a:solidFill>
              <a:uFillTx/>
              <a:latin typeface="Calibri"/>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мәтіннің кім туралы айтылғанын анықтайды;</a:t>
            </a:r>
            <a:endParaRPr b="0" lang="ru-RU" sz="1800" strike="noStrike" u="none">
              <a:solidFill>
                <a:srgbClr val="000000"/>
              </a:solidFill>
              <a:uFillTx/>
              <a:latin typeface="Calibri"/>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дұрыс жауапты қоршайды.</a:t>
            </a:r>
            <a:endParaRPr b="0" lang="ru-RU" sz="1800" strike="noStrike" u="none">
              <a:solidFill>
                <a:srgbClr val="000000"/>
              </a:solidFill>
              <a:uFillTx/>
              <a:latin typeface="Calibri"/>
            </a:endParaRPr>
          </a:p>
        </p:txBody>
      </p:sp>
      <p:sp>
        <p:nvSpPr>
          <p:cNvPr id="94" name="TextBox 23"/>
          <p:cNvSpPr/>
          <p:nvPr/>
        </p:nvSpPr>
        <p:spPr>
          <a:xfrm>
            <a:off x="3048120" y="3678120"/>
            <a:ext cx="609588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ffffff"/>
                </a:solidFill>
                <a:uFillTx/>
                <a:latin typeface="Times New Roman"/>
                <a:ea typeface="Times New Roman"/>
              </a:rPr>
              <a:t>Мәтін кім туралы? Дұрыс жауапты сызықпен белгіле.</a:t>
            </a:r>
            <a:endParaRPr b="0" lang="ru-RU" sz="1800" strike="noStrike" u="none">
              <a:solidFill>
                <a:srgbClr val="000000"/>
              </a:solidFill>
              <a:uFillTx/>
              <a:latin typeface="Calibri"/>
            </a:endParaRPr>
          </a:p>
        </p:txBody>
      </p:sp>
      <p:sp>
        <p:nvSpPr>
          <p:cNvPr id="95" name="Овал 5"/>
          <p:cNvSpPr/>
          <p:nvPr/>
        </p:nvSpPr>
        <p:spPr>
          <a:xfrm>
            <a:off x="1092240" y="2681280"/>
            <a:ext cx="1314360" cy="495360"/>
          </a:xfrm>
          <a:prstGeom prst="ellipse">
            <a:avLst/>
          </a:prstGeom>
          <a:noFill/>
          <a:ln w="12600">
            <a:solidFill>
              <a:srgbClr val="41719c"/>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96" name="Овал 28"/>
          <p:cNvSpPr/>
          <p:nvPr/>
        </p:nvSpPr>
        <p:spPr>
          <a:xfrm>
            <a:off x="8996400" y="5264280"/>
            <a:ext cx="1314360" cy="493560"/>
          </a:xfrm>
          <a:prstGeom prst="ellipse">
            <a:avLst/>
          </a:prstGeom>
          <a:noFill/>
          <a:ln w="12600">
            <a:solidFill>
              <a:srgbClr val="41719c"/>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97" name="Овал 37"/>
          <p:cNvSpPr/>
          <p:nvPr/>
        </p:nvSpPr>
        <p:spPr>
          <a:xfrm>
            <a:off x="1749600" y="5322960"/>
            <a:ext cx="1314360" cy="493560"/>
          </a:xfrm>
          <a:prstGeom prst="ellipse">
            <a:avLst/>
          </a:prstGeom>
          <a:noFill/>
          <a:ln w="12600">
            <a:solidFill>
              <a:srgbClr val="41719c"/>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Tree>
  </p:cSld>
  <p:transition spd="slow">
    <p:wipe dir="l"/>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8" name="Рисунок 48" descr=""/>
          <p:cNvPicPr/>
          <p:nvPr/>
        </p:nvPicPr>
        <p:blipFill>
          <a:blip r:embed="rId1"/>
          <a:stretch/>
        </p:blipFill>
        <p:spPr>
          <a:xfrm>
            <a:off x="652320" y="7978680"/>
            <a:ext cx="200160" cy="203400"/>
          </a:xfrm>
          <a:prstGeom prst="rect">
            <a:avLst/>
          </a:prstGeom>
          <a:ln w="0">
            <a:noFill/>
          </a:ln>
        </p:spPr>
      </p:pic>
      <p:sp>
        <p:nvSpPr>
          <p:cNvPr id="99"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100"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101"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102" name="Google Shape;77;p1"/>
          <p:cNvCxnSpPr/>
          <p:nvPr/>
        </p:nvCxnSpPr>
        <p:spPr>
          <a:xfrm>
            <a:off x="212400" y="6621120"/>
            <a:ext cx="11729160" cy="26280"/>
          </a:xfrm>
          <a:prstGeom prst="straightConnector1">
            <a:avLst/>
          </a:prstGeom>
          <a:ln w="57240">
            <a:solidFill>
              <a:srgbClr val="33cccc"/>
            </a:solidFill>
            <a:miter/>
          </a:ln>
        </p:spPr>
      </p:cxnSp>
      <p:cxnSp>
        <p:nvCxnSpPr>
          <p:cNvPr id="103" name="Google Shape;78;p1"/>
          <p:cNvCxnSpPr/>
          <p:nvPr/>
        </p:nvCxnSpPr>
        <p:spPr>
          <a:xfrm>
            <a:off x="757080" y="6364080"/>
            <a:ext cx="10694160" cy="37080"/>
          </a:xfrm>
          <a:prstGeom prst="straightConnector1">
            <a:avLst/>
          </a:prstGeom>
          <a:ln w="38160">
            <a:solidFill>
              <a:srgbClr val="4472c4"/>
            </a:solidFill>
            <a:miter/>
          </a:ln>
        </p:spPr>
      </p:cxnSp>
      <p:sp>
        <p:nvSpPr>
          <p:cNvPr id="104" name="TextBox 8"/>
          <p:cNvSpPr/>
          <p:nvPr/>
        </p:nvSpPr>
        <p:spPr>
          <a:xfrm>
            <a:off x="385920" y="66600"/>
            <a:ext cx="5101920" cy="7034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ffffff"/>
                </a:solidFill>
                <a:uFillTx/>
                <a:latin typeface="Times New Roman"/>
                <a:ea typeface="Times New Roman"/>
              </a:rPr>
              <a:t>2 - </a:t>
            </a:r>
            <a:r>
              <a:rPr b="1" lang="ru-RU" sz="4000" strike="noStrike" u="none">
                <a:solidFill>
                  <a:srgbClr val="ffffff"/>
                </a:solidFill>
                <a:uFillTx/>
                <a:latin typeface="Times New Roman"/>
                <a:ea typeface="Times New Roman"/>
              </a:rPr>
              <a:t>тапсырма</a:t>
            </a:r>
            <a:endParaRPr b="0" lang="ru-RU" sz="4000" strike="noStrike" u="none">
              <a:solidFill>
                <a:srgbClr val="000000"/>
              </a:solidFill>
              <a:uFillTx/>
              <a:latin typeface="Calibri"/>
            </a:endParaRPr>
          </a:p>
        </p:txBody>
      </p:sp>
      <p:sp>
        <p:nvSpPr>
          <p:cNvPr id="105" name="TextBox 12"/>
          <p:cNvSpPr/>
          <p:nvPr/>
        </p:nvSpPr>
        <p:spPr>
          <a:xfrm>
            <a:off x="1050840" y="963720"/>
            <a:ext cx="9744120" cy="5214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0000"/>
                </a:solidFill>
                <a:uFillTx/>
                <a:latin typeface="Times New Roman"/>
                <a:ea typeface="Calibri"/>
              </a:rPr>
              <a:t>Тыңдалымдағы тіркестерді қолданып, «Қазақ ғалымдарынан кімдерді білемін?» тақырыбында диалог құраңыз.</a:t>
            </a:r>
            <a:endParaRPr b="0" lang="ru-RU" sz="3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Көмекші сөздер: </a:t>
            </a:r>
            <a:r>
              <a:rPr b="0" lang="kk-KZ" sz="2400" strike="noStrike" u="none">
                <a:solidFill>
                  <a:srgbClr val="000000"/>
                </a:solidFill>
                <a:uFillTx/>
                <a:latin typeface="Times New Roman"/>
                <a:ea typeface="Calibri"/>
              </a:rPr>
              <a:t>көрнекті ғалым, </a:t>
            </a:r>
            <a:r>
              <a:rPr b="0" lang="ru-RU" sz="2400" strike="noStrike" u="none">
                <a:solidFill>
                  <a:srgbClr val="000000"/>
                </a:solidFill>
                <a:uFillTx/>
                <a:latin typeface="Times New Roman"/>
                <a:ea typeface="Times New Roman"/>
              </a:rPr>
              <a:t>қажырлылықпен еңбек еткен , құнды деректер, өзіндік із қалдырған, ойшыл, мемлекет қайраткері.</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400" strike="noStrike" u="none">
                <a:solidFill>
                  <a:srgbClr val="000000"/>
                </a:solidFill>
                <a:uFillTx/>
                <a:latin typeface="Times New Roman"/>
                <a:ea typeface="Calibri"/>
              </a:rPr>
              <a:t>Дескриптор.</a:t>
            </a:r>
            <a:endParaRPr b="0" lang="ru-RU" sz="2400" strike="noStrike" u="none">
              <a:solidFill>
                <a:srgbClr val="000000"/>
              </a:solidFill>
              <a:uFillTx/>
              <a:latin typeface="Calibri"/>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Calibri"/>
              </a:rPr>
              <a:t>диалог құрайды;</a:t>
            </a:r>
            <a:endParaRPr b="0" lang="ru-RU" sz="2400" strike="noStrike" u="none">
              <a:solidFill>
                <a:srgbClr val="000000"/>
              </a:solidFill>
              <a:uFillTx/>
              <a:latin typeface="Calibri"/>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Calibri"/>
              </a:rPr>
              <a:t>тақырыпты ашады;</a:t>
            </a:r>
            <a:endParaRPr b="0" lang="ru-RU" sz="2400" strike="noStrike" u="none">
              <a:solidFill>
                <a:srgbClr val="000000"/>
              </a:solidFill>
              <a:uFillTx/>
              <a:latin typeface="Calibri"/>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Calibri"/>
              </a:rPr>
              <a:t>тыңдалымдағы тіркестерді қолданады.</a:t>
            </a:r>
            <a:endParaRPr b="0" lang="ru-RU" sz="2400" strike="noStrike" u="none">
              <a:solidFill>
                <a:srgbClr val="000000"/>
              </a:solidFill>
              <a:uFillTx/>
              <a:latin typeface="Calibri"/>
            </a:endParaRPr>
          </a:p>
        </p:txBody>
      </p:sp>
    </p:spTree>
  </p:cSld>
  <p:transition spd="slow">
    <p:wipe dir="l"/>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6" name="Рисунок 48" descr=""/>
          <p:cNvPicPr/>
          <p:nvPr/>
        </p:nvPicPr>
        <p:blipFill>
          <a:blip r:embed="rId1"/>
          <a:stretch/>
        </p:blipFill>
        <p:spPr>
          <a:xfrm>
            <a:off x="652320" y="7978680"/>
            <a:ext cx="200160" cy="203400"/>
          </a:xfrm>
          <a:prstGeom prst="rect">
            <a:avLst/>
          </a:prstGeom>
          <a:ln w="0">
            <a:noFill/>
          </a:ln>
        </p:spPr>
      </p:pic>
      <p:sp>
        <p:nvSpPr>
          <p:cNvPr id="107"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108"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109"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110" name="Google Shape;77;p1"/>
          <p:cNvCxnSpPr/>
          <p:nvPr/>
        </p:nvCxnSpPr>
        <p:spPr>
          <a:xfrm>
            <a:off x="212400" y="6621120"/>
            <a:ext cx="11729160" cy="26280"/>
          </a:xfrm>
          <a:prstGeom prst="straightConnector1">
            <a:avLst/>
          </a:prstGeom>
          <a:ln w="57240">
            <a:solidFill>
              <a:srgbClr val="33cccc"/>
            </a:solidFill>
            <a:miter/>
          </a:ln>
        </p:spPr>
      </p:cxnSp>
      <p:cxnSp>
        <p:nvCxnSpPr>
          <p:cNvPr id="111" name="Google Shape;78;p1"/>
          <p:cNvCxnSpPr/>
          <p:nvPr/>
        </p:nvCxnSpPr>
        <p:spPr>
          <a:xfrm>
            <a:off x="757080" y="6364080"/>
            <a:ext cx="10694160" cy="37080"/>
          </a:xfrm>
          <a:prstGeom prst="straightConnector1">
            <a:avLst/>
          </a:prstGeom>
          <a:ln w="38160">
            <a:solidFill>
              <a:srgbClr val="4472c4"/>
            </a:solidFill>
            <a:miter/>
          </a:ln>
        </p:spPr>
      </p:cxnSp>
      <p:sp>
        <p:nvSpPr>
          <p:cNvPr id="112" name="TextBox 8"/>
          <p:cNvSpPr/>
          <p:nvPr/>
        </p:nvSpPr>
        <p:spPr>
          <a:xfrm>
            <a:off x="1133640" y="27288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ahoma"/>
                <a:ea typeface="Tahoma"/>
              </a:rPr>
              <a:t>     </a:t>
            </a:r>
            <a:r>
              <a:rPr b="1" lang="kk-KZ" sz="2400" strike="noStrike" u="none">
                <a:solidFill>
                  <a:srgbClr val="ffffff"/>
                </a:solidFill>
                <a:uFillTx/>
                <a:latin typeface="Tahoma"/>
                <a:ea typeface="Tahoma"/>
              </a:rPr>
              <a:t>Тілдік бағдар</a:t>
            </a:r>
            <a:endParaRPr b="0" lang="ru-RU" sz="2400" strike="noStrike" u="none">
              <a:solidFill>
                <a:srgbClr val="000000"/>
              </a:solidFill>
              <a:uFillTx/>
              <a:latin typeface="Calibri"/>
            </a:endParaRPr>
          </a:p>
        </p:txBody>
      </p:sp>
      <p:sp>
        <p:nvSpPr>
          <p:cNvPr id="113" name="TextBox 11"/>
          <p:cNvSpPr/>
          <p:nvPr/>
        </p:nvSpPr>
        <p:spPr>
          <a:xfrm>
            <a:off x="752400" y="1211400"/>
            <a:ext cx="10874520" cy="8254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0000"/>
                </a:solidFill>
                <a:uFillTx/>
                <a:latin typeface="Times New Roman"/>
                <a:ea typeface="Times New Roman"/>
              </a:rPr>
              <a:t>Сұрау белгісі (?) - жазуда пайдалынатын </a:t>
            </a:r>
            <a:r>
              <a:rPr b="0" lang="ru-RU" sz="2400" strike="noStrike" u="sng">
                <a:solidFill>
                  <a:srgbClr val="0563c1"/>
                </a:solidFill>
                <a:uFillTx/>
                <a:latin typeface="Times New Roman"/>
                <a:ea typeface="Times New Roman"/>
                <a:hlinkClick r:id="rId2"/>
              </a:rPr>
              <a:t>тыныс белгілерінің</a:t>
            </a:r>
            <a:r>
              <a:rPr b="1" lang="ru-RU" sz="2400" strike="noStrike" u="none">
                <a:solidFill>
                  <a:srgbClr val="000000"/>
                </a:solidFill>
                <a:uFillTx/>
                <a:latin typeface="Times New Roman"/>
                <a:ea typeface="Times New Roman"/>
              </a:rPr>
              <a:t> бірі. Әдетте сұраулы сөйлемнің соңында қойылады.</a:t>
            </a:r>
            <a:endParaRPr b="0" lang="ru-RU" sz="2400" strike="noStrike" u="none">
              <a:solidFill>
                <a:srgbClr val="000000"/>
              </a:solidFill>
              <a:uFillTx/>
              <a:latin typeface="Calibri"/>
            </a:endParaRPr>
          </a:p>
        </p:txBody>
      </p:sp>
      <p:sp>
        <p:nvSpPr>
          <p:cNvPr id="114" name="TextBox 13"/>
          <p:cNvSpPr/>
          <p:nvPr/>
        </p:nvSpPr>
        <p:spPr>
          <a:xfrm>
            <a:off x="652320" y="2154240"/>
            <a:ext cx="10874520" cy="42087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Times New Roman"/>
              </a:rPr>
              <a:t>Сұрақ белгісі жауап алу мақсатында қойылады. Сұрау белгісі мынадай жолдармен жасалған </a:t>
            </a:r>
            <a:r>
              <a:rPr b="0" lang="ru-RU" sz="1800" strike="noStrike" u="sng">
                <a:solidFill>
                  <a:srgbClr val="0563c1"/>
                </a:solidFill>
                <a:uFillTx/>
                <a:latin typeface="Times New Roman"/>
                <a:ea typeface="Times New Roman"/>
                <a:hlinkClick r:id="rId3"/>
              </a:rPr>
              <a:t>сұраулы сөйлемдерден</a:t>
            </a:r>
            <a:r>
              <a:rPr b="1" lang="ru-RU" sz="1800" strike="noStrike" u="none">
                <a:solidFill>
                  <a:srgbClr val="000000"/>
                </a:solidFill>
                <a:uFillTx/>
                <a:latin typeface="Times New Roman"/>
                <a:ea typeface="Times New Roman"/>
              </a:rPr>
              <a:t> соң қойылады:</a:t>
            </a:r>
            <a:endParaRPr b="0" lang="ru-RU" sz="1800" strike="noStrike" u="none">
              <a:solidFill>
                <a:srgbClr val="000000"/>
              </a:solidFill>
              <a:uFillTx/>
              <a:latin typeface="Calibri"/>
            </a:endParaRPr>
          </a:p>
          <a:p>
            <a:pPr>
              <a:lnSpc>
                <a:spcPct val="100000"/>
              </a:lnSpc>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Times New Roman"/>
              </a:rPr>
              <a:t>Ма, ме, ба, бе, па, пе,</a:t>
            </a:r>
            <a:r>
              <a:rPr b="1" lang="en-US" sz="1800" strike="noStrike" u="none">
                <a:solidFill>
                  <a:srgbClr val="000000"/>
                </a:solidFill>
                <a:uFillTx/>
                <a:latin typeface="Times New Roman"/>
                <a:ea typeface="Times New Roman"/>
              </a:rPr>
              <a:t> </a:t>
            </a:r>
            <a:r>
              <a:rPr b="1" lang="ru-RU" sz="1800" strike="noStrike" u="none">
                <a:solidFill>
                  <a:srgbClr val="000000"/>
                </a:solidFill>
                <a:uFillTx/>
                <a:latin typeface="Times New Roman"/>
                <a:ea typeface="Times New Roman"/>
              </a:rPr>
              <a:t>сұраулық </a:t>
            </a:r>
            <a:r>
              <a:rPr b="0" lang="ru-RU" sz="1800" strike="noStrike" u="sng">
                <a:solidFill>
                  <a:srgbClr val="0563c1"/>
                </a:solidFill>
                <a:uFillTx/>
                <a:latin typeface="Times New Roman"/>
                <a:ea typeface="Times New Roman"/>
                <a:hlinkClick r:id="rId4"/>
              </a:rPr>
              <a:t>шылауларының</a:t>
            </a:r>
            <a:r>
              <a:rPr b="1" lang="ru-RU" sz="1800" strike="noStrike" u="none">
                <a:solidFill>
                  <a:srgbClr val="000000"/>
                </a:solidFill>
                <a:uFillTx/>
                <a:latin typeface="Times New Roman"/>
                <a:ea typeface="Times New Roman"/>
              </a:rPr>
              <a:t> қатысуы арқылы жасалған сұраулы сөйлемдерден соң сұрау белгісі қойылады. Сен бүгін мектепке бардың ба?</a:t>
            </a:r>
            <a:endParaRPr b="0" lang="ru-RU" sz="1800" strike="noStrike" u="none">
              <a:solidFill>
                <a:srgbClr val="000000"/>
              </a:solidFill>
              <a:uFillTx/>
              <a:latin typeface="Calibri"/>
            </a:endParaRPr>
          </a:p>
          <a:p>
            <a:pPr>
              <a:lnSpc>
                <a:spcPct val="100000"/>
              </a:lnSpc>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Times New Roman"/>
              </a:rPr>
              <a:t>Сұрау </a:t>
            </a:r>
            <a:r>
              <a:rPr b="0" lang="ru-RU" sz="1800" strike="noStrike" u="sng">
                <a:solidFill>
                  <a:srgbClr val="0563c1"/>
                </a:solidFill>
                <a:uFillTx/>
                <a:latin typeface="Times New Roman"/>
                <a:ea typeface="Times New Roman"/>
                <a:hlinkClick r:id="rId5"/>
              </a:rPr>
              <a:t>есімдіктері</a:t>
            </a:r>
            <a:r>
              <a:rPr b="1" lang="ru-RU" sz="1800" strike="noStrike" u="none">
                <a:solidFill>
                  <a:srgbClr val="000000"/>
                </a:solidFill>
                <a:uFillTx/>
                <a:latin typeface="Times New Roman"/>
                <a:ea typeface="Times New Roman"/>
              </a:rPr>
              <a:t> арқылы жасалған сұраулы сөйлемдерден соң қойылады. – Күйігің не? О не деген сөзің? Сенде қандай күйік болушы еді? – деп, Мәкіш Абайға кінәлай да, сынай да қарады (М.Әуезов).</a:t>
            </a:r>
            <a:endParaRPr b="0" lang="ru-RU" sz="1800" strike="noStrike" u="none">
              <a:solidFill>
                <a:srgbClr val="000000"/>
              </a:solidFill>
              <a:uFillTx/>
              <a:latin typeface="Calibri"/>
            </a:endParaRPr>
          </a:p>
          <a:p>
            <a:pPr>
              <a:lnSpc>
                <a:spcPct val="100000"/>
              </a:lnSpc>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Times New Roman"/>
              </a:rPr>
              <a:t>Болар, шығар көмекші етістіктерінің қатысуы арқылы жасалған сөйлемдерден соң қойылады. Сен де баратын шығарсың?</a:t>
            </a:r>
            <a:endParaRPr b="0" lang="ru-RU" sz="1800" strike="noStrike" u="none">
              <a:solidFill>
                <a:srgbClr val="000000"/>
              </a:solidFill>
              <a:uFillTx/>
              <a:latin typeface="Calibri"/>
            </a:endParaRPr>
          </a:p>
          <a:p>
            <a:pPr>
              <a:lnSpc>
                <a:spcPct val="100000"/>
              </a:lnSpc>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Times New Roman"/>
              </a:rPr>
              <a:t>Ғой шылауы мен ә одағының тіркесуі арқылы жасалған сұраулы сөйлемдерден соң қойылады. Әкеміз келсе ғой, ә?</a:t>
            </a:r>
            <a:endParaRPr b="0" lang="ru-RU" sz="1800" strike="noStrike" u="none">
              <a:solidFill>
                <a:srgbClr val="000000"/>
              </a:solidFill>
              <a:uFillTx/>
              <a:latin typeface="Calibri"/>
            </a:endParaRPr>
          </a:p>
          <a:p>
            <a:pPr>
              <a:lnSpc>
                <a:spcPct val="100000"/>
              </a:lnSpc>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Times New Roman"/>
              </a:rPr>
              <a:t>Сұрау интонациясымен айтылған сұраулы сөйлемдерден соң қойылады. - Маған бұл қиын. — Қиын? Мүмкін емес.</a:t>
            </a:r>
            <a:endParaRPr b="0" lang="ru-RU" sz="1800" strike="noStrike" u="none">
              <a:solidFill>
                <a:srgbClr val="000000"/>
              </a:solidFill>
              <a:uFillTx/>
              <a:latin typeface="Calibri"/>
            </a:endParaRPr>
          </a:p>
          <a:p>
            <a:pPr>
              <a:lnSpc>
                <a:spcPct val="100000"/>
              </a:lnSpc>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Times New Roman"/>
              </a:rPr>
              <a:t>Құрмалас сөйлем құрамында бірнеше сұраулы жай сөйлем болса, сұрау белгісі сөйлемнің ең соңынан қойылады. Қас қарайды, жолаушылар кешікті, не болды екен?</a:t>
            </a:r>
            <a:endParaRPr b="0" lang="ru-RU" sz="1800" strike="noStrike" u="none">
              <a:solidFill>
                <a:srgbClr val="000000"/>
              </a:solidFill>
              <a:uFillTx/>
              <a:latin typeface="Calibri"/>
            </a:endParaRPr>
          </a:p>
          <a:p>
            <a:pPr>
              <a:lnSpc>
                <a:spcPct val="100000"/>
              </a:lnSpc>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Tree>
  </p:cSld>
  <p:transition spd="slow">
    <p:pull dir="l"/>
  </p:transition>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7158</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2018-09-12T08:07:08Z</dcterms:created>
  <dc:creator>Жазира Асанова</dc:creator>
  <dc:description/>
  <dc:language>ru-RU</dc:language>
  <cp:lastModifiedBy>74</cp:lastModifiedBy>
  <cp:lastPrinted>2020-03-24T14:36:16Z</cp:lastPrinted>
  <dcterms:modified xsi:type="dcterms:W3CDTF">2021-04-01T21:55:47Z</dcterms:modified>
  <cp:revision>489</cp:revision>
  <dc:subject/>
  <dc:title>Презентация PowerPoint</dc:title>
</cp:coreProperties>
</file>