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sldIdLst>
    <p:sldId id="256" r:id="rId2"/>
    <p:sldId id="262" r:id="rId3"/>
    <p:sldId id="277" r:id="rId4"/>
    <p:sldId id="263" r:id="rId5"/>
    <p:sldId id="265" r:id="rId6"/>
    <p:sldId id="267" r:id="rId7"/>
    <p:sldId id="266" r:id="rId8"/>
    <p:sldId id="271" r:id="rId9"/>
    <p:sldId id="278" r:id="rId10"/>
    <p:sldId id="270" r:id="rId11"/>
    <p:sldId id="272" r:id="rId12"/>
    <p:sldId id="274" r:id="rId13"/>
    <p:sldId id="275" r:id="rId14"/>
    <p:sldId id="259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79" autoAdjust="0"/>
  </p:normalViewPr>
  <p:slideViewPr>
    <p:cSldViewPr>
      <p:cViewPr>
        <p:scale>
          <a:sx n="89" d="100"/>
          <a:sy n="89" d="100"/>
        </p:scale>
        <p:origin x="-3060" y="-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978" y="-4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1C66A-B219-4FC5-9A27-1863DBEC87A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3D9EE-B735-408A-B60C-D92074822F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248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20A6-0FCA-42A2-A3CD-1623367C389E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A6B6-21BE-41B4-9425-55FD3DDEE4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20A6-0FCA-42A2-A3CD-1623367C389E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A6B6-21BE-41B4-9425-55FD3DDEE4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20A6-0FCA-42A2-A3CD-1623367C389E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A6B6-21BE-41B4-9425-55FD3DDEE41F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20A6-0FCA-42A2-A3CD-1623367C389E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A6B6-21BE-41B4-9425-55FD3DDEE41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20A6-0FCA-42A2-A3CD-1623367C389E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A6B6-21BE-41B4-9425-55FD3DDEE4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20A6-0FCA-42A2-A3CD-1623367C389E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A6B6-21BE-41B4-9425-55FD3DDEE41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20A6-0FCA-42A2-A3CD-1623367C389E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A6B6-21BE-41B4-9425-55FD3DDEE4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20A6-0FCA-42A2-A3CD-1623367C389E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A6B6-21BE-41B4-9425-55FD3DDEE4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20A6-0FCA-42A2-A3CD-1623367C389E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A6B6-21BE-41B4-9425-55FD3DDEE4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20A6-0FCA-42A2-A3CD-1623367C389E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A6B6-21BE-41B4-9425-55FD3DDEE41F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20A6-0FCA-42A2-A3CD-1623367C389E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8A6B6-21BE-41B4-9425-55FD3DDEE41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06F20A6-0FCA-42A2-A3CD-1623367C389E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C98A6B6-21BE-41B4-9425-55FD3DDEE41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m4a"/><Relationship Id="rId7" Type="http://schemas.openxmlformats.org/officeDocument/2006/relationships/image" Target="../media/image11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988840"/>
            <a:ext cx="7702624" cy="1391468"/>
          </a:xfrm>
        </p:spPr>
        <p:txBody>
          <a:bodyPr>
            <a:normAutofit fontScale="90000"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636912"/>
            <a:ext cx="6984776" cy="2448272"/>
          </a:xfrm>
        </p:spPr>
        <p:txBody>
          <a:bodyPr/>
          <a:lstStyle/>
          <a:p>
            <a:endParaRPr lang="kk-KZ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157192"/>
            <a:ext cx="2867397" cy="1870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748423" cy="178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5076056" y="692696"/>
            <a:ext cx="3168352" cy="93610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6-сынып </a:t>
            </a:r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03648" y="2492896"/>
            <a:ext cx="6264696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«Әлемдегі  ірі 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кітапханалар.  </a:t>
            </a:r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Морфология»  бөлімі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3648" y="3861048"/>
            <a:ext cx="6408712" cy="122413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абақ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Кітап- ақыл-ойдың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емісі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47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918648" cy="2903636"/>
          </a:xfrm>
        </p:spPr>
        <p:txBody>
          <a:bodyPr>
            <a:normAutofit/>
          </a:bodyPr>
          <a:lstStyle/>
          <a:p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Адамзат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баласының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жеткізген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игіліктерінің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 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қазынасы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smtClean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ұрпақта</a:t>
            </a:r>
            <a:r>
              <a:rPr lang="ru-RU" sz="1600" b="1" i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b="1" i="1" smtClean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-ұрпаққа</a:t>
            </a:r>
            <a:r>
              <a:rPr lang="ru-RU" sz="1600" b="1" i="1" dirty="0" smtClean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ауызша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жазбаша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жеткен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баласының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ғасырлық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ақыл-ойының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жемісі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тағылымының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алтын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сандығы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дегеніміз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алдыңғы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ұрпақтың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артқы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ұрпаққа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қалдырған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рухани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өсиеті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таңдап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талғап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оқи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оны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түсіну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түйсіну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әсерді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қажетіне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жарата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әрбір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білігі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білімін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пайымы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парасатын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айқындайтын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 smtClean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алғышарттардың</a:t>
            </a:r>
            <a:r>
              <a:rPr lang="ru-RU" sz="1600" b="1" i="1" dirty="0" smtClean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9567" y="3164284"/>
            <a:ext cx="3024336" cy="86409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Мәтінде не туралы жазылған?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66" y="3107593"/>
            <a:ext cx="3041650" cy="109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3" y="4288597"/>
            <a:ext cx="30416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4313568"/>
            <a:ext cx="30416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78" y="5336644"/>
            <a:ext cx="30416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864" y="5336644"/>
            <a:ext cx="304165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3486" y="4509120"/>
            <a:ext cx="292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Кітаптың өсиеті неде?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255" y="5426702"/>
            <a:ext cx="289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Кітаптан алатын </a:t>
            </a:r>
          </a:p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әсер қандай</a:t>
            </a:r>
            <a:r>
              <a:rPr lang="kk-KZ" dirty="0"/>
              <a:t>?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40466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2-тапсырма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сәйкестендіру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беріңдер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7666" y="3231560"/>
            <a:ext cx="3174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 таңдап, талғап оқу-әрбір</a:t>
            </a:r>
          </a:p>
          <a:p>
            <a:r>
              <a:rPr lang="kk-KZ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адамның білігі мен білімін,пайымы </a:t>
            </a:r>
          </a:p>
          <a:p>
            <a:r>
              <a:rPr lang="kk-KZ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 парасатын </a:t>
            </a:r>
            <a:r>
              <a:rPr lang="kk-KZ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айқындайды.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2120" y="4520534"/>
            <a:ext cx="2788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Мәтінде білім қазынасы- </a:t>
            </a:r>
          </a:p>
          <a:p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кітап  туралы жазылған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5492" y="5409452"/>
            <a:ext cx="304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Кітап-ата-бабаларымыздың  </a:t>
            </a:r>
          </a:p>
          <a:p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келер ұрпаққа қалдырған </a:t>
            </a:r>
          </a:p>
          <a:p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рухани </a:t>
            </a:r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өсиеті.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8FE458-557B-443F-B0AD-75CCF4CD5AD6}"/>
              </a:ext>
            </a:extLst>
          </p:cNvPr>
          <p:cNvSpPr txBox="1"/>
          <p:nvPr/>
        </p:nvSpPr>
        <p:spPr>
          <a:xfrm>
            <a:off x="395536" y="6240449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</a:t>
            </a:r>
            <a:r>
              <a:rPr lang="kk-K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kk-K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-мәтіндегі  мәліметтерді анықтайды;</a:t>
            </a:r>
            <a:endParaRPr lang="kk-K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-жауаптарын </a:t>
            </a:r>
            <a:r>
              <a:rPr lang="kk-K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сәйкестендіреді.</a:t>
            </a:r>
          </a:p>
          <a:p>
            <a:endParaRPr lang="kk-KZ" dirty="0"/>
          </a:p>
        </p:txBody>
      </p:sp>
    </p:spTree>
    <p:extLst>
      <p:ext uri="{BB962C8B-B14F-4D97-AF65-F5344CB8AC3E}">
        <p14:creationId xmlns:p14="http://schemas.microsoft.com/office/powerpoint/2010/main" val="42822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918648" cy="2903636"/>
          </a:xfrm>
        </p:spPr>
        <p:txBody>
          <a:bodyPr>
            <a:normAutofit/>
          </a:bodyPr>
          <a:lstStyle/>
          <a:p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Адамзат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баласының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жеткізген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игіліктерінің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 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қазынасы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 smtClean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ұрпақтан-ұрпаққа</a:t>
            </a:r>
            <a:r>
              <a:rPr lang="ru-RU" sz="1600" b="1" i="1" dirty="0" smtClean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ауызша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жазбаша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жеткен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баласының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ғасырлық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ақыл-ойының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жемісі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тағылымының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алтын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сандығы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дегеніміз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алдыңғы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ұрпақтың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артқы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ұрпаққа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қалдырған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рухани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өсиеті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таңдап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талғап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оқи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оны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түсіну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түйсіну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әсерді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қажетіне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жарата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әрбір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білігі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білімін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пайымы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парасатын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айқындайтын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алғышарттардың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b="1" i="1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3D4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568" y="3356992"/>
            <a:ext cx="3024336" cy="86409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Мәтінде не туралы жазылған?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12976"/>
            <a:ext cx="3041650" cy="109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1128"/>
            <a:ext cx="30416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30416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33256"/>
            <a:ext cx="30416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61248"/>
            <a:ext cx="304165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4797152"/>
            <a:ext cx="2658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Кітаптың өсиеті неде?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580526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Кітаптан алатын </a:t>
            </a:r>
          </a:p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әсер қандай</a:t>
            </a:r>
            <a:r>
              <a:rPr lang="kk-KZ" dirty="0"/>
              <a:t>?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404664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3356992"/>
            <a:ext cx="30844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 таңдап, талғап оқу-әрбір</a:t>
            </a:r>
          </a:p>
          <a:p>
            <a:r>
              <a:rPr lang="kk-KZ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адамның білігі мен білімін,пайымы </a:t>
            </a:r>
          </a:p>
          <a:p>
            <a:r>
              <a:rPr lang="kk-KZ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 парасатын </a:t>
            </a:r>
            <a:r>
              <a:rPr lang="kk-KZ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айқындайды.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4653136"/>
            <a:ext cx="264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Мәтінде білім қазынасы- </a:t>
            </a:r>
          </a:p>
          <a:p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кітап  туралы жазылған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0112" y="5805264"/>
            <a:ext cx="2922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Кітап-ата-бабаларымыздың  </a:t>
            </a:r>
          </a:p>
          <a:p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келер ұрпаққа қалдырған </a:t>
            </a:r>
          </a:p>
          <a:p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рухани </a:t>
            </a:r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өсиеті.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>
            <a:stCxn id="4" idx="3"/>
            <a:endCxn id="2057" idx="1"/>
          </p:cNvCxnSpPr>
          <p:nvPr/>
        </p:nvCxnSpPr>
        <p:spPr>
          <a:xfrm>
            <a:off x="3707904" y="3789040"/>
            <a:ext cx="1872208" cy="1159024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12" idx="1"/>
          </p:cNvCxnSpPr>
          <p:nvPr/>
        </p:nvCxnSpPr>
        <p:spPr>
          <a:xfrm>
            <a:off x="3779912" y="5013176"/>
            <a:ext cx="1800200" cy="1207587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2058" idx="3"/>
            <a:endCxn id="9" idx="1"/>
          </p:cNvCxnSpPr>
          <p:nvPr/>
        </p:nvCxnSpPr>
        <p:spPr>
          <a:xfrm flipV="1">
            <a:off x="3725218" y="3726324"/>
            <a:ext cx="1782886" cy="2445876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6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548680"/>
            <a:ext cx="1903098" cy="28546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827140"/>
            <a:ext cx="1944216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5040560" cy="2904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764704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3-тапсырма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суреттерді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Кітапханада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диалогті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құрастырыңдар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 құрастыруда үстеулерді қолданыңдар </a:t>
            </a:r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55D1E51-2ADD-4919-A405-35A11C50C879}"/>
              </a:ext>
            </a:extLst>
          </p:cNvPr>
          <p:cNvSpPr txBox="1"/>
          <p:nvPr/>
        </p:nvSpPr>
        <p:spPr>
          <a:xfrm>
            <a:off x="755576" y="5589240"/>
            <a:ext cx="44644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диалогті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құрастырады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үстеулерді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қолданады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үстеулердің синонимдік баламасын анықтайды.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dirty="0"/>
          </a:p>
        </p:txBody>
      </p:sp>
    </p:spTree>
    <p:extLst>
      <p:ext uri="{BB962C8B-B14F-4D97-AF65-F5344CB8AC3E}">
        <p14:creationId xmlns:p14="http://schemas.microsoft.com/office/powerpoint/2010/main" val="42797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099" y="188640"/>
            <a:ext cx="1903098" cy="28546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75" y="139799"/>
            <a:ext cx="1944216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7704" y="2276872"/>
            <a:ext cx="66967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/>
              <a:t>-</a:t>
            </a:r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Сәлеметсің бе, Батырхан ?</a:t>
            </a:r>
          </a:p>
          <a:p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Сәлеметсің  </a:t>
            </a:r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k-K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Айдана?</a:t>
            </a:r>
            <a:endParaRPr lang="kk-KZ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Батырхан</a:t>
            </a:r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бүгін </a:t>
            </a:r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мектепке барасың ба?</a:t>
            </a:r>
          </a:p>
          <a:p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-Иә,  Айдана, мектепке барамын. </a:t>
            </a:r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Қазір тез </a:t>
            </a:r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арада Бауыржан </a:t>
            </a:r>
            <a:r>
              <a:rPr lang="kk-K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Момышұлының «Ұшқан </a:t>
            </a:r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ұя» кітабын алайын, </a:t>
            </a:r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мектепке барамын.</a:t>
            </a:r>
          </a:p>
          <a:p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-Батырхан, </a:t>
            </a:r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асықпай </a:t>
            </a:r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кітабыңды ала бер. Мен  «Қазақ ертегілерін» </a:t>
            </a:r>
            <a:r>
              <a:rPr lang="kk-K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алдым.Сені </a:t>
            </a:r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күте тұрамын. Сосын бірге мектепке барамыз.</a:t>
            </a:r>
          </a:p>
          <a:p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-Ой, Айдана, сені кітапханада кездестіргенім жақсы болды ғой</a:t>
            </a:r>
            <a:r>
              <a:rPr lang="kk-K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kk-K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-Иә, Батырхан, екеуміз оқыған кітаптарымызды бір- бірімізге  әңгімелеп  барамыз</a:t>
            </a:r>
            <a:endParaRPr lang="kk-KZ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="" xmlns:a16="http://schemas.microsoft.com/office/drawing/2014/main" id="{E6B04CB0-97A3-40F8-B0EB-0074E0F8B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324643"/>
              </p:ext>
            </p:extLst>
          </p:nvPr>
        </p:nvGraphicFramePr>
        <p:xfrm>
          <a:off x="2339752" y="4941168"/>
          <a:ext cx="452106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812">
                  <a:extLst>
                    <a:ext uri="{9D8B030D-6E8A-4147-A177-3AD203B41FA5}">
                      <a16:colId xmlns="" xmlns:a16="http://schemas.microsoft.com/office/drawing/2014/main" val="2121167979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1108659416"/>
                    </a:ext>
                  </a:extLst>
                </a:gridCol>
              </a:tblGrid>
              <a:tr h="25182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Үстеу</a:t>
                      </a:r>
                      <a:endParaRPr lang="kk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Синонимі</a:t>
                      </a:r>
                      <a:endParaRPr lang="kk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58774255"/>
                  </a:ext>
                </a:extLst>
              </a:tr>
              <a:tr h="25182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Бүгін</a:t>
                      </a:r>
                      <a:endParaRPr lang="kk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kk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8783006"/>
                  </a:ext>
                </a:extLst>
              </a:tr>
              <a:tr h="251827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Қазір</a:t>
                      </a:r>
                      <a:endParaRPr lang="kk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әзір</a:t>
                      </a:r>
                      <a:endParaRPr lang="kk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3321986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Тез</a:t>
                      </a:r>
                      <a:endParaRPr lang="kk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жылдам, лезде, шапшаң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1027760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Кейін</a:t>
                      </a:r>
                      <a:endParaRPr lang="kk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kk-KZ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сосын, сонан соң</a:t>
                      </a:r>
                      <a:endParaRPr lang="kk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51827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Асықпай</a:t>
                      </a:r>
                      <a:r>
                        <a:rPr lang="kk-KZ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k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аптықпай, баяу</a:t>
                      </a:r>
                      <a:endParaRPr lang="kk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303472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43808" y="170080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Кітапханада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6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268760"/>
            <a:ext cx="6696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 сабақта:</a:t>
            </a: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1.Кітап- ақыл- ойдың қазынасы екенін білдік.</a:t>
            </a:r>
          </a:p>
          <a:p>
            <a:r>
              <a:rPr lang="kk-KZ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Кітап туралы мәліметтерге ие болдық</a:t>
            </a:r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3.Диалогті </a:t>
            </a:r>
            <a:r>
              <a:rPr lang="kk-KZ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мәтін құрастырдық.</a:t>
            </a:r>
            <a:endParaRPr lang="kk-KZ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Үстеудің жасалу жолдарымен таныстық.</a:t>
            </a:r>
            <a:endParaRPr lang="kk-KZ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6893">
            <a:off x="5843288" y="741661"/>
            <a:ext cx="2333625" cy="19621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3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5616" y="1628800"/>
            <a:ext cx="6696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  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kk-K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Биылғы оқу жылында оқыған кітаптарыңның тізімін жасаңдар.</a:t>
            </a:r>
          </a:p>
          <a:p>
            <a:pPr marL="342900" indent="-342900">
              <a:buAutoNum type="arabicPeriod"/>
            </a:pP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Үстеулерді қолдана отырып, достарыңа көркем шығармадағы бір оқиғаны суреттеп жазып, оқып беріңдер</a:t>
            </a:r>
            <a:endParaRPr lang="kk-K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37112"/>
            <a:ext cx="6048672" cy="21386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66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44824"/>
            <a:ext cx="7772400" cy="1780108"/>
          </a:xfrm>
        </p:spPr>
        <p:txBody>
          <a:bodyPr>
            <a:normAutofit fontScale="90000"/>
          </a:bodyPr>
          <a:lstStyle/>
          <a:p>
            <a:pPr lvl="0" algn="l">
              <a:spcBef>
                <a:spcPct val="20000"/>
              </a:spcBef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kk-KZ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Оқу мақсаттары:</a:t>
            </a:r>
            <a:br>
              <a:rPr lang="kk-KZ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kk-KZ" sz="2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kk-KZ" sz="2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lang="kk-KZ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.1.2.1 әлеуметтік-мәдени</a:t>
            </a:r>
            <a:r>
              <a:rPr lang="kk-KZ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ресми-іскери тақырыптарға байланысты диалог, монологтердегі ( өмірбаян, хабарландыру) көтерілген мәселелерді </a:t>
            </a:r>
            <a:r>
              <a:rPr lang="kk-KZ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талдау;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lang="kk-KZ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.4.4.3 үстеудің мағыналық түрлерін ажырату, синонимдік қатарларын түрлендіріп </a:t>
            </a:r>
            <a:r>
              <a:rPr lang="kk-KZ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қолдану.</a:t>
            </a:r>
            <a:r>
              <a:rPr lang="kk-KZ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kk-KZ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717032"/>
            <a:ext cx="7416824" cy="1473200"/>
          </a:xfrm>
        </p:spPr>
        <p:txBody>
          <a:bodyPr>
            <a:normAutofit fontScale="47500" lnSpcReduction="20000"/>
          </a:bodyPr>
          <a:lstStyle/>
          <a:p>
            <a:pPr lvl="0" algn="l">
              <a:buClr>
                <a:srgbClr val="31B6FD"/>
              </a:buClr>
            </a:pPr>
            <a:r>
              <a:rPr lang="kk-KZ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</a:t>
            </a:r>
            <a:r>
              <a:rPr lang="kk-KZ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мақсаттары</a:t>
            </a:r>
            <a:r>
              <a:rPr lang="kk-KZ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l">
              <a:buClr>
                <a:srgbClr val="31B6FD"/>
              </a:buClr>
            </a:pPr>
            <a:endParaRPr lang="kk-KZ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buClr>
                <a:srgbClr val="31B6FD"/>
              </a:buClr>
            </a:pPr>
            <a:r>
              <a:rPr lang="kk-KZ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Әлеуметтік-мәдени</a:t>
            </a:r>
            <a:r>
              <a:rPr lang="en-US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тақырыптарға </a:t>
            </a:r>
            <a:r>
              <a:rPr lang="kk-KZ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 </a:t>
            </a:r>
            <a:r>
              <a:rPr lang="kk-KZ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диалогтегі  көтерілген </a:t>
            </a:r>
            <a:r>
              <a:rPr lang="kk-KZ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мәселелерді </a:t>
            </a:r>
            <a:r>
              <a:rPr lang="kk-KZ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талдайды.</a:t>
            </a:r>
            <a:r>
              <a:rPr lang="kk-KZ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Тапсырмалардан үстеулерді анықтап, синонимдік қатарларын түрлендіріп қолданады.</a:t>
            </a:r>
            <a:endParaRPr lang="kk-KZ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74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86A172-B580-4916-92E7-9901A216A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996952"/>
            <a:ext cx="7772400" cy="115212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критерийлері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Мәтіндерден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мәліметтерді анықтайды.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мәдени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тақырыпта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диалогті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жазады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Үстеудің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құрылысын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біледі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Үстеудің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синонимдік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</a:t>
            </a:r>
            <a:r>
              <a:rPr lang="kk-KZ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масын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табады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4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Бір 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н</a:t>
            </a:r>
            <a:r>
              <a:rPr lang="kk-KZ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ә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рсе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білмегенді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білгізеді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,</a:t>
            </a:r>
            <a:b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</a:br>
            <a:r>
              <a:rPr lang="kk-KZ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Ө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зі</a:t>
            </a:r>
            <a:r>
              <a:rPr lang="kk-KZ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ң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ді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т</a:t>
            </a:r>
            <a:r>
              <a:rPr lang="kk-KZ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ұ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рса</a:t>
            </a:r>
            <a:r>
              <a:rPr lang="kk-KZ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ң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kk-KZ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қ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арап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kk-KZ" sz="2000" b="1" dirty="0" smtClean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к</a:t>
            </a:r>
            <a:r>
              <a:rPr lang="kk-KZ" sz="2000" b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ү</a:t>
            </a:r>
            <a:r>
              <a:rPr lang="kk-KZ" sz="2000" b="1" dirty="0" smtClean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лгізеді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,</a:t>
            </a:r>
            <a:b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</a:b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Жал</a:t>
            </a:r>
            <a:r>
              <a:rPr lang="kk-KZ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ғ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анда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kk-KZ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әң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гімесі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сондай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kk-KZ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қ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ызы</a:t>
            </a:r>
            <a:r>
              <a:rPr lang="kk-KZ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қ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,</a:t>
            </a:r>
            <a:b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</a:b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Жаны</a:t>
            </a:r>
            <a:r>
              <a:rPr lang="kk-KZ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ң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ды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ты</a:t>
            </a:r>
            <a:r>
              <a:rPr lang="kk-KZ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ң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дай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берсе</a:t>
            </a:r>
            <a:r>
              <a:rPr lang="kk-KZ" sz="20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ң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кіргізеді</a:t>
            </a:r>
            <a:r>
              <a:rPr lang="kk-KZ" sz="2000" b="1" dirty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.</a:t>
            </a:r>
            <a:r>
              <a:rPr lang="ru-RU" sz="2000" b="1" dirty="0">
                <a:latin typeface="Calibri"/>
                <a:ea typeface="Times New Roman"/>
                <a:cs typeface="Times New Roman"/>
              </a:rPr>
              <a:t/>
            </a:r>
            <a:br>
              <a:rPr lang="ru-RU" sz="2000" b="1" dirty="0">
                <a:latin typeface="Calibri"/>
                <a:ea typeface="Times New Roman"/>
                <a:cs typeface="Times New Roman"/>
              </a:rPr>
            </a:b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Санды</a:t>
            </a:r>
            <a:r>
              <a:rPr lang="kk-KZ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ғ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ым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бар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kk-KZ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ө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згеше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,</a:t>
            </a:r>
            <a:b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</a:br>
            <a:r>
              <a:rPr lang="kk-KZ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Қ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олыма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алып ж</a:t>
            </a:r>
            <a:r>
              <a:rPr lang="kk-KZ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ү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ремін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.</a:t>
            </a:r>
            <a:b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</a:b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Ішін ашып а</a:t>
            </a:r>
            <a:r>
              <a:rPr lang="kk-KZ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қ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тарып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,</a:t>
            </a:r>
            <a:b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</a:br>
            <a:r>
              <a:rPr lang="kk-KZ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Ө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Georgia"/>
              </a:rPr>
              <a:t>мір</a:t>
            </a:r>
            <a:r>
              <a:rPr lang="kk-KZ" b="1" dirty="0" smtClean="0">
                <a:solidFill>
                  <a:srgbClr val="333333"/>
                </a:solidFill>
                <a:latin typeface="Georgia"/>
                <a:ea typeface="Times New Roman"/>
                <a:cs typeface="Times New Roman"/>
              </a:rPr>
              <a:t> сырын білемін.</a:t>
            </a:r>
            <a:endParaRPr lang="ru-RU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1812709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869160"/>
            <a:ext cx="312757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1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836712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Ой  шақыру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628800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/>
              <a:t> </a:t>
            </a: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 туралы қандай  мақал- мәтелдер білесіңдер?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85184"/>
            <a:ext cx="792163" cy="1189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77072"/>
            <a:ext cx="901700" cy="1201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204864"/>
            <a:ext cx="749300" cy="115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227687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1.Кітап- білім  бұлағы,  білім- өмір шырағы.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8" y="278092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2.Кітап </a:t>
            </a:r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оқығандікі</a:t>
            </a:r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</a:t>
            </a:r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білім- </a:t>
            </a:r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тоқығандікі</a:t>
            </a:r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21297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3.Күш- білімде, </a:t>
            </a:r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білім-кітапта.</a:t>
            </a:r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364502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4.Жақсы кітап- жан азығы</a:t>
            </a:r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414908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Кітап – алтын </a:t>
            </a:r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қазына.</a:t>
            </a:r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90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2" grpId="0"/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97152"/>
            <a:ext cx="7558608" cy="1368152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 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  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1300" dirty="0"/>
              <a:t>.</a:t>
            </a:r>
            <a:br>
              <a:rPr lang="ru-RU" sz="1300" dirty="0"/>
            </a:br>
            <a:r>
              <a:rPr lang="ru-RU" sz="1300" b="1" u="sng" dirty="0"/>
              <a:t> 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endParaRPr lang="ru-RU" sz="1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31840" y="404664"/>
            <a:ext cx="331236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Үстеу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1600" y="1052736"/>
            <a:ext cx="7704856" cy="7124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қимылдың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әрекеттің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амалын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тәсілін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мекенін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мезгілін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себебін</a:t>
            </a: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сипатын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білдіретін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99592" y="2780928"/>
            <a:ext cx="244827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52120" y="2852936"/>
            <a:ext cx="259228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552" y="4221088"/>
            <a:ext cx="158417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 үстеу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11760" y="4221088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Туынды  үстеу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07704" y="2060848"/>
            <a:ext cx="5328592" cy="432048"/>
          </a:xfrm>
          <a:prstGeom prst="round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құрамына қарай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572000" y="1772816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267744" y="2492896"/>
            <a:ext cx="2232248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0" idx="2"/>
          </p:cNvCxnSpPr>
          <p:nvPr/>
        </p:nvCxnSpPr>
        <p:spPr>
          <a:xfrm>
            <a:off x="4572000" y="2492896"/>
            <a:ext cx="2376264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0" idx="2"/>
          </p:cNvCxnSpPr>
          <p:nvPr/>
        </p:nvCxnSpPr>
        <p:spPr>
          <a:xfrm>
            <a:off x="4572000" y="2492896"/>
            <a:ext cx="2376264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1403648" y="3645024"/>
            <a:ext cx="720080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123728" y="3645024"/>
            <a:ext cx="648072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5940152" y="4149080"/>
            <a:ext cx="208823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Бірігу арқылы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085184"/>
            <a:ext cx="21097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949280"/>
            <a:ext cx="21097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683568" y="5229200"/>
            <a:ext cx="936104" cy="1296144"/>
          </a:xfrm>
          <a:prstGeom prst="round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кеше</a:t>
            </a:r>
          </a:p>
          <a:p>
            <a:pPr algn="ctr"/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</a:p>
          <a:p>
            <a:pPr algn="ctr"/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тез</a:t>
            </a:r>
          </a:p>
          <a:p>
            <a:pPr algn="ctr"/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229200"/>
            <a:ext cx="100545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Прямая со стрелкой 27"/>
          <p:cNvCxnSpPr>
            <a:stCxn id="7" idx="2"/>
          </p:cNvCxnSpPr>
          <p:nvPr/>
        </p:nvCxnSpPr>
        <p:spPr>
          <a:xfrm>
            <a:off x="6948264" y="3645024"/>
            <a:ext cx="0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71800" y="5373216"/>
            <a:ext cx="9361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кешке</a:t>
            </a:r>
          </a:p>
          <a:p>
            <a:r>
              <a:rPr lang="kk-KZ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балаша</a:t>
            </a:r>
          </a:p>
          <a:p>
            <a:r>
              <a:rPr lang="kk-KZ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</a:t>
            </a:r>
          </a:p>
          <a:p>
            <a:r>
              <a:rPr lang="kk-KZ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т.б.</a:t>
            </a: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84168" y="530120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Қосарлану арқылы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84168" y="616530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Тіркесу арқылы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1115616" y="4941168"/>
            <a:ext cx="0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275856" y="5013176"/>
            <a:ext cx="0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87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591057"/>
            <a:ext cx="7596833" cy="3854168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https://cdn3-kt-vdc.bilimland.kz/upload/content/platform_lessons/L_15912/34.mp4?v1568365969973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қазынасы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="" xmlns:a16="http://schemas.microsoft.com/office/drawing/2014/main" id="{F8C6CB71-CCCC-40C6-9E31-C74B38C0AC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pic>
        <p:nvPicPr>
          <p:cNvPr id="5" name="Кітап-асыл қазына">
            <a:hlinkClick r:id="" action="ppaction://media"/>
            <a:extLst>
              <a:ext uri="{FF2B5EF4-FFF2-40B4-BE49-F238E27FC236}">
                <a16:creationId xmlns="" xmlns:a16="http://schemas.microsoft.com/office/drawing/2014/main" id="{82F8208F-B6BE-4B6B-BB68-7177962FD5D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5656" y="2276872"/>
            <a:ext cx="619268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D381449-32BA-41B1-87F5-5D7775952E21}"/>
              </a:ext>
            </a:extLst>
          </p:cNvPr>
          <p:cNvSpPr txBox="1"/>
          <p:nvPr/>
        </p:nvSpPr>
        <p:spPr>
          <a:xfrm>
            <a:off x="971600" y="582892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бейнебаянды 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мұқият </a:t>
            </a:r>
            <a:r>
              <a:rPr lang="kk-K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тыңдайды;</a:t>
            </a:r>
            <a:endParaRPr lang="kk-KZ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 мәліметтерді </a:t>
            </a:r>
            <a:r>
              <a:rPr lang="kk-K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анықтайды.</a:t>
            </a:r>
            <a:endParaRPr lang="kk-KZ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26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6"/>
    </mc:Choice>
    <mc:Fallback xmlns="">
      <p:transition spd="slow" advTm="13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99" objId="4"/>
        <p14:stopEvt time="13536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22860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08720"/>
            <a:ext cx="2286000" cy="1451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852936"/>
            <a:ext cx="22860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25144"/>
            <a:ext cx="22860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97152"/>
            <a:ext cx="22860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65BE79-2F9F-4A3B-A2CD-AE8BDF937AD3}"/>
              </a:ext>
            </a:extLst>
          </p:cNvPr>
          <p:cNvSpPr txBox="1"/>
          <p:nvPr/>
        </p:nvSpPr>
        <p:spPr>
          <a:xfrm>
            <a:off x="539552" y="33265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     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Бейнебаянда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мәліметтерді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анықтаңдар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6CD3729-9015-4AFC-8941-D8312AE8AB4F}"/>
              </a:ext>
            </a:extLst>
          </p:cNvPr>
          <p:cNvSpPr txBox="1"/>
          <p:nvPr/>
        </p:nvSpPr>
        <p:spPr>
          <a:xfrm>
            <a:off x="683568" y="2420888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Дананың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жақын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Алан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2A59371-C033-4AE7-B4EF-7FC88952A5D5}"/>
              </a:ext>
            </a:extLst>
          </p:cNvPr>
          <p:cNvSpPr txBox="1"/>
          <p:nvPr/>
        </p:nvSpPr>
        <p:spPr>
          <a:xfrm>
            <a:off x="467544" y="6237312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ғаламтордан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айтты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3969AC6-3272-42FC-9A11-F939AD22B2D5}"/>
              </a:ext>
            </a:extLst>
          </p:cNvPr>
          <p:cNvSpPr txBox="1"/>
          <p:nvPr/>
        </p:nvSpPr>
        <p:spPr>
          <a:xfrm>
            <a:off x="5724128" y="429309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оқығанды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ұнатады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2936"/>
            <a:ext cx="22860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242088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Дана мен Алан кітапханадағы </a:t>
            </a:r>
          </a:p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кітаптың көптігіне таңданды..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630932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 оқыған адамның сөздік </a:t>
            </a:r>
          </a:p>
          <a:p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қоры көп болады.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4365104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Кітап-білім қазынасы.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0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22860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22860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5024"/>
            <a:ext cx="22860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65BE79-2F9F-4A3B-A2CD-AE8BDF937AD3}"/>
              </a:ext>
            </a:extLst>
          </p:cNvPr>
          <p:cNvSpPr txBox="1"/>
          <p:nvPr/>
        </p:nvSpPr>
        <p:spPr>
          <a:xfrm>
            <a:off x="539552" y="33265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Өзіңді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тексер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6CD3729-9015-4AFC-8941-D8312AE8AB4F}"/>
              </a:ext>
            </a:extLst>
          </p:cNvPr>
          <p:cNvSpPr txBox="1"/>
          <p:nvPr/>
        </p:nvSpPr>
        <p:spPr>
          <a:xfrm>
            <a:off x="683568" y="2852936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Дананың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жақын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Алан</a:t>
            </a:r>
            <a:endParaRPr lang="kk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2A59371-C033-4AE7-B4EF-7FC88952A5D5}"/>
              </a:ext>
            </a:extLst>
          </p:cNvPr>
          <p:cNvSpPr txBox="1"/>
          <p:nvPr/>
        </p:nvSpPr>
        <p:spPr>
          <a:xfrm>
            <a:off x="539552" y="530120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ғаламтордан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айтты</a:t>
            </a:r>
            <a:endParaRPr lang="kk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3969AC6-3272-42FC-9A11-F939AD22B2D5}"/>
              </a:ext>
            </a:extLst>
          </p:cNvPr>
          <p:cNvSpPr txBox="1"/>
          <p:nvPr/>
        </p:nvSpPr>
        <p:spPr>
          <a:xfrm>
            <a:off x="5724128" y="429309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24744"/>
            <a:ext cx="22860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2420888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530120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 оқыған адамның сөздік </a:t>
            </a:r>
          </a:p>
          <a:p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қоры көп болады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2780928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Кітап-білім қазынасы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84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714</TotalTime>
  <Words>573</Words>
  <Application>Microsoft Office PowerPoint</Application>
  <PresentationFormat>Экран (4:3)</PresentationFormat>
  <Paragraphs>136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        </vt:lpstr>
      <vt:lpstr> Оқу мақсаттары:  6.1.2.1 әлеуметтік-мәдени, ресми-іскери тақырыптарға байланысты диалог, монологтердегі ( өмірбаян, хабарландыру) көтерілген мәселелерді талдау; 6.4.4.3 үстеудің мағыналық түрлерін ажырату, синонимдік қатарларын түрлендіріп қолдану.  </vt:lpstr>
      <vt:lpstr>Бағалау критерийлері:  Мәтіндерден мәліметтерді анықтайды. Әлеуметтік- мәдени тақырыпта диалогті мәтін жазады. Үстеудің құрылысын біледі. Үстеудің синонимдік баламасын табады.</vt:lpstr>
      <vt:lpstr>Бір нәрсе білмегенді білгізеді, Өзіңді тұрсаң қарап күлгізеді, Жалғанда әңгімесі сондай қызық, Жаныңды тыңдай берсең кіргізеді. </vt:lpstr>
      <vt:lpstr>Презентация PowerPoint</vt:lpstr>
      <vt:lpstr>                                                       .            </vt:lpstr>
      <vt:lpstr>Кітап- білім қазынасы</vt:lpstr>
      <vt:lpstr>Презентация PowerPoint</vt:lpstr>
      <vt:lpstr>Презентация PowerPoint</vt:lpstr>
      <vt:lpstr>Адамзат баласының қол жеткізген ұлы игіліктерінің бірі – білім қазынасы. Ол ұрпақтан-ұрпаққа ауызша, жазбаша түрде немесе әдебиет арқылы да жеткен. Кітап – адам баласының сан ғасырлық ақыл-ойының жемісі, тарихы мен тағылымының алтын сандығы. Кітап дегеніміз – алдыңғы ұрпақтың артқы ұрпаққа қалдырған рухани өсиеті. Кітап таңдап, талғап оқи білу, оны түсіну мен түйсіну, алған әсерді өмір қажетіне жарата білу – әрбір адамның білігі мен білімін, пайымы мен парасатын айқындайтын алғышарттардың бірі.  </vt:lpstr>
      <vt:lpstr>Адамзат баласының қол жеткізген ұлы игіліктерінің бірі – білім қазынасы. Ол ұрпақтан-ұрпаққа ауызша, жазбаша түрде немесе әдебиет арқылы да жеткен. Кітап – адам баласының сан ғасырлық ақыл-ойының жемісі, тарихы мен тағылымының алтын сандығы. Кітап дегеніміз – алдыңғы ұрпақтың артқы ұрпаққа қалдырған рухани өсиеті. Кітап таңдап, талғап оқи білу, оны түсіну мен түйсіну, алған әсерді өмір қажетіне жарата білу – әрбір адамның білігі мен білімін, пайымы мен парасатын айқындайтын алғышарттардың бірі.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Қазақ тілі 6- сынып</dc:title>
  <dc:creator>Пользователь Windows</dc:creator>
  <cp:lastModifiedBy>01</cp:lastModifiedBy>
  <cp:revision>74</cp:revision>
  <dcterms:created xsi:type="dcterms:W3CDTF">2020-03-25T09:09:33Z</dcterms:created>
  <dcterms:modified xsi:type="dcterms:W3CDTF">2021-03-31T13:24:25Z</dcterms:modified>
</cp:coreProperties>
</file>