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8" r:id="rId3"/>
    <p:sldId id="273" r:id="rId4"/>
    <p:sldId id="270" r:id="rId5"/>
    <p:sldId id="259" r:id="rId6"/>
    <p:sldId id="260" r:id="rId7"/>
    <p:sldId id="269" r:id="rId8"/>
    <p:sldId id="282" r:id="rId9"/>
    <p:sldId id="267" r:id="rId10"/>
    <p:sldId id="268" r:id="rId11"/>
    <p:sldId id="274" r:id="rId12"/>
    <p:sldId id="289" r:id="rId13"/>
    <p:sldId id="275" r:id="rId14"/>
    <p:sldId id="277" r:id="rId15"/>
    <p:sldId id="265" r:id="rId16"/>
    <p:sldId id="287" r:id="rId17"/>
    <p:sldId id="290" r:id="rId18"/>
    <p:sldId id="291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85" autoAdjust="0"/>
  </p:normalViewPr>
  <p:slideViewPr>
    <p:cSldViewPr>
      <p:cViewPr varScale="1">
        <p:scale>
          <a:sx n="61" d="100"/>
          <a:sy n="61" d="100"/>
        </p:scale>
        <p:origin x="48" y="3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72E5D-4467-45F4-84F5-A1F42B1ACA91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303E0-75CC-48D5-937E-D384D4A568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85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303E0-75CC-48D5-937E-D384D4A568E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947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6303E0-75CC-48D5-937E-D384D4A568E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947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6B3E2F-91E6-435A-915D-D54AB58185BA}" type="datetimeFigureOut">
              <a:rPr lang="ru-RU" smtClean="0"/>
              <a:t>26.10.2024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CFEF463-7A5F-4CDB-B349-F63242401B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media2.wav"/><Relationship Id="rId2" Type="http://schemas.microsoft.com/office/2007/relationships/media" Target="../media/media2.wav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jpeg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1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3677" y="908720"/>
            <a:ext cx="8136903" cy="5061606"/>
          </a:xfrm>
        </p:spPr>
        <p:txBody>
          <a:bodyPr>
            <a:normAutofit/>
          </a:bodyPr>
          <a:lstStyle/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    </a:t>
            </a:r>
            <a:r>
              <a:rPr lang="kk-KZ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6-сынып</a:t>
            </a:r>
          </a:p>
          <a:p>
            <a:pPr algn="ctr"/>
            <a:r>
              <a:rPr lang="kk-KZ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Бөлім: </a:t>
            </a:r>
            <a:r>
              <a:rPr lang="kk-KZ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«Су – тіршілік көзі. </a:t>
            </a:r>
          </a:p>
          <a:p>
            <a:pPr algn="ctr"/>
            <a:r>
              <a:rPr lang="kk-KZ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 өзен-көлдер. </a:t>
            </a:r>
          </a:p>
          <a:p>
            <a:pPr algn="ctr"/>
            <a:r>
              <a:rPr lang="kk-KZ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Морфология»</a:t>
            </a:r>
          </a:p>
          <a:p>
            <a:pPr algn="ctr"/>
            <a:r>
              <a:rPr lang="kk-KZ" sz="3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</a:t>
            </a:r>
            <a:r>
              <a:rPr lang="kk-KZ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Теңіздегі арпалыс. Есімдіктің түрленуі</a:t>
            </a:r>
          </a:p>
          <a:p>
            <a:pPr algn="ctr"/>
            <a:endPara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68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764704"/>
            <a:ext cx="7029400" cy="478571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k-KZ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2-мәтін</a:t>
            </a:r>
          </a:p>
          <a:p>
            <a:pPr marL="45720" indent="0">
              <a:buNone/>
            </a:pP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43562"/>
              </p:ext>
            </p:extLst>
          </p:nvPr>
        </p:nvGraphicFramePr>
        <p:xfrm>
          <a:off x="323528" y="1340768"/>
          <a:ext cx="8496944" cy="5212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6944"/>
              </a:tblGrid>
              <a:tr h="51845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 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 жиям дегенше,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көбісі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қақыраған мұз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жерден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қапелімде іргесі ажырап, бүкіл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аумағымен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аңғарға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қарай жөңкіп ығып бара жатты.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Жүр, қайықты суға салайық!- деді Андрей.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Есің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дұрыс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па?-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деді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Курнос Иван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Әне, қоралы кісі ығып барады. – Көре-тұра... Курнос Иван қолын бір сілтеді де, промсолды бетке ұстап жүгіріп ала жөнелді. Онан күдер үзген Андрей енді не істерін білмей тұрғанда, көзі қасында қалбалақтап жүрген түйеші жігітке түсті де: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Жүр, тездетейік!-деп, оны ай-шәйге қаратпай жетелеп ала жөнелді. </a:t>
                      </a:r>
                      <a:r>
                        <a:rPr lang="kk-KZ" sz="18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Андрей қайыққа қарғып мінгенде, </a:t>
                      </a:r>
                      <a:r>
                        <a:rPr lang="kk-KZ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мына</a:t>
                      </a:r>
                      <a:r>
                        <a:rPr lang="kk-KZ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жақтан түйеші жігіт те тері тоны қаудырлап қайыққа кеудесімен асылды</a:t>
                      </a: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Жағада тұрған қайықты екеулеп суға түсірді. Өмірі теңізге шығып көрмеген түйеші жігіт сәл қозғалса суға кететіндей, түс жоқ, өң жоқ, қалш-қалш етіп қайықтың кенерінен тас қып ұстап, жабысып алды. Андрей қайықтың басын бұра алмай, жанталасып жүргенде, бұлар жағадан ұзап та кетіп еді,</a:t>
                      </a:r>
                      <a:r>
                        <a:rPr lang="kk-KZ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теңіз үстінің дауылы тіпті әлемет. Толқындар ірілене бастады. Жалмұраттың басы айналды. Қайда қараса да қара жер көрінбеді.</a:t>
                      </a:r>
                      <a:r>
                        <a:rPr lang="kk-KZ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Табан асты түпсіз құрдым. Қайнаған теңіз көз алдында дөңгеленіп үйіріліп бара жатқасын бұл көзін жұмып алды. 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- «Иә, Құдай... Өзің... Өзің сақта! Сақтай көр!» 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Үйдей толқындар енді ес жиғызбады.</a:t>
                      </a: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7326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476672"/>
            <a:ext cx="6400800" cy="3729568"/>
          </a:xfrm>
        </p:spPr>
        <p:txBody>
          <a:bodyPr/>
          <a:lstStyle/>
          <a:p>
            <a:pPr marL="45720" indent="0" algn="ctr">
              <a:buNone/>
            </a:pPr>
            <a:r>
              <a:rPr lang="kk-KZ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«ТҰЖЫРЫМ КЕСТЕСІ» әдісі 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2-тапсырма: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 ерекшелігін анықтаңыз</a:t>
            </a:r>
          </a:p>
          <a:p>
            <a:pPr marL="45720" indent="0">
              <a:buNone/>
            </a:pP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 ерекшелігін дұрыс немесе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бұрыс жауап арқылы анықтайды</a:t>
            </a:r>
          </a:p>
          <a:p>
            <a:pPr marL="45720" indent="0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071186"/>
              </p:ext>
            </p:extLst>
          </p:nvPr>
        </p:nvGraphicFramePr>
        <p:xfrm>
          <a:off x="539552" y="2492895"/>
          <a:ext cx="8064896" cy="3985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094"/>
                <a:gridCol w="4872542"/>
                <a:gridCol w="1176130"/>
                <a:gridCol w="1176130"/>
              </a:tblGrid>
              <a:tr h="34893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ерекшелігі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дұрыс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бұрыс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93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мәтіннің ортақ қалыптасқан үлгісі бар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0643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жергілікті сөздер (диалект, кәсіби сөздер) кездескен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93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экспрессивті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сөздер кездескен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1233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адамдар бетпе-бет жүздесуі жүзеге асқан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93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ресми сөздер мен тіркестер бар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93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сұраулы, лепті, толымсыз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сөздер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93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даяр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тіркестер бар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893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даярлықсыз өткізілген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6702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</a:t>
            </a:r>
          </a:p>
          <a:p>
            <a:pPr marL="45720" indent="0">
              <a:buNone/>
            </a:pPr>
            <a:r>
              <a:rPr lang="kk-KZ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kk-K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768237"/>
              </p:ext>
            </p:extLst>
          </p:nvPr>
        </p:nvGraphicFramePr>
        <p:xfrm>
          <a:off x="1187624" y="1628800"/>
          <a:ext cx="6868144" cy="4968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5432"/>
                <a:gridCol w="4149504"/>
                <a:gridCol w="1001604"/>
                <a:gridCol w="1001604"/>
              </a:tblGrid>
              <a:tr h="425352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ерекшелігі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дұрыс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бұрыс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254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мәтіннің ортақ қалыптасқан үлгісі бар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254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жергілікті сөздер (диалект, кәсіби сөздер) кездескен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5352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экспрессивті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сөздер кездескен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254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адамдар бетпе-бет жүздесуі жүзеге асқан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5352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ресми сөздер мен тіркестер бар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5352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сұраулы, лепті, толымсыз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сөздер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5352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даяр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тіркестер бар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4155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даярлықсыз өткізілген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8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3540" y="625166"/>
            <a:ext cx="7710907" cy="546813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kk-KZ" sz="2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«БІЛІМІҢДІ ШЫҢДА» әдісі</a:t>
            </a:r>
          </a:p>
          <a:p>
            <a:pPr marL="45720" indent="0">
              <a:buNone/>
            </a:pP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3-тапсырма: 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Мәтіндердің тақырыбы мен мазмұнын, стильдік ерекшелігін салыстырыңыз</a:t>
            </a:r>
          </a:p>
          <a:p>
            <a:pPr marL="45720" indent="0">
              <a:buNone/>
            </a:pP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marL="45720" indent="0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мәтінді қолдана отырып, тақырыбы мен мазмұнының сәйкес келуін стильдік ерекшелігін салыстырады</a:t>
            </a:r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kk-KZ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2-мәтін </a:t>
            </a:r>
          </a:p>
          <a:p>
            <a:pPr marL="45720" indent="0">
              <a:buNone/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стильдік ерекшелігі</a:t>
            </a:r>
          </a:p>
          <a:p>
            <a:pPr marL="45720" indent="0">
              <a:buNone/>
            </a:pPr>
            <a:endParaRPr lang="kk-K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1-мәтін</a:t>
            </a:r>
          </a:p>
          <a:p>
            <a:pPr marL="45720" indent="0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стильдік ерекшелігі</a:t>
            </a:r>
          </a:p>
          <a:p>
            <a:pPr marL="45720" indent="0">
              <a:buNone/>
            </a:pP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124708" y="2636912"/>
            <a:ext cx="64807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верх 5"/>
          <p:cNvSpPr/>
          <p:nvPr/>
        </p:nvSpPr>
        <p:spPr>
          <a:xfrm>
            <a:off x="5724128" y="4221088"/>
            <a:ext cx="672480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Минус 6"/>
          <p:cNvSpPr/>
          <p:nvPr/>
        </p:nvSpPr>
        <p:spPr>
          <a:xfrm rot="20750412">
            <a:off x="741594" y="3269457"/>
            <a:ext cx="7477167" cy="1317675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Мәтін тақырыбы мен мазмұны сәйкес келе ме?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31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404664"/>
            <a:ext cx="7389440" cy="5443068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kk-KZ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</a:t>
            </a:r>
          </a:p>
          <a:p>
            <a:pPr marL="45720" indent="0">
              <a:buNone/>
            </a:pPr>
            <a:r>
              <a:rPr lang="kk-KZ" sz="8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</a:p>
          <a:p>
            <a:pPr marL="45720" indent="0">
              <a:buNone/>
            </a:pPr>
            <a:endParaRPr lang="kk-K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indent="0">
              <a:buNone/>
            </a:pPr>
            <a:r>
              <a:rPr lang="kk-KZ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</a:p>
          <a:p>
            <a:pPr marL="72000" indent="0">
              <a:buNone/>
            </a:pPr>
            <a:r>
              <a:rPr lang="kk-KZ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</a:p>
          <a:p>
            <a:pPr marL="72000" indent="0">
              <a:buNone/>
            </a:pPr>
            <a:endParaRPr lang="kk-K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indent="0">
              <a:buNone/>
            </a:pPr>
            <a:endParaRPr lang="kk-KZ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indent="0">
              <a:buNone/>
            </a:pPr>
            <a:endParaRPr lang="kk-KZ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indent="0">
              <a:buNone/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- </a:t>
            </a:r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ңгіме бетпе-бет жүздесу арқылы жүзеге асқан;</a:t>
            </a:r>
          </a:p>
          <a:p>
            <a:pPr marL="72000" indent="0">
              <a:buNone/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- сөздер мен сөз тіркестерін еркін қолданған;</a:t>
            </a:r>
          </a:p>
          <a:p>
            <a:pPr marL="72000" indent="0">
              <a:buNone/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- сұраулы, лепті, толымсыз сөйлемдер бар;</a:t>
            </a:r>
          </a:p>
          <a:p>
            <a:pPr marL="72000" indent="0">
              <a:buNone/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- даярлықсыз өткен;</a:t>
            </a:r>
          </a:p>
          <a:p>
            <a:pPr marL="72000" indent="0">
              <a:buNone/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- диалогке құрылған;</a:t>
            </a:r>
          </a:p>
          <a:p>
            <a:pPr marL="72000" indent="0">
              <a:buNone/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- экспрессивті сөздер кездескен.</a:t>
            </a:r>
          </a:p>
          <a:p>
            <a:pPr>
              <a:buFontTx/>
              <a:buChar char="-"/>
            </a:pPr>
            <a:endParaRPr lang="kk-KZ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45720" indent="0">
              <a:buNone/>
            </a:pPr>
            <a: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  <a:endParaRPr lang="kk-KZ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ресми сөздер мен тіркестер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судағы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сақтық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шаралары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kk-KZ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хабарлы сөйлемдер арқылы нақты мәліметтер берілген,  мазмұны анық;</a:t>
            </a:r>
          </a:p>
          <a:p>
            <a:pPr marL="45720" indent="0">
              <a:buNone/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мәтін қысқа құрылған.</a:t>
            </a:r>
            <a:endParaRPr lang="kk-KZ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kk-K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192524" y="1920776"/>
            <a:ext cx="64807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верх 5"/>
          <p:cNvSpPr/>
          <p:nvPr/>
        </p:nvSpPr>
        <p:spPr>
          <a:xfrm>
            <a:off x="6828048" y="4898864"/>
            <a:ext cx="672480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Минус 6"/>
          <p:cNvSpPr/>
          <p:nvPr/>
        </p:nvSpPr>
        <p:spPr>
          <a:xfrm rot="21160850">
            <a:off x="370150" y="2650447"/>
            <a:ext cx="8993840" cy="1882710"/>
          </a:xfrm>
          <a:prstGeom prst="mathMinus">
            <a:avLst>
              <a:gd name="adj1" fmla="val 228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Мәтіннің тақырыбы мен мазмұны - судағы қауіп</a:t>
            </a:r>
            <a:endParaRPr lang="ru-RU" dirty="0"/>
          </a:p>
        </p:txBody>
      </p:sp>
      <p:sp>
        <p:nvSpPr>
          <p:cNvPr id="2" name="Блок-схема: альтернативный процесс 1"/>
          <p:cNvSpPr/>
          <p:nvPr/>
        </p:nvSpPr>
        <p:spPr>
          <a:xfrm>
            <a:off x="4283968" y="1052736"/>
            <a:ext cx="3216560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2-мәтін</a:t>
            </a:r>
          </a:p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Ауызекі сөйлеу стилі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763688" y="5142340"/>
            <a:ext cx="3456384" cy="7349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-мәтін</a:t>
            </a:r>
          </a:p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Ресми-іс қағаздар стилі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25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704856" cy="1143000"/>
          </a:xfrm>
        </p:spPr>
        <p:txBody>
          <a:bodyPr/>
          <a:lstStyle/>
          <a:p>
            <a:pPr marL="0" lvl="8" indent="0" algn="l">
              <a:spcBef>
                <a:spcPts val="0"/>
              </a:spcBef>
              <a:spcAft>
                <a:spcPts val="0"/>
              </a:spcAft>
            </a:pPr>
            <a:r>
              <a:rPr lang="kk-KZ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«ТАҢДАУ» әдісі</a:t>
            </a:r>
            <a:br>
              <a:rPr lang="kk-KZ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4-тапсырма</a:t>
            </a: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Мәтіннен есімдіктерді тауып, қызметін анықтаңыз, есімдіктің зат есім, сын есім орнында қолданылуын көрсетіңіз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Мәтіннен есімдіктерді табады, сұрақ қою арқылы сөйлемдегі қызметін анықтайды, есімдіктің  </a:t>
            </a:r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 есім, сын есім </a:t>
            </a: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 қолданылып тұрғанын ажыратады</a:t>
            </a:r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13285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705801"/>
              </p:ext>
            </p:extLst>
          </p:nvPr>
        </p:nvGraphicFramePr>
        <p:xfrm>
          <a:off x="1187624" y="3356992"/>
          <a:ext cx="7128792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3168352"/>
                <a:gridCol w="1602178"/>
                <a:gridCol w="1782198"/>
              </a:tblGrid>
              <a:tr h="31432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Есімдік қатысқан сөйлем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қолданылуы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432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432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432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432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432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2483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704856" cy="1503040"/>
          </a:xfrm>
        </p:spPr>
        <p:txBody>
          <a:bodyPr/>
          <a:lstStyle/>
          <a:p>
            <a:pPr marL="0" lvl="8" indent="0" algn="l">
              <a:spcBef>
                <a:spcPts val="0"/>
              </a:spcBef>
              <a:spcAft>
                <a:spcPts val="0"/>
              </a:spcAft>
            </a:pP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13285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27083"/>
              </p:ext>
            </p:extLst>
          </p:nvPr>
        </p:nvGraphicFramePr>
        <p:xfrm>
          <a:off x="395536" y="908721"/>
          <a:ext cx="8496944" cy="5808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725"/>
                <a:gridCol w="5109562"/>
                <a:gridCol w="1503497"/>
                <a:gridCol w="1440160"/>
              </a:tblGrid>
              <a:tr h="56153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Есімдік қатысқан сөйлем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қызметі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қолданылуы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6814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  <a:p>
                      <a:endParaRPr lang="kk-KZ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kk-KZ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kk-KZ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  <a:p>
                      <a:endParaRPr lang="kk-KZ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kk-KZ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  <a:p>
                      <a:endParaRPr lang="kk-KZ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lang="kk-KZ" sz="18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ес жиям дегенше, көбісі қақыраған мұз қара</a:t>
                      </a:r>
                      <a:r>
                        <a:rPr lang="ru-RU" sz="1800" i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жерден қапелімде іргесі ажырап, бүкіл аумағымен</a:t>
                      </a:r>
                      <a:r>
                        <a:rPr lang="ru-RU" sz="1800" i="1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аңғарға қарай жөңкіп ығып бара жатты.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Андрей қайықтың басын бұра алмай, жанталасып жүргенде, </a:t>
                      </a:r>
                      <a:r>
                        <a:rPr lang="kk-KZ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бұлар</a:t>
                      </a: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жағадан ұзап та кетіп еді.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Қайнаған теңіз көз алдында дөңгеленіп үйіріліп бара жатқасын </a:t>
                      </a:r>
                      <a:r>
                        <a:rPr lang="kk-KZ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көзін жұмып</a:t>
                      </a:r>
                      <a:r>
                        <a:rPr lang="kk-KZ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алды.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«Иә, Құдай... </a:t>
                      </a:r>
                      <a:r>
                        <a:rPr lang="kk-KZ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Өзің... Өзің </a:t>
                      </a: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сақта! Сақтай көр!»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бастауыш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</a:t>
                      </a:r>
                      <a:r>
                        <a:rPr lang="kk-KZ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есім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49518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Андрей қайыққа қарғып мінгенде, </a:t>
                      </a:r>
                      <a:r>
                        <a:rPr lang="kk-KZ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мына </a:t>
                      </a: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жақтан түйеші жігіт те тері тоны қаудырлап қайыққа кеудесімен асылды</a:t>
                      </a:r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анықтауыш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</a:t>
                      </a:r>
                      <a:r>
                        <a:rPr lang="kk-KZ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есім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82688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  <a:p>
                      <a:endParaRPr lang="kk-KZ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kk-KZ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Онан</a:t>
                      </a: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күдер үзген Андрей енді не істерін білмей тұрғанда, көзі қасында қалбалақтап жүрген түйеші жігітке түсті.</a:t>
                      </a:r>
                    </a:p>
                    <a:p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Жүр, тездетейік!-деп, </a:t>
                      </a:r>
                      <a:r>
                        <a:rPr lang="kk-KZ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 </a:t>
                      </a:r>
                      <a:r>
                        <a:rPr lang="kk-KZ" sz="1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ай - шәйге қаратпай жетелеп ала жөнелді. </a:t>
                      </a:r>
                      <a:endParaRPr lang="ru-RU" sz="1800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толықтауыш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 есім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2972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73416" cy="4929728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r>
              <a:rPr lang="kk-KZ" sz="3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</a:p>
          <a:p>
            <a:pPr>
              <a:buFont typeface="Arial" pitchFamily="34" charset="0"/>
              <a:buChar char="•"/>
            </a:pPr>
            <a:r>
              <a:rPr lang="kk-KZ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Ауызекі және ресми стильдің қолданылу аясын, мақсатын, стильдік ерекшелігін еске түсірдіңіз;</a:t>
            </a:r>
          </a:p>
          <a:p>
            <a:pPr marL="45720" indent="0">
              <a:buNone/>
            </a:pPr>
            <a:endParaRPr lang="kk-KZ" sz="3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Мәтіндердің тақырыбын, мазмұнын, тілдік ерекшелігін салыстырдыңыз;</a:t>
            </a:r>
          </a:p>
          <a:p>
            <a:pPr marL="45720" indent="0">
              <a:buNone/>
            </a:pPr>
            <a:endParaRPr lang="kk-KZ" sz="3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3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Есімдіктің сөйлемдегі атқаратын қызметін түсініп, зат есім, сын есім орнына қолданылуын анықтадыңыз.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90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200800" cy="3474720"/>
          </a:xfrm>
        </p:spPr>
        <p:txBody>
          <a:bodyPr>
            <a:normAutofit fontScale="25000" lnSpcReduction="20000"/>
          </a:bodyPr>
          <a:lstStyle/>
          <a:p>
            <a:pPr marL="45720" indent="0" algn="ctr">
              <a:buNone/>
            </a:pPr>
            <a:endParaRPr lang="kk-KZ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kk-KZ" sz="1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тапсырмасы</a:t>
            </a:r>
          </a:p>
          <a:p>
            <a:pPr marL="45720" indent="0" algn="ctr">
              <a:buNone/>
            </a:pPr>
            <a:r>
              <a:rPr lang="kk-KZ" sz="8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Оқулықтың 102-бетіндегі 10-тапсырма:</a:t>
            </a:r>
          </a:p>
          <a:p>
            <a:pPr marL="45720" indent="0" algn="ctr">
              <a:buNone/>
            </a:pPr>
            <a:r>
              <a:rPr lang="kk-KZ" sz="8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Есімдіктерді пайдаланып, өлең мазмұнын қарасөзбен жазу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Теңізге мынау қарашы,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Жетпейді көздің шарасы.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Кеткендей боп тұр астасып,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Аспан мен жердің арасы.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Мұнда жоқ кінә-кек деген,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Мұнда жоқ шет пен шек деген.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Сан бақыт мұнда бүршіктеп,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Сан мұрат мұнда көктеген.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Оған жат қайғы-қасірет,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Айтары – ерлік өсиет.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Теңіздің теңіз екенін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Тану да үлкен қасиет.</a:t>
            </a:r>
          </a:p>
          <a:p>
            <a:pPr marL="45720" indent="0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Т.Айбергенов</a:t>
            </a:r>
          </a:p>
          <a:p>
            <a:pPr marL="45720" indent="0">
              <a:buNone/>
            </a:pPr>
            <a:endParaRPr lang="kk-KZ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35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24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РАХМЕТ!</a:t>
            </a:r>
          </a:p>
          <a:p>
            <a:pPr marL="45720" indent="0" algn="ctr">
              <a:buNone/>
            </a:pP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6" name="Picture 2" descr="C:\Users\Administrator\Desktop\гүл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852936"/>
            <a:ext cx="489654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1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992888" cy="5577800"/>
          </a:xfrm>
        </p:spPr>
        <p:txBody>
          <a:bodyPr>
            <a:normAutofit/>
          </a:bodyPr>
          <a:lstStyle/>
          <a:p>
            <a:pPr marL="0" lvl="8" indent="0" algn="ctr">
              <a:spcBef>
                <a:spcPts val="0"/>
              </a:spcBef>
              <a:spcAft>
                <a:spcPts val="0"/>
              </a:spcAft>
              <a:buNone/>
            </a:pPr>
            <a:endParaRPr lang="kk-KZ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8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 </a:t>
            </a:r>
          </a:p>
          <a:p>
            <a:pPr marL="0" lvl="8" indent="0" algn="ctr">
              <a:spcBef>
                <a:spcPts val="0"/>
              </a:spcBef>
              <a:spcAft>
                <a:spcPts val="0"/>
              </a:spcAft>
              <a:buNone/>
            </a:pPr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8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О4. Ауызекі және ресми стильдегі мәтіндердің тақырыбын, мазмұнын, тілдік ерекшелігін салыстыру;</a:t>
            </a:r>
          </a:p>
          <a:p>
            <a:pPr marL="0" lvl="8" indent="0" algn="just">
              <a:spcBef>
                <a:spcPts val="0"/>
              </a:spcBef>
              <a:spcAft>
                <a:spcPts val="0"/>
              </a:spcAft>
              <a:buNone/>
            </a:pPr>
            <a:endParaRPr lang="kk-KZ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8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ӘТН4. Сөйлемдегі есімдіктің қызметін түсіну, есімдікті зат есім, сын есімнің орнына қолдану.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SimSun"/>
              <a:cs typeface="Times New Roman" panose="02020603050405020304" pitchFamily="18" charset="0"/>
            </a:endParaRPr>
          </a:p>
          <a:p>
            <a:pPr marL="0" lvl="8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45781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992888" cy="5577800"/>
          </a:xfrm>
        </p:spPr>
        <p:txBody>
          <a:bodyPr>
            <a:normAutofit/>
          </a:bodyPr>
          <a:lstStyle/>
          <a:p>
            <a:pPr marL="0" lvl="8" indent="0" algn="ctr">
              <a:spcBef>
                <a:spcPts val="0"/>
              </a:spcBef>
              <a:spcAft>
                <a:spcPts val="0"/>
              </a:spcAft>
              <a:buNone/>
            </a:pPr>
            <a:endParaRPr lang="kk-KZ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8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критерийі: </a:t>
            </a:r>
            <a:endParaRPr lang="kk-KZ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8" indent="0" algn="ctr">
              <a:spcBef>
                <a:spcPts val="0"/>
              </a:spcBef>
              <a:spcAft>
                <a:spcPts val="0"/>
              </a:spcAft>
              <a:buNone/>
            </a:pPr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8" indent="-457200" algn="just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Ауызекі және ресми стильдегі мәтіндердің тақырыбын, мазмұнын, тілдік ерекшелігін салыстырады;</a:t>
            </a:r>
          </a:p>
          <a:p>
            <a:pPr marL="457200" lvl="8" indent="-457200" algn="just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Сөйлемдегі есімдіктің қызметін түсінеді, есімдікті зат есім, сын есімнің орнына қолданады</a:t>
            </a:r>
            <a:r>
              <a:rPr lang="kk-KZ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ea typeface="SimSun"/>
              <a:cs typeface="Times New Roman" panose="02020603050405020304" pitchFamily="18" charset="0"/>
            </a:endParaRPr>
          </a:p>
          <a:p>
            <a:pPr marL="0" lvl="8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39714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848872" cy="5001736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kk-KZ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«ОЙ ҚОЗҒАУ» әдісі</a:t>
            </a:r>
          </a:p>
          <a:p>
            <a:pPr marL="45720" indent="0" algn="ctr">
              <a:buNone/>
            </a:pPr>
            <a:endParaRPr lang="kk-KZ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kk-KZ" sz="32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kk-KZ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kk-KZ" sz="32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 descr="C:\Users\Administrator\Desktop\8665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10656"/>
            <a:ext cx="3211835" cy="2433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dministrator\Desktop\7818e42b0e7cbc2af4feed7bcfb238d4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10654"/>
            <a:ext cx="3218855" cy="2433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Administrator\Desktop\provalitsya-pod-led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005064"/>
            <a:ext cx="3145904" cy="2427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Administrator\Desktop\spas_t_310x20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596" y="4005064"/>
            <a:ext cx="3218855" cy="242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  <p:pic>
        <p:nvPicPr>
          <p:cNvPr id="10" name="Picture 4" descr="C:\Users\Administrator\Desktop\7818e42b0e7cbc2af4feed7bcfb238d4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63054"/>
            <a:ext cx="3218855" cy="2433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C:\Users\Administrator\Desktop\spas_t_310x20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996" y="4157464"/>
            <a:ext cx="3218855" cy="242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" descr="C:\Users\Administrator\Desktop\spas_t_310x20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396" y="4309864"/>
            <a:ext cx="3218855" cy="242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21583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779912" y="2504365"/>
            <a:ext cx="47885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8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39552" y="591228"/>
            <a:ext cx="352839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Ресми іс-қағаздар стилі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9552" y="2801382"/>
            <a:ext cx="27146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с-қағаздарында, 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 хаттар мен  кеңсе құжаттарында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9552" y="4653136"/>
            <a:ext cx="27146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абарлау, анық, нақты мәлімет беру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40152" y="4625776"/>
            <a:ext cx="280831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арым-қатынас жасау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436096" y="615504"/>
            <a:ext cx="33123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Ауызекі сөйлеу стилі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940152" y="2921243"/>
            <a:ext cx="280831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дамдармен еркін әңгіме кезінде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19872" y="2086491"/>
            <a:ext cx="2520280" cy="6179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ҚОЛДАНЫЛУ АЯСЫ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507284" y="4005063"/>
            <a:ext cx="2360240" cy="6722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2377722" y="1559981"/>
            <a:ext cx="1008112" cy="766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940152" y="4288022"/>
            <a:ext cx="1105272" cy="288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2310148" y="2395456"/>
            <a:ext cx="1010580" cy="3089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2231740" y="4341176"/>
            <a:ext cx="1188132" cy="2351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310148" y="3764621"/>
            <a:ext cx="1143260" cy="5765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4" idx="2"/>
          </p:cNvCxnSpPr>
          <p:nvPr/>
        </p:nvCxnSpPr>
        <p:spPr>
          <a:xfrm flipH="1">
            <a:off x="5940152" y="3835643"/>
            <a:ext cx="1404156" cy="4523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6059016" y="2326637"/>
            <a:ext cx="1022530" cy="509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5981972" y="1559981"/>
            <a:ext cx="942864" cy="759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Administrator\Desktop\registr-papka-2209887_bi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98832"/>
            <a:ext cx="1474862" cy="1280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remium Vector | Casual people group chat bubble communication social  network. group of cartoon people talking with colorful speech bubbles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440" y="1558272"/>
            <a:ext cx="1551024" cy="118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Звук 103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317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3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7632848" cy="5505792"/>
          </a:xfrm>
        </p:spPr>
        <p:txBody>
          <a:bodyPr>
            <a:normAutofit/>
          </a:bodyPr>
          <a:lstStyle/>
          <a:p>
            <a:pPr marL="457200" lvl="8" indent="-457200">
              <a:spcBef>
                <a:spcPts val="0"/>
              </a:spcBef>
              <a:spcAft>
                <a:spcPts val="0"/>
              </a:spcAft>
            </a:pPr>
            <a:endParaRPr lang="kk-KZ" sz="20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lvl="8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latin typeface="Times New Roman" panose="02020603050405020304" pitchFamily="18" charset="0"/>
              <a:ea typeface="SimSun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" name="Звук 6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1547664" y="692696"/>
            <a:ext cx="5544616" cy="7703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СТИЛЬГЕ ТӘН ЕРЕКШЕЛІКТЕР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76056" y="1700808"/>
            <a:ext cx="316835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Ауызекі сөйлеу стилі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6376" y="1700808"/>
            <a:ext cx="316835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Ресми іс-қағаздар стилі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76056" y="3140968"/>
            <a:ext cx="3168352" cy="33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charset="0"/>
              <a:buChar char="•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ергілікті сөздер (диалект, кәсіби сөздер);</a:t>
            </a:r>
          </a:p>
          <a:p>
            <a:pPr marL="285750" indent="-285750">
              <a:buFont typeface="Arial" charset="0"/>
              <a:buChar char="•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арапайым сөздер сұраулы, лепті, толымсыз сөйлемдер;</a:t>
            </a:r>
          </a:p>
          <a:p>
            <a:pPr marL="285750" indent="-285750">
              <a:buFont typeface="Arial" charset="0"/>
              <a:buChar char="•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нверсия (сөйлем мүшелері мен орын тәртібінің сақталмауы) кездеседі;</a:t>
            </a:r>
          </a:p>
          <a:p>
            <a:pPr marL="285750" indent="-285750">
              <a:buFont typeface="Arial" charset="0"/>
              <a:buChar char="•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иалог түрінде және эмоциялы.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3140968"/>
            <a:ext cx="3168352" cy="33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charset="0"/>
              <a:buChar char="•"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есми сөздер мен тіркестер;</a:t>
            </a:r>
          </a:p>
          <a:p>
            <a:pPr marL="285750" indent="-285750">
              <a:buFont typeface="Arial" charset="0"/>
              <a:buChar char="•"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абарлы сөйлемдер;</a:t>
            </a:r>
          </a:p>
          <a:p>
            <a:pPr marL="285750" indent="-285750">
              <a:buFont typeface="Arial" charset="0"/>
              <a:buChar char="•"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аяр тіркестер мен терминдер қолданылады;</a:t>
            </a:r>
          </a:p>
          <a:p>
            <a:pPr marL="285750" indent="-285750">
              <a:buFont typeface="Arial" charset="0"/>
              <a:buChar char="•"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кспрессивті сөздер қатыспайды;</a:t>
            </a:r>
          </a:p>
          <a:p>
            <a:pPr marL="285750" indent="-285750">
              <a:buFont typeface="Arial" charset="0"/>
              <a:buChar char="•"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нверсия өте сирек ұшырасады.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>
            <a:stCxn id="10" idx="2"/>
            <a:endCxn id="12" idx="0"/>
          </p:cNvCxnSpPr>
          <p:nvPr/>
        </p:nvCxnSpPr>
        <p:spPr>
          <a:xfrm>
            <a:off x="2190552" y="2615208"/>
            <a:ext cx="5184" cy="525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9" idx="2"/>
            <a:endCxn id="11" idx="0"/>
          </p:cNvCxnSpPr>
          <p:nvPr/>
        </p:nvCxnSpPr>
        <p:spPr>
          <a:xfrm>
            <a:off x="6660232" y="2615208"/>
            <a:ext cx="0" cy="525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2582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01408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1-мәтін</a:t>
            </a:r>
          </a:p>
          <a:p>
            <a:pPr marL="45720" indent="0">
              <a:buNone/>
            </a:pP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Құрметті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ата-аналар, мұғалімдер!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бақылаңыздар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үлкендердің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бақылауынсыз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қалдырмаңыздар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үлкендердің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қадағалауымен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шомылуға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рұ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қс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етіңіздер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үрлемелі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матрацтармен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камералармен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тақтайларме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жағадан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кетуі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туғызады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Суда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абай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болыңыздар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Судағы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сақтаңыздар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Естеріңізде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төнсе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«112»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телефонын теріңіз!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Құтқару қызметі әкімшілігі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475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332656"/>
            <a:ext cx="6400800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«КЕЛІСЕМІН, КЕЛІСПЕЙМІН» әдісі</a:t>
            </a:r>
          </a:p>
          <a:p>
            <a:pPr marL="45720" indent="0">
              <a:buNone/>
            </a:pP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1-тапсырма: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 ерекшелігін анықтаңыз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marL="45720" indent="0">
              <a:buNone/>
            </a:pP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 стильдік ерекшелігін дұрыс немесе бұрыс жауап арқылы анықтайды</a:t>
            </a:r>
          </a:p>
          <a:p>
            <a:pPr marL="45720" indent="0">
              <a:buNone/>
            </a:pPr>
            <a:endParaRPr lang="kk-KZ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706576"/>
              </p:ext>
            </p:extLst>
          </p:nvPr>
        </p:nvGraphicFramePr>
        <p:xfrm>
          <a:off x="827584" y="2204864"/>
          <a:ext cx="7992889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009"/>
                <a:gridCol w="5056639"/>
                <a:gridCol w="1080120"/>
                <a:gridCol w="1080121"/>
              </a:tblGrid>
              <a:tr h="36970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ерекшелігі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дұрыс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бұрыс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212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мазмұны анық, дәл</a:t>
                      </a:r>
                      <a:r>
                        <a:rPr lang="kk-KZ" sz="20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жазылған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212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жергілікті сөздер (диалект, кәсіби сөздер)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212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хабарлы сөйлемдер бар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212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адамдар бетпе-бет жүздесуі жүзеге асқан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212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ресми сөздер мен тіркестер бар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3675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сұраулы, лепті, толымсыз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сөйлемдерден құралған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212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 қысқа құрылған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212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даярлықсыз өткізілген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212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даяр тіркестер мен терминдер қолданылған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2117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404664"/>
            <a:ext cx="6400800" cy="3801576"/>
          </a:xfrm>
        </p:spPr>
        <p:txBody>
          <a:bodyPr/>
          <a:lstStyle/>
          <a:p>
            <a:pPr marL="45720" indent="0">
              <a:buNone/>
            </a:pPr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</a:p>
          <a:p>
            <a:pPr marL="45720" indent="0">
              <a:buNone/>
            </a:pP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73394"/>
              </p:ext>
            </p:extLst>
          </p:nvPr>
        </p:nvGraphicFramePr>
        <p:xfrm>
          <a:off x="467544" y="1340772"/>
          <a:ext cx="8136904" cy="527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406600"/>
                <a:gridCol w="1113124"/>
                <a:gridCol w="1113124"/>
              </a:tblGrid>
              <a:tr h="48985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ерекшелігі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дұрыс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бұрыс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985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мазмұны анық, дәл</a:t>
                      </a:r>
                      <a:r>
                        <a:rPr lang="kk-KZ" sz="20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жазылған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985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жергілікті сөздер (диалект, кәсіби сөздер)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985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хабарлы сөйлемдер бар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985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адамдар бетпе-бет жүздесуі жүзеге асқан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985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ресми сөздер мен тіркестер бар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66658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сұраулы, лепті, толымсыз</a:t>
                      </a:r>
                      <a:r>
                        <a:rPr lang="kk-KZ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сөйлемдерден құралған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985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 қысқа құрылған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985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даярлықсыз өткізілген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985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даяр тіркестер мен терминдер қолданылған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30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1542</TotalTime>
  <Words>1248</Words>
  <Application>Microsoft Office PowerPoint</Application>
  <PresentationFormat>Экран (4:3)</PresentationFormat>
  <Paragraphs>295</Paragraphs>
  <Slides>19</Slides>
  <Notes>2</Notes>
  <HiddenSlides>0</HiddenSlides>
  <MMClips>5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SimSun</vt:lpstr>
      <vt:lpstr>Arial</vt:lpstr>
      <vt:lpstr>Calibri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       «ТАҢДАУ» әдісі 4-тапсырма Мәтіннен есімдіктерді тауып, қызметін анықтаңыз, есімдіктің зат есім, сын есім орнында қолданылуын көрсетіңіз Дескриптор: Мәтіннен есімдіктерді табады, сұрақ қою арқылы сөйлемдегі қызметін анықтайды, есімдіктің  зат есім, сын есім орнына қолданылып тұрғанын ажыратады    </vt:lpstr>
      <vt:lpstr>4-тапсырма ЖАУАБЫ:     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Huawei</cp:lastModifiedBy>
  <cp:revision>70</cp:revision>
  <cp:lastPrinted>2021-01-05T18:40:25Z</cp:lastPrinted>
  <dcterms:created xsi:type="dcterms:W3CDTF">2020-10-16T16:12:06Z</dcterms:created>
  <dcterms:modified xsi:type="dcterms:W3CDTF">2024-10-26T12:35:01Z</dcterms:modified>
</cp:coreProperties>
</file>