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1" r:id="rId5"/>
    <p:sldId id="265" r:id="rId6"/>
    <p:sldId id="267" r:id="rId7"/>
    <p:sldId id="263" r:id="rId8"/>
    <p:sldId id="260" r:id="rId9"/>
    <p:sldId id="262" r:id="rId10"/>
    <p:sldId id="266" r:id="rId11"/>
    <p:sldId id="268" r:id="rId12"/>
    <p:sldId id="274" r:id="rId13"/>
    <p:sldId id="269" r:id="rId14"/>
    <p:sldId id="270" r:id="rId15"/>
    <p:sldId id="273" r:id="rId16"/>
    <p:sldId id="272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 varScale="1">
        <p:scale>
          <a:sx n="59" d="100"/>
          <a:sy n="59" d="100"/>
        </p:scale>
        <p:origin x="58" y="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kz/video/preview/?filmId=4226730012473652587&amp;text=%D0%B0%D1%80%D0%B0%D0%BB+%D1%82%D0%B0%D2%93%D0%B4%D1%8B%D1%80%D1%8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F8992D9-0D0A-4920-AB40-33B2B72C3A78}"/>
              </a:ext>
            </a:extLst>
          </p:cNvPr>
          <p:cNvSpPr txBox="1"/>
          <p:nvPr/>
        </p:nvSpPr>
        <p:spPr>
          <a:xfrm>
            <a:off x="478302" y="1605325"/>
            <a:ext cx="8665698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</a:t>
            </a:r>
            <a:r>
              <a:rPr kumimoji="0" lang="kk-KZ" sz="2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Қазақ тілі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6-сынып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Бөлім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Су – тіршілік көзі.Қазақстандағы өзен – көлдер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Сабақ № 8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678752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-31913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A12DCD-1663-4AA1-A26C-2EAFC6B92389}"/>
              </a:ext>
            </a:extLst>
          </p:cNvPr>
          <p:cNvSpPr txBox="1"/>
          <p:nvPr/>
        </p:nvSpPr>
        <p:spPr>
          <a:xfrm>
            <a:off x="539552" y="976848"/>
            <a:ext cx="8514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D15BF2AB-7096-4717-A821-06F4A895F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t="15723" b="17778"/>
          <a:stretch/>
        </p:blipFill>
        <p:spPr bwMode="auto">
          <a:xfrm>
            <a:off x="0" y="1259654"/>
            <a:ext cx="9198260" cy="57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9E7210-235E-44A4-ADE9-ECFC8B16EF43}"/>
              </a:ext>
            </a:extLst>
          </p:cNvPr>
          <p:cNvSpPr txBox="1"/>
          <p:nvPr/>
        </p:nvSpPr>
        <p:spPr>
          <a:xfrm>
            <a:off x="1277475" y="2057684"/>
            <a:ext cx="980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күллі</a:t>
            </a:r>
            <a:endParaRPr lang="ru-KZ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0DBA999-D164-4467-A6D5-7249695B4F67}"/>
              </a:ext>
            </a:extLst>
          </p:cNvPr>
          <p:cNvSpPr txBox="1"/>
          <p:nvPr/>
        </p:nvSpPr>
        <p:spPr>
          <a:xfrm>
            <a:off x="2331372" y="1941975"/>
            <a:ext cx="1353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өзінен</a:t>
            </a:r>
            <a:endParaRPr lang="ru-KZ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21F90B-A88D-4258-AB9B-0D3F52D1B0EF}"/>
              </a:ext>
            </a:extLst>
          </p:cNvPr>
          <p:cNvSpPr txBox="1"/>
          <p:nvPr/>
        </p:nvSpPr>
        <p:spPr>
          <a:xfrm>
            <a:off x="969008" y="2749596"/>
            <a:ext cx="1597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баршаға</a:t>
            </a:r>
            <a:endParaRPr lang="ru-KZ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BB89D7-2108-44C1-B0E0-6D68FFEE6B3A}"/>
              </a:ext>
            </a:extLst>
          </p:cNvPr>
          <p:cNvSpPr txBox="1"/>
          <p:nvPr/>
        </p:nvSpPr>
        <p:spPr>
          <a:xfrm>
            <a:off x="2517331" y="2631928"/>
            <a:ext cx="1313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бәріне</a:t>
            </a:r>
            <a:endParaRPr lang="ru-KZ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883A606-36E2-42CA-A9EB-88AE505F3AAB}"/>
              </a:ext>
            </a:extLst>
          </p:cNvPr>
          <p:cNvSpPr txBox="1"/>
          <p:nvPr/>
        </p:nvSpPr>
        <p:spPr>
          <a:xfrm>
            <a:off x="2830274" y="3499804"/>
            <a:ext cx="1313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өзінде</a:t>
            </a:r>
            <a:endParaRPr lang="ru-KZ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4503604-F517-49E1-B818-A5E85D5D896C}"/>
              </a:ext>
            </a:extLst>
          </p:cNvPr>
          <p:cNvSpPr txBox="1"/>
          <p:nvPr/>
        </p:nvSpPr>
        <p:spPr>
          <a:xfrm>
            <a:off x="914399" y="3694079"/>
            <a:ext cx="20936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барлығымен</a:t>
            </a:r>
            <a:endParaRPr lang="ru-KZ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BDDE3D7-1A60-4D5F-AE28-4BB0463FF114}"/>
              </a:ext>
            </a:extLst>
          </p:cNvPr>
          <p:cNvSpPr txBox="1"/>
          <p:nvPr/>
        </p:nvSpPr>
        <p:spPr>
          <a:xfrm>
            <a:off x="1052357" y="4498558"/>
            <a:ext cx="20936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барлығының</a:t>
            </a:r>
            <a:endParaRPr lang="ru-KZ" sz="2400" b="1" dirty="0"/>
          </a:p>
          <a:p>
            <a:endParaRPr lang="ru-KZ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72C5743-416B-4DA6-9261-C0E239F88DF4}"/>
              </a:ext>
            </a:extLst>
          </p:cNvPr>
          <p:cNvSpPr txBox="1"/>
          <p:nvPr/>
        </p:nvSpPr>
        <p:spPr>
          <a:xfrm>
            <a:off x="3274017" y="4481324"/>
            <a:ext cx="1112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өзін</a:t>
            </a:r>
            <a:endParaRPr lang="ru-KZ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BD92882-864C-4763-B9CB-2A3A16077EAB}"/>
              </a:ext>
            </a:extLst>
          </p:cNvPr>
          <p:cNvSpPr txBox="1"/>
          <p:nvPr/>
        </p:nvSpPr>
        <p:spPr>
          <a:xfrm>
            <a:off x="539552" y="3987169"/>
            <a:ext cx="965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endParaRPr lang="ru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FBB038F-A435-4C50-AEA4-7DDE6AD79549}"/>
              </a:ext>
            </a:extLst>
          </p:cNvPr>
          <p:cNvSpPr txBox="1"/>
          <p:nvPr/>
        </p:nvSpPr>
        <p:spPr>
          <a:xfrm>
            <a:off x="57457" y="52222"/>
            <a:ext cx="89070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2-тапсырма. 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Желкенде жазылған есімдіктерді құрамына қарай талдаңдар.</a:t>
            </a:r>
          </a:p>
          <a:p>
            <a:r>
              <a:rPr lang="kk-KZ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Үлгі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бәрінен -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жалпылау есімдігі, түбірі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бәрі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нен шығыс сеп.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1385001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-31913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A12DCD-1663-4AA1-A26C-2EAFC6B92389}"/>
              </a:ext>
            </a:extLst>
          </p:cNvPr>
          <p:cNvSpPr txBox="1"/>
          <p:nvPr/>
        </p:nvSpPr>
        <p:spPr>
          <a:xfrm>
            <a:off x="629308" y="1219200"/>
            <a:ext cx="7772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критерийі:</a:t>
            </a:r>
          </a:p>
          <a:p>
            <a:pPr algn="l"/>
            <a:endParaRPr lang="kk-KZ" sz="24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Ес</a:t>
            </a:r>
            <a:r>
              <a:rPr lang="kk-KZ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імдіктердің мағыналық түрлерін ажыратады</a:t>
            </a:r>
            <a:r>
              <a:rPr lang="ru-KZ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kk-KZ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Есімдіктерді 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құрамына қарай талдайды</a:t>
            </a:r>
            <a:r>
              <a:rPr lang="ru-KZ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endParaRPr lang="kk-KZ" sz="24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KZ" sz="24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ru-KZ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kk-KZ" sz="24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Ес</a:t>
            </a:r>
            <a:r>
              <a:rPr lang="kk-KZ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імдіктердің мағыналық түрлерін ажыратады</a:t>
            </a:r>
            <a:r>
              <a:rPr lang="ru-KZ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kk-KZ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Есімдіктерді 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құрамына қарай талдайды</a:t>
            </a:r>
            <a:endParaRPr lang="ru-KZ" sz="24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KZ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2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-124678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A12DCD-1663-4AA1-A26C-2EAFC6B92389}"/>
              </a:ext>
            </a:extLst>
          </p:cNvPr>
          <p:cNvSpPr txBox="1"/>
          <p:nvPr/>
        </p:nvSpPr>
        <p:spPr>
          <a:xfrm>
            <a:off x="539552" y="680331"/>
            <a:ext cx="835292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Күллі 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жалпылау есімдігі, түбір сөз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Өзінен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өздік есімдігі, түбірі – өз -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тәуелдік жалғауының ІІІ жағы, -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шығыс септігі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kk-KZ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Баршаға 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жалпылау есімдігі, түбірі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барша,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барыс септігі</a:t>
            </a:r>
          </a:p>
          <a:p>
            <a:pPr algn="l"/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Бәріне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жалпылау есімдігі түбірі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бәрі,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барыс септігі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kk-KZ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өздік есімдігі, түбірі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тәуелдік жалғауының ІІІ жағы</a:t>
            </a:r>
          </a:p>
          <a:p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Барлығымен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жалпылау есімдігі түбірі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барлық,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тәуелдік жалғауының ІІІ жағы,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көмектес септігі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kk-KZ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Өзінде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өздік есімдігі, түбірі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өз,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тәуелдік жалғауының ІІІ жағы,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нде 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жатыс септігі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kk-KZ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өздік есімдігі, түбірі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тәуелдік жалғауының ІІІ жағы,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 септігі</a:t>
            </a:r>
          </a:p>
          <a:p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Барлығының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жалпылау есімдігі түбірі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тәуелдік жалғауының ІІІ жағы,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ілік септігі</a:t>
            </a:r>
          </a:p>
          <a:p>
            <a:endParaRPr lang="kk-KZ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KZ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224B3A-AC64-4BE1-9AF8-5BFB42119524}"/>
              </a:ext>
            </a:extLst>
          </p:cNvPr>
          <p:cNvSpPr txBox="1"/>
          <p:nvPr/>
        </p:nvSpPr>
        <p:spPr>
          <a:xfrm>
            <a:off x="3419872" y="153376"/>
            <a:ext cx="4717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 жауап</a:t>
            </a:r>
            <a:endParaRPr lang="ru-K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44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-31913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A12DCD-1663-4AA1-A26C-2EAFC6B92389}"/>
              </a:ext>
            </a:extLst>
          </p:cNvPr>
          <p:cNvSpPr txBox="1"/>
          <p:nvPr/>
        </p:nvSpPr>
        <p:spPr>
          <a:xfrm>
            <a:off x="395536" y="661184"/>
            <a:ext cx="851469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-тапсырма.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Мәтіндегі</a:t>
            </a:r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жалпылау</a:t>
            </a:r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өздік</a:t>
            </a:r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есімдіктеріне</a:t>
            </a:r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қойып</a:t>
            </a:r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дың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сөйлемдегі</a:t>
            </a:r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анықтыңдар</a:t>
            </a:r>
            <a:r>
              <a:rPr lang="ru-RU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2400" b="0" i="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Әмірші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өзіне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біреу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шағым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айтып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кісіні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етінен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жек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көреді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ешкім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бұралқы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айтпайды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бермесе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уәзірлер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ешкім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ештеңе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айтпайды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Құлағы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естіген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ұнамсыз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жайларды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әшкерелеп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отыру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өзіне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оңай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Жазықтыға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жаза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қолданарын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кернейлер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тартылып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дауылпаз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дабыл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қақты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ru-RU" sz="2400" b="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0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Ә.Кекілбаев</a:t>
            </a:r>
            <a:r>
              <a:rPr lang="ru-RU" sz="2400" b="0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86120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-31913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A12DCD-1663-4AA1-A26C-2EAFC6B92389}"/>
              </a:ext>
            </a:extLst>
          </p:cNvPr>
          <p:cNvSpPr txBox="1"/>
          <p:nvPr/>
        </p:nvSpPr>
        <p:spPr>
          <a:xfrm>
            <a:off x="707706" y="1742083"/>
            <a:ext cx="8514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714EC4-93AB-4024-8033-9BA18BBC1FAF}"/>
              </a:ext>
            </a:extLst>
          </p:cNvPr>
          <p:cNvSpPr txBox="1"/>
          <p:nvPr/>
        </p:nvSpPr>
        <p:spPr>
          <a:xfrm>
            <a:off x="707706" y="980728"/>
            <a:ext cx="797290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критерийі:</a:t>
            </a:r>
          </a:p>
          <a:p>
            <a:pPr algn="l"/>
            <a:endParaRPr lang="kk-KZ" sz="24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Ес</a:t>
            </a:r>
            <a:r>
              <a:rPr lang="kk-KZ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імдіктердің мағыналық түрлерін ажыратады</a:t>
            </a:r>
            <a:r>
              <a:rPr lang="ru-KZ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kk-KZ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Есімдіктерге сұрақ қояды, сөйлемдегі қызметін анықтайды</a:t>
            </a:r>
            <a:r>
              <a:rPr lang="ru-KZ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endParaRPr lang="kk-KZ" sz="24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KZ" sz="24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ru-KZ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kk-KZ" sz="24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Ес</a:t>
            </a:r>
            <a:r>
              <a:rPr lang="kk-KZ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імдіктердің мағыналық түрлерін ажыратады</a:t>
            </a:r>
            <a:r>
              <a:rPr lang="ru-KZ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kk-KZ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Есімдіктерге сұрақ қоя отырып сөйлемдегі қызметін анықтайды</a:t>
            </a:r>
            <a:r>
              <a:rPr lang="ru-KZ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endParaRPr lang="kk-KZ" sz="24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35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-31913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A12DCD-1663-4AA1-A26C-2EAFC6B92389}"/>
              </a:ext>
            </a:extLst>
          </p:cNvPr>
          <p:cNvSpPr txBox="1"/>
          <p:nvPr/>
        </p:nvSpPr>
        <p:spPr>
          <a:xfrm>
            <a:off x="707706" y="1742083"/>
            <a:ext cx="8514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EEA6A416-3325-4285-B4CA-4553C5463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967931"/>
              </p:ext>
            </p:extLst>
          </p:nvPr>
        </p:nvGraphicFramePr>
        <p:xfrm>
          <a:off x="177280" y="808990"/>
          <a:ext cx="8280920" cy="558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66728">
                  <a:extLst>
                    <a:ext uri="{9D8B030D-6E8A-4147-A177-3AD203B41FA5}">
                      <a16:colId xmlns:a16="http://schemas.microsoft.com/office/drawing/2014/main" xmlns="" val="2221538741"/>
                    </a:ext>
                  </a:extLst>
                </a:gridCol>
                <a:gridCol w="3814192">
                  <a:extLst>
                    <a:ext uri="{9D8B030D-6E8A-4147-A177-3AD203B41FA5}">
                      <a16:colId xmlns:a16="http://schemas.microsoft.com/office/drawing/2014/main" xmlns="" val="1562941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08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Әмірші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өзіне</a:t>
                      </a:r>
                      <a:r>
                        <a:rPr lang="ru-RU" sz="2400" b="1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біреу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шағым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айтып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келген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кісіні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етінен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жек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көреді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Өзіне -кімге?- толықтауыш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7703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бермесе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уәзірлер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балалары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ешкім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жөнінде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ештеңе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айтпайды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</a:t>
                      </a:r>
                      <a:r>
                        <a:rPr lang="ru-RU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кім?- бастауыш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5817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Құлағы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естіген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әрбір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ұнамсыз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жайларды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әшкерелеп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отыру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өзіне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оңай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K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Өзіне -кімге?- толықтауыш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778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Жазықтыға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қандай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жаза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қолданарын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тек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ғана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біледі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K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Өзі- кім?- бастауыш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2193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Барлық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кернейлер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тартылып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барлық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дауылпаз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дабыл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қақты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Барлық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</a:t>
                      </a:r>
                      <a:r>
                        <a:rPr lang="ru-RU" sz="24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-</a:t>
                      </a:r>
                      <a:r>
                        <a:rPr lang="ru-RU" sz="2400" b="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анықтауыш</a:t>
                      </a:r>
                      <a:endParaRPr lang="ru-KZ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7070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053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-31913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A12DCD-1663-4AA1-A26C-2EAFC6B92389}"/>
              </a:ext>
            </a:extLst>
          </p:cNvPr>
          <p:cNvSpPr txBox="1"/>
          <p:nvPr/>
        </p:nvSpPr>
        <p:spPr>
          <a:xfrm>
            <a:off x="707706" y="1742083"/>
            <a:ext cx="8514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6C43110-53F2-4375-BC63-84EEEF65C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4" t="20540" r="4343" b="1340"/>
          <a:stretch/>
        </p:blipFill>
        <p:spPr bwMode="auto">
          <a:xfrm>
            <a:off x="1187624" y="1104055"/>
            <a:ext cx="6764947" cy="458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269894-F67E-4BC6-BB25-6B55B687795C}"/>
              </a:ext>
            </a:extLst>
          </p:cNvPr>
          <p:cNvSpPr txBox="1"/>
          <p:nvPr/>
        </p:nvSpPr>
        <p:spPr>
          <a:xfrm>
            <a:off x="3064700" y="52993"/>
            <a:ext cx="3307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</a:t>
            </a: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1439371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020333-2647-408F-9FCC-C71FD5A30B60}"/>
              </a:ext>
            </a:extLst>
          </p:cNvPr>
          <p:cNvSpPr txBox="1"/>
          <p:nvPr/>
        </p:nvSpPr>
        <p:spPr>
          <a:xfrm>
            <a:off x="899592" y="1182231"/>
            <a:ext cx="77872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kk-KZ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kk-KZ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Тыңдалым мәтінін және түрлі ақпарат көздерін </a:t>
            </a:r>
          </a:p>
          <a:p>
            <a:r>
              <a:rPr lang="kk-KZ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пайдаланып, </a:t>
            </a:r>
            <a:r>
              <a:rPr lang="ru-RU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Аралым</a:t>
            </a:r>
            <a:r>
              <a:rPr lang="ru-RU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28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айдын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шалқарым</a:t>
            </a:r>
            <a:r>
              <a:rPr lang="kk-KZ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kk-KZ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тақырыбында эссе жазыңдар ( 100-120 сөз).</a:t>
            </a: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331931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52" y="0"/>
            <a:ext cx="10160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3BBD8B-6424-4E19-B4D0-561E96CAAC22}"/>
              </a:ext>
            </a:extLst>
          </p:cNvPr>
          <p:cNvSpPr txBox="1"/>
          <p:nvPr/>
        </p:nvSpPr>
        <p:spPr>
          <a:xfrm>
            <a:off x="685800" y="615904"/>
            <a:ext cx="899876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kk-KZ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улы жер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нулы жер.Жалпылау, өздік есімдіктері.</a:t>
            </a:r>
          </a:p>
          <a:p>
            <a:pPr>
              <a:spcBef>
                <a:spcPct val="20000"/>
              </a:spcBef>
            </a:pPr>
            <a:endParaRPr lang="kk-KZ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Тыңдалған мәтін мазмұны бойынша жалпы және нақты сұрақтарға жауап беру, мәтіндегі ақпаратты шынайы өмірмен байланыстыру.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kk-KZ" sz="28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ӘТН4.</a:t>
            </a:r>
            <a:r>
              <a:rPr lang="kk-KZ" sz="2800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Сөйлемдегі есімдіктің қызметін түсіну, есімдікті зат есім, сын есімнің орнына қолдану.</a:t>
            </a:r>
            <a:endParaRPr lang="ru-RU" sz="2800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Ø"/>
            </a:pPr>
            <a:endParaRPr lang="kk-KZ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2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6302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979"/>
            <a:ext cx="9277781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1E22A3-83EC-4FBB-AE78-1CD1E635265D}"/>
              </a:ext>
            </a:extLst>
          </p:cNvPr>
          <p:cNvSpPr txBox="1"/>
          <p:nvPr/>
        </p:nvSpPr>
        <p:spPr>
          <a:xfrm>
            <a:off x="1115616" y="381000"/>
            <a:ext cx="73425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улы жер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нулы жер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Арал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теңізі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Яндекс.Видео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yandex.kz)</a:t>
            </a:r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356A687-24E3-4AAB-8D7B-DB0EA51A3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200800" cy="4776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86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109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A12DCD-1663-4AA1-A26C-2EAFC6B92389}"/>
              </a:ext>
            </a:extLst>
          </p:cNvPr>
          <p:cNvSpPr txBox="1"/>
          <p:nvPr/>
        </p:nvSpPr>
        <p:spPr>
          <a:xfrm>
            <a:off x="685800" y="394883"/>
            <a:ext cx="7982744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         </a:t>
            </a:r>
            <a:r>
              <a:rPr lang="ru-RU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32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Кезбе</a:t>
            </a:r>
            <a:r>
              <a:rPr lang="ru-RU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тілші</a:t>
            </a:r>
            <a:r>
              <a:rPr lang="ru-RU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lang="ru-RU" sz="32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әдісі</a:t>
            </a:r>
            <a:endParaRPr lang="ru-RU" sz="3200" b="1" i="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Мәтінде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туралы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айтылған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Теңіздің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тартылуына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не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себеп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болды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Теңіздің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зардабы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қандай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болды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Бейнетаспа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сіздерге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ой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салды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kk-KZ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Бағалау критерийі:</a:t>
            </a:r>
            <a:endParaRPr lang="ru-KZ" sz="28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kk-KZ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ыңдалған мәтіннің негізгі мазмұнын түсінеді</a:t>
            </a:r>
            <a:r>
              <a:rPr lang="ru-KZ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KZ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kk-KZ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сыни тұрғыдан ойлайды, ойын ашық жеткізеді</a:t>
            </a:r>
            <a:r>
              <a:rPr lang="ru-KZ" sz="2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109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xmlns="" id="{D1A9F1A7-47A8-46D5-83F9-1584DAA6F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721488"/>
              </p:ext>
            </p:extLst>
          </p:nvPr>
        </p:nvGraphicFramePr>
        <p:xfrm>
          <a:off x="576418" y="2314293"/>
          <a:ext cx="8170676" cy="28428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30216">
                  <a:extLst>
                    <a:ext uri="{9D8B030D-6E8A-4147-A177-3AD203B41FA5}">
                      <a16:colId xmlns:a16="http://schemas.microsoft.com/office/drawing/2014/main" xmlns="" val="3123612552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xmlns="" val="2857878162"/>
                    </a:ext>
                  </a:extLst>
                </a:gridCol>
              </a:tblGrid>
              <a:tr h="687943"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Кешегі Арал теңізі қандай еді ?</a:t>
                      </a:r>
                      <a:endParaRPr lang="ru-K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Бүгінгі Арал қандай? </a:t>
                      </a:r>
                      <a:endParaRPr lang="ru-K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7291419"/>
                  </a:ext>
                </a:extLst>
              </a:tr>
              <a:tr h="5593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8126915"/>
                  </a:ext>
                </a:extLst>
              </a:tr>
              <a:tr h="382191">
                <a:tc>
                  <a:txBody>
                    <a:bodyPr/>
                    <a:lstStyle/>
                    <a:p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0951575"/>
                  </a:ext>
                </a:extLst>
              </a:tr>
              <a:tr h="500283">
                <a:tc>
                  <a:txBody>
                    <a:bodyPr/>
                    <a:lstStyle/>
                    <a:p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7322301"/>
                  </a:ext>
                </a:extLst>
              </a:tr>
              <a:tr h="503074">
                <a:tc>
                  <a:txBody>
                    <a:bodyPr/>
                    <a:lstStyle/>
                    <a:p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233244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A12DCD-1663-4AA1-A26C-2EAFC6B92389}"/>
              </a:ext>
            </a:extLst>
          </p:cNvPr>
          <p:cNvSpPr txBox="1"/>
          <p:nvPr/>
        </p:nvSpPr>
        <p:spPr>
          <a:xfrm>
            <a:off x="395536" y="543127"/>
            <a:ext cx="896448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Тыңдалым.</a:t>
            </a:r>
          </a:p>
          <a:p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1-тапсырма. 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Бейнетаспадағы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тыңдалым мәтініне сүйене отырып Арал теңізінің кешегі мен бүгінгі жай-күйін саралап жазыңдар </a:t>
            </a:r>
            <a:endParaRPr lang="ru-KZ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3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-31913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A12DCD-1663-4AA1-A26C-2EAFC6B92389}"/>
              </a:ext>
            </a:extLst>
          </p:cNvPr>
          <p:cNvSpPr txBox="1"/>
          <p:nvPr/>
        </p:nvSpPr>
        <p:spPr>
          <a:xfrm>
            <a:off x="707706" y="1742083"/>
            <a:ext cx="851469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критерийі:</a:t>
            </a:r>
            <a:endParaRPr lang="ru-KZ" sz="24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Тыңдалым мәтініндегі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ақпаратты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түсінеді</a:t>
            </a:r>
            <a:r>
              <a:rPr lang="ru-KZ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kk-KZ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 теңізінің кешегі мен бүгінгі жай-күйін саралап 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жазады</a:t>
            </a:r>
            <a:r>
              <a:rPr lang="ru-KZ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endParaRPr lang="kk-KZ" sz="24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kk-KZ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ru-KZ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kk-KZ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</a:t>
            </a:r>
            <a:r>
              <a:rPr lang="kk-KZ" sz="2400" b="0" i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әтініндегі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ақпаратты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түсінеді</a:t>
            </a:r>
            <a:r>
              <a:rPr lang="ru-KZ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kk-KZ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 теңізінің кешегі мен бүгінгі жай-күйін саралап </a:t>
            </a:r>
            <a:r>
              <a:rPr lang="kk-KZ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жазады</a:t>
            </a:r>
            <a:r>
              <a:rPr lang="ru-KZ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endParaRPr lang="ru-KZ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9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xmlns="" id="{D1A9F1A7-47A8-46D5-83F9-1584DAA6F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179339"/>
              </p:ext>
            </p:extLst>
          </p:nvPr>
        </p:nvGraphicFramePr>
        <p:xfrm>
          <a:off x="206388" y="891563"/>
          <a:ext cx="8731224" cy="58902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xmlns="" val="3123612552"/>
                    </a:ext>
                  </a:extLst>
                </a:gridCol>
                <a:gridCol w="4122712">
                  <a:extLst>
                    <a:ext uri="{9D8B030D-6E8A-4147-A177-3AD203B41FA5}">
                      <a16:colId xmlns:a16="http://schemas.microsoft.com/office/drawing/2014/main" xmlns="" val="2857878162"/>
                    </a:ext>
                  </a:extLst>
                </a:gridCol>
              </a:tblGrid>
              <a:tr h="646615"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Кешегі Арал теңізі қандай еді ?</a:t>
                      </a:r>
                      <a:endParaRPr lang="ru-K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Бүгінгі Арал қандай? </a:t>
                      </a:r>
                      <a:endParaRPr lang="ru-K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7291419"/>
                  </a:ext>
                </a:extLst>
              </a:tr>
              <a:tr h="9540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Арал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теңізі көлемі жағынан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</a:t>
                      </a:r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 тұрды.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Арал теңізі шөлден зардап шекті.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8126915"/>
                  </a:ext>
                </a:extLst>
              </a:tr>
              <a:tr h="954014"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Алып көлдің аумағы 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lang="ru-RU" sz="24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мың</a:t>
                      </a:r>
                      <a:r>
                        <a:rPr lang="ru-RU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км2,тереңдігі 60 </a:t>
                      </a:r>
                      <a:r>
                        <a:rPr lang="kk-KZ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метрден асады.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</a:t>
                      </a:r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ші жылдардың аяғында су деңгейі төмендеді.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0951575"/>
                  </a:ext>
                </a:extLst>
              </a:tr>
              <a:tr h="954014"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Балықтың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</a:t>
                      </a:r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 астам түрі бар.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Теңіздің тұздылығы он есе артты, балықтардың жойылуына әкелді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7322301"/>
                  </a:ext>
                </a:extLst>
              </a:tr>
              <a:tr h="1192860"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Арал теңізіне құятын өзендер Амудария мен Сырдария өзендерін қамтамасыз етті.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Шаңды борандар улы заттарды бірнеше километрге таратты.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2332440"/>
                  </a:ext>
                </a:extLst>
              </a:tr>
              <a:tr h="954014"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Теңіз жағалаулары жасыл желекке көмкерілді.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Жануарлар мен құстар қашып, өсімдіктер жойылды.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501634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17B9F2-EA65-4647-9B7B-C76BA98B763F}"/>
              </a:ext>
            </a:extLst>
          </p:cNvPr>
          <p:cNvSpPr txBox="1"/>
          <p:nvPr/>
        </p:nvSpPr>
        <p:spPr>
          <a:xfrm>
            <a:off x="3054626" y="82593"/>
            <a:ext cx="47177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 жауап</a:t>
            </a:r>
            <a:endParaRPr lang="ru-KZ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5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C1FD7304-D108-4AE9-B975-9786B6EAC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89211"/>
              </p:ext>
            </p:extLst>
          </p:nvPr>
        </p:nvGraphicFramePr>
        <p:xfrm>
          <a:off x="81811" y="171450"/>
          <a:ext cx="9170709" cy="6858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42347">
                  <a:extLst>
                    <a:ext uri="{9D8B030D-6E8A-4147-A177-3AD203B41FA5}">
                      <a16:colId xmlns:a16="http://schemas.microsoft.com/office/drawing/2014/main" xmlns="" val="157357335"/>
                    </a:ext>
                  </a:extLst>
                </a:gridCol>
                <a:gridCol w="4128362">
                  <a:extLst>
                    <a:ext uri="{9D8B030D-6E8A-4147-A177-3AD203B41FA5}">
                      <a16:colId xmlns:a16="http://schemas.microsoft.com/office/drawing/2014/main" xmlns="" val="814228861"/>
                    </a:ext>
                  </a:extLst>
                </a:gridCol>
              </a:tblGrid>
              <a:tr h="449425">
                <a:tc>
                  <a:txBody>
                    <a:bodyPr/>
                    <a:lstStyle/>
                    <a:p>
                      <a:r>
                        <a:rPr lang="ru-RU" sz="2400" b="1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2400" b="1" i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Жалпылау</a:t>
                      </a:r>
                      <a:r>
                        <a:rPr lang="ru-RU" sz="2400" b="1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есімдігі</a:t>
                      </a:r>
                      <a:endParaRPr lang="ru-KZ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Ө</a:t>
                      </a:r>
                      <a:r>
                        <a:rPr lang="ru-RU" sz="2400" b="1" i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здік</a:t>
                      </a:r>
                      <a:r>
                        <a:rPr lang="ru-RU" sz="2400" b="1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есімдік</a:t>
                      </a:r>
                      <a:endParaRPr lang="ru-KZ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6553847"/>
                  </a:ext>
                </a:extLst>
              </a:tr>
              <a:tr h="4404360">
                <a:tc>
                  <a:txBody>
                    <a:bodyPr/>
                    <a:lstStyle/>
                    <a:p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Жалпылау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жинақтау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мағыналарын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білдіретін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есімдіктің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түрі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жалпылау</a:t>
                      </a:r>
                      <a:r>
                        <a:rPr lang="ru-RU" sz="24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есімдігі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аталады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Жалпылау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есімдігіне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бәрі</a:t>
                      </a:r>
                      <a:r>
                        <a:rPr lang="ru-RU" sz="2400" b="1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i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барлық</a:t>
                      </a:r>
                      <a:r>
                        <a:rPr lang="ru-RU" sz="2400" b="1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бар, </a:t>
                      </a:r>
                      <a:r>
                        <a:rPr lang="ru-RU" sz="2400" b="1" i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барша</a:t>
                      </a:r>
                      <a:r>
                        <a:rPr lang="ru-RU" sz="2400" b="1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i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бүкіл</a:t>
                      </a:r>
                      <a:r>
                        <a:rPr lang="ru-RU" sz="2400" b="1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i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күллі</a:t>
                      </a:r>
                      <a:r>
                        <a:rPr lang="ru-RU" sz="2400" b="1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i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бүтін</a:t>
                      </a:r>
                      <a:r>
                        <a:rPr lang="ru-RU" sz="2400" b="1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i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түгел</a:t>
                      </a:r>
                      <a:r>
                        <a:rPr lang="ru-RU" sz="2400" b="1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i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тегіс</a:t>
                      </a:r>
                      <a:r>
                        <a:rPr lang="ru-RU" sz="2400" b="1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деген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сөздер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жатады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400" b="1" i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Бар,барлық,барша</a:t>
                      </a:r>
                      <a:r>
                        <a:rPr lang="ru-RU" sz="2400" b="1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есімдіктеріне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тәуелдік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жалғаулары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оңаша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ортақ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түрінде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жалғана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береді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Жалпылау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есімдіктері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жіктелмейді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Сөйлемде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бастауыш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анықтауыш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толықтауыш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болып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атқарады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здік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есімдікке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жалғыз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ғана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өз</a:t>
                      </a:r>
                      <a:r>
                        <a:rPr lang="ru-RU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сөзі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жатады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тілінде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бұл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есімдік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көбінесе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i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өзім</a:t>
                      </a:r>
                      <a:r>
                        <a:rPr lang="ru-RU" sz="2400" b="1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i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өзің</a:t>
                      </a:r>
                      <a:r>
                        <a:rPr lang="ru-RU" sz="2400" b="1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i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өзіңіз</a:t>
                      </a:r>
                      <a:r>
                        <a:rPr lang="ru-RU" sz="2400" b="1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i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өзі</a:t>
                      </a:r>
                      <a:r>
                        <a:rPr lang="ru-RU" sz="2400" b="1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i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өзіміз</a:t>
                      </a:r>
                      <a:r>
                        <a:rPr lang="ru-RU" sz="2400" b="1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i="0" kern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өздеріңіз</a:t>
                      </a:r>
                      <a:r>
                        <a:rPr lang="ru-RU" sz="2400" b="1" i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деген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сияқты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оңаша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ортақ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тәуелдеулі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түрде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қолданылады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Өздік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есімдіктің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тәуелдеулі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түрі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сөйлемнің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барлық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мүшесі</a:t>
                      </a:r>
                      <a:r>
                        <a:rPr lang="ru-RU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бола </a:t>
                      </a:r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алады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8257160"/>
                  </a:ext>
                </a:extLst>
              </a:tr>
              <a:tr h="1528043">
                <a:tc>
                  <a:txBody>
                    <a:bodyPr/>
                    <a:lstStyle/>
                    <a:p>
                      <a:r>
                        <a:rPr lang="ru-RU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Мысалы:</a:t>
                      </a:r>
                      <a:r>
                        <a:rPr lang="ru-RU" sz="24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Барлығы</a:t>
                      </a:r>
                      <a:r>
                        <a:rPr lang="ru-RU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b="1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кім</a:t>
                      </a:r>
                      <a:r>
                        <a:rPr lang="ru-RU" sz="24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?)</a:t>
                      </a:r>
                      <a:r>
                        <a:rPr lang="ru-RU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келісті</a:t>
                      </a:r>
                      <a:r>
                        <a:rPr lang="ru-RU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Барлығының</a:t>
                      </a:r>
                      <a:r>
                        <a:rPr lang="ru-RU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b="1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кімнің</a:t>
                      </a:r>
                      <a:r>
                        <a:rPr lang="ru-RU" sz="24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?)</a:t>
                      </a:r>
                      <a:r>
                        <a:rPr lang="ru-RU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пікірі</a:t>
                      </a:r>
                      <a:r>
                        <a:rPr lang="ru-RU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ru-RU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жерден</a:t>
                      </a:r>
                      <a:r>
                        <a:rPr lang="ru-RU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шықты</a:t>
                      </a:r>
                      <a:r>
                        <a:rPr lang="ru-RU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Тапсырма</a:t>
                      </a:r>
                      <a:endParaRPr lang="ru-RU" sz="2400" b="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бәрінен</a:t>
                      </a:r>
                      <a:r>
                        <a:rPr lang="ru-RU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b="1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кімнен</a:t>
                      </a:r>
                      <a:r>
                        <a:rPr lang="ru-RU" sz="24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?)</a:t>
                      </a:r>
                      <a:r>
                        <a:rPr lang="ru-RU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сұралады</a:t>
                      </a: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KZ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Мысалы</a:t>
                      </a:r>
                      <a:r>
                        <a:rPr lang="ru-RU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Өзім</a:t>
                      </a:r>
                      <a:r>
                        <a:rPr lang="ru-RU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көмектесемін</a:t>
                      </a:r>
                      <a:r>
                        <a:rPr lang="ru-RU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Өзіміз</a:t>
                      </a:r>
                      <a:r>
                        <a:rPr lang="ru-RU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керек</a:t>
                      </a:r>
                      <a:r>
                        <a:rPr lang="ru-RU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Ешбір</a:t>
                      </a:r>
                      <a:endParaRPr lang="ru-RU" sz="2400" b="0" i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адам</a:t>
                      </a:r>
                      <a:r>
                        <a:rPr lang="ru-RU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өзіне</a:t>
                      </a:r>
                      <a:r>
                        <a:rPr lang="ru-RU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400" b="1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кімге</a:t>
                      </a:r>
                      <a:r>
                        <a:rPr lang="ru-RU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?)</a:t>
                      </a:r>
                    </a:p>
                    <a:p>
                      <a:r>
                        <a:rPr lang="ru-RU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жамандық</a:t>
                      </a:r>
                      <a:r>
                        <a:rPr lang="ru-RU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тілемейді</a:t>
                      </a:r>
                      <a:r>
                        <a:rPr lang="ru-RU" sz="24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KZ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0963318"/>
                  </a:ext>
                </a:extLst>
              </a:tr>
              <a:tr h="359540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574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866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7AB5C3BF-C22B-4B97-9919-49C6B918E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600085"/>
              </p:ext>
            </p:extLst>
          </p:nvPr>
        </p:nvGraphicFramePr>
        <p:xfrm>
          <a:off x="685800" y="1397000"/>
          <a:ext cx="8206680" cy="4624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5560">
                  <a:extLst>
                    <a:ext uri="{9D8B030D-6E8A-4147-A177-3AD203B41FA5}">
                      <a16:colId xmlns:a16="http://schemas.microsoft.com/office/drawing/2014/main" xmlns="" val="3918300334"/>
                    </a:ext>
                  </a:extLst>
                </a:gridCol>
                <a:gridCol w="2735560">
                  <a:extLst>
                    <a:ext uri="{9D8B030D-6E8A-4147-A177-3AD203B41FA5}">
                      <a16:colId xmlns:a16="http://schemas.microsoft.com/office/drawing/2014/main" xmlns="" val="3906504558"/>
                    </a:ext>
                  </a:extLst>
                </a:gridCol>
                <a:gridCol w="2735560">
                  <a:extLst>
                    <a:ext uri="{9D8B030D-6E8A-4147-A177-3AD203B41FA5}">
                      <a16:colId xmlns:a16="http://schemas.microsoft.com/office/drawing/2014/main" xmlns="" val="1394917232"/>
                    </a:ext>
                  </a:extLst>
                </a:gridCol>
              </a:tblGrid>
              <a:tr h="578036">
                <a:tc gridSpan="3"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Жалпылау, өздік есімдіктерінің септелу үлгісі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2830809"/>
                  </a:ext>
                </a:extLst>
              </a:tr>
              <a:tr h="578036"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Бәрі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Өзім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558281"/>
                  </a:ext>
                </a:extLst>
              </a:tr>
              <a:tr h="578036"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Ілік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Бәрі </a:t>
                      </a:r>
                      <a:r>
                        <a:rPr lang="kk-KZ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нің</a:t>
                      </a:r>
                      <a:endParaRPr lang="ru-KZ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Өзім </a:t>
                      </a:r>
                      <a:r>
                        <a:rPr lang="kk-KZ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нің</a:t>
                      </a:r>
                      <a:endParaRPr lang="ru-KZ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5218819"/>
                  </a:ext>
                </a:extLst>
              </a:tr>
              <a:tr h="578036"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Барыс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Бәрі </a:t>
                      </a:r>
                      <a:r>
                        <a:rPr lang="kk-KZ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endParaRPr lang="ru-KZ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Өзім </a:t>
                      </a:r>
                      <a:r>
                        <a:rPr lang="kk-KZ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KZ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0464377"/>
                  </a:ext>
                </a:extLst>
              </a:tr>
              <a:tr h="578036"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Табыс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Бәрі </a:t>
                      </a:r>
                      <a:r>
                        <a:rPr lang="kk-KZ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KZ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Өзім </a:t>
                      </a:r>
                      <a:r>
                        <a:rPr lang="kk-KZ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</a:t>
                      </a:r>
                      <a:endParaRPr lang="ru-KZ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8518949"/>
                  </a:ext>
                </a:extLst>
              </a:tr>
              <a:tr h="578036"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Жатыс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Бәрі </a:t>
                      </a:r>
                      <a:r>
                        <a:rPr lang="kk-KZ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нде</a:t>
                      </a:r>
                      <a:endParaRPr lang="ru-KZ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Өзім </a:t>
                      </a:r>
                      <a:r>
                        <a:rPr lang="kk-KZ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</a:t>
                      </a:r>
                      <a:endParaRPr lang="ru-KZ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0216654"/>
                  </a:ext>
                </a:extLst>
              </a:tr>
              <a:tr h="578036"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Шығыс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Бәрі </a:t>
                      </a:r>
                      <a:r>
                        <a:rPr lang="kk-KZ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</a:t>
                      </a:r>
                      <a:endParaRPr lang="ru-KZ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Өзім </a:t>
                      </a:r>
                      <a:r>
                        <a:rPr lang="kk-KZ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</a:t>
                      </a:r>
                      <a:endParaRPr lang="ru-KZ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2503301"/>
                  </a:ext>
                </a:extLst>
              </a:tr>
              <a:tr h="578036"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Көмектес</a:t>
                      </a:r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Бәрі </a:t>
                      </a:r>
                      <a:r>
                        <a:rPr lang="kk-KZ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endParaRPr lang="ru-KZ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Өзім </a:t>
                      </a:r>
                      <a:r>
                        <a:rPr lang="kk-KZ" sz="24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endParaRPr lang="ru-KZ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6891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715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798</Words>
  <Application>Microsoft Office PowerPoint</Application>
  <PresentationFormat>Экран (4:3)</PresentationFormat>
  <Paragraphs>149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МагжанМ</dc:creator>
  <cp:lastModifiedBy>Huawei</cp:lastModifiedBy>
  <cp:revision>46</cp:revision>
  <dcterms:created xsi:type="dcterms:W3CDTF">2021-01-03T08:18:56Z</dcterms:created>
  <dcterms:modified xsi:type="dcterms:W3CDTF">2024-10-26T12:34:45Z</dcterms:modified>
</cp:coreProperties>
</file>