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4" r:id="rId4"/>
    <p:sldId id="265" r:id="rId5"/>
    <p:sldId id="267" r:id="rId6"/>
    <p:sldId id="269" r:id="rId7"/>
    <p:sldId id="270" r:id="rId8"/>
    <p:sldId id="272" r:id="rId9"/>
    <p:sldId id="258" r:id="rId10"/>
    <p:sldId id="259" r:id="rId11"/>
    <p:sldId id="271" r:id="rId12"/>
    <p:sldId id="261" r:id="rId13"/>
    <p:sldId id="257" r:id="rId14"/>
    <p:sldId id="262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4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kz/video/preview/?filmId=13047521020876559281&amp;from=tabbar&amp;text=%D0%B0%D1%80%D0%B0%D0%BB+%D1%82%D0%B0%D2%93%D0%B4%D1%8B%D1%80%D1%8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&#1040;&#1088;&#1072;&#1083;_&#1090;&#1077;&#1187;&#1110;&#1079;&#1110;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186367"/>
            <a:ext cx="79208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kk-KZ" sz="2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 тілі</a:t>
            </a:r>
          </a:p>
          <a:p>
            <a:pPr lvl="0"/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6-сынып</a:t>
            </a:r>
          </a:p>
          <a:p>
            <a:pPr lvl="0"/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Бөлім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 – тіршілік көзі.Қазақстандағы өзен – көлдер</a:t>
            </a:r>
          </a:p>
          <a:p>
            <a:pPr lvl="0"/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Сабақ № </a:t>
            </a:r>
            <a:r>
              <a:rPr lang="kk-KZ" sz="24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   </a:t>
            </a:r>
            <a:endParaRPr lang="kk-KZ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6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32CC4FF-EDDA-4531-A315-984F0A224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18599"/>
              </p:ext>
            </p:extLst>
          </p:nvPr>
        </p:nvGraphicFramePr>
        <p:xfrm>
          <a:off x="376570" y="1060340"/>
          <a:ext cx="8568952" cy="5651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45908">
                  <a:extLst>
                    <a:ext uri="{9D8B030D-6E8A-4147-A177-3AD203B41FA5}">
                      <a16:colId xmlns:a16="http://schemas.microsoft.com/office/drawing/2014/main" xmlns="" val="4100178112"/>
                    </a:ext>
                  </a:extLst>
                </a:gridCol>
                <a:gridCol w="3111522">
                  <a:extLst>
                    <a:ext uri="{9D8B030D-6E8A-4147-A177-3AD203B41FA5}">
                      <a16:colId xmlns:a16="http://schemas.microsoft.com/office/drawing/2014/main" xmlns="" val="1361782797"/>
                    </a:ext>
                  </a:extLst>
                </a:gridCol>
                <a:gridCol w="3111522">
                  <a:extLst>
                    <a:ext uri="{9D8B030D-6E8A-4147-A177-3AD203B41FA5}">
                      <a16:colId xmlns:a16="http://schemas.microsoft.com/office/drawing/2014/main" xmlns="" val="1672055295"/>
                    </a:ext>
                  </a:extLst>
                </a:gridCol>
              </a:tblGrid>
              <a:tr h="570984">
                <a:tc gridSpan="3"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Теңіздің тартылу себебі неде?</a:t>
                      </a:r>
                    </a:p>
                    <a:p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4128503"/>
                  </a:ext>
                </a:extLst>
              </a:tr>
              <a:tr h="1331318"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Ауаның ластанып, бұзылуы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Суармалы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жерлер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аумағының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2-3 </a:t>
                      </a:r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есе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ұлғайтылуы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Өзендердің басқа арнаға бұрылуы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5020872"/>
                  </a:ext>
                </a:extLst>
              </a:tr>
              <a:tr h="921681">
                <a:tc gridSpan="3"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Табиғи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орта </a:t>
                      </a:r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сапасының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нашарлауының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 </a:t>
                      </a:r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салдарын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</a:t>
                      </a:r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анықтаңыз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9267660"/>
                  </a:ext>
                </a:extLst>
              </a:tr>
              <a:tr h="570984"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3592407"/>
                  </a:ext>
                </a:extLst>
              </a:tr>
              <a:tr h="570984">
                <a:tc gridSpan="3"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  <a:r>
                        <a:rPr lang="kk-KZ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Мәтіндегі негізгі ой</a:t>
                      </a:r>
                      <a:endParaRPr lang="ru-KZ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663759"/>
                  </a:ext>
                </a:extLst>
              </a:tr>
              <a:tr h="1433793"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Теңіздің бүгінгі күйінен хабар беру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0" i="0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Теңіздің бұрынғы қалпын</a:t>
                      </a:r>
                      <a:r>
                        <a:rPr lang="kk-KZ" sz="2400" b="1" i="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b="0" i="0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 </a:t>
                      </a:r>
                      <a:r>
                        <a:rPr lang="ru-RU" sz="2400" b="0" i="0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0" i="0" u="non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борыш</a:t>
                      </a:r>
                      <a:endParaRPr lang="ru-KZ" sz="2400" b="0" i="0" u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Теңіздің өткені мен бүгінін салыстыру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0678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598C08-5A96-45D3-91BF-0C453202EA00}"/>
              </a:ext>
            </a:extLst>
          </p:cNvPr>
          <p:cNvSpPr txBox="1"/>
          <p:nvPr/>
        </p:nvSpPr>
        <p:spPr>
          <a:xfrm>
            <a:off x="685800" y="239056"/>
            <a:ext cx="777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Мәтін мазмұнына сәйкес келетін жауапты тауып, ойларыңды дәлелдеңдер.</a:t>
            </a:r>
          </a:p>
          <a:p>
            <a:endParaRPr lang="ru-KZ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5A548A-54E6-4FB1-8233-1FC0237A1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25" y="1045838"/>
            <a:ext cx="3114600" cy="93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86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643622"/>
            <a:ext cx="68696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</a:p>
          <a:p>
            <a:pPr marL="0" lvl="8" algn="ctr">
              <a:buClr>
                <a:srgbClr val="F14124">
                  <a:lumMod val="75000"/>
                </a:srgbClr>
              </a:buClr>
              <a:buSzPct val="130000"/>
            </a:pPr>
            <a:endParaRPr lang="kk-KZ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Мәтінді оқып, мазмұнымен танысады;</a:t>
            </a: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Мәтін мазмұнына сәйкес келетін жауапты тауып, ойларын дәлелдейді</a:t>
            </a: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сапасының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нашарлауының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салдарын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kk-KZ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Мәтіндегі негізгі ойды табады;</a:t>
            </a:r>
          </a:p>
          <a:p>
            <a:pPr marL="0" lvl="8">
              <a:buClr>
                <a:srgbClr val="F14124">
                  <a:lumMod val="75000"/>
                </a:srgbClr>
              </a:buClr>
              <a:buSzPct val="130000"/>
            </a:pPr>
            <a:endParaRPr lang="kk-KZ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8">
              <a:buClr>
                <a:srgbClr val="F14124">
                  <a:lumMod val="75000"/>
                </a:srgbClr>
              </a:buClr>
              <a:buSzPct val="130000"/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Дескриптор:</a:t>
            </a: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Мәтін мазмұнына сәйкес келетін жауапты тауып, ойларын дәлелдейді</a:t>
            </a: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сапасының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нашарлауының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салдарын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kk-KZ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Мәтіндегі негізгі ойды табады;</a:t>
            </a:r>
          </a:p>
          <a:p>
            <a:pPr marL="0" lvl="8">
              <a:buClr>
                <a:srgbClr val="F14124">
                  <a:lumMod val="75000"/>
                </a:srgbClr>
              </a:buClr>
              <a:buSzPct val="130000"/>
            </a:pPr>
            <a:endParaRPr lang="kk-KZ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1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4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FDC54F2-908A-45A6-A20E-4D5842935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74861"/>
              </p:ext>
            </p:extLst>
          </p:nvPr>
        </p:nvGraphicFramePr>
        <p:xfrm>
          <a:off x="453979" y="493339"/>
          <a:ext cx="8236042" cy="616737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13765">
                  <a:extLst>
                    <a:ext uri="{9D8B030D-6E8A-4147-A177-3AD203B41FA5}">
                      <a16:colId xmlns:a16="http://schemas.microsoft.com/office/drawing/2014/main" xmlns="" val="3632699867"/>
                    </a:ext>
                  </a:extLst>
                </a:gridCol>
                <a:gridCol w="441003">
                  <a:extLst>
                    <a:ext uri="{9D8B030D-6E8A-4147-A177-3AD203B41FA5}">
                      <a16:colId xmlns:a16="http://schemas.microsoft.com/office/drawing/2014/main" xmlns="" val="3639665776"/>
                    </a:ext>
                  </a:extLst>
                </a:gridCol>
                <a:gridCol w="2990637">
                  <a:extLst>
                    <a:ext uri="{9D8B030D-6E8A-4147-A177-3AD203B41FA5}">
                      <a16:colId xmlns:a16="http://schemas.microsoft.com/office/drawing/2014/main" xmlns="" val="156895364"/>
                    </a:ext>
                  </a:extLst>
                </a:gridCol>
                <a:gridCol w="2990637">
                  <a:extLst>
                    <a:ext uri="{9D8B030D-6E8A-4147-A177-3AD203B41FA5}">
                      <a16:colId xmlns:a16="http://schemas.microsoft.com/office/drawing/2014/main" xmlns="" val="135107788"/>
                    </a:ext>
                  </a:extLst>
                </a:gridCol>
              </a:tblGrid>
              <a:tr h="475971">
                <a:tc gridSpan="4"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Теңіздің тартылу себебі неде?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4283416"/>
                  </a:ext>
                </a:extLst>
              </a:tr>
              <a:tr h="1160870">
                <a:tc gridSpan="2"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Ауаның ластанып, бұзылуы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u="sng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Суармалы</a:t>
                      </a:r>
                      <a:r>
                        <a:rPr lang="ru-RU" sz="2400" b="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u="sng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жерлер</a:t>
                      </a:r>
                      <a:r>
                        <a:rPr lang="ru-RU" sz="2400" b="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u="sng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аумағының</a:t>
                      </a:r>
                      <a:r>
                        <a:rPr lang="ru-RU" sz="2400" b="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2-3 </a:t>
                      </a:r>
                      <a:r>
                        <a:rPr lang="ru-RU" sz="2400" b="0" u="sng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есе</a:t>
                      </a:r>
                      <a:r>
                        <a:rPr lang="ru-RU" sz="2400" b="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u="sng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ұлғайтылуы</a:t>
                      </a:r>
                      <a:endParaRPr lang="ru-KZ" sz="2400" b="0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Өзендердің басқа арнаға бұрылуы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9222266"/>
                  </a:ext>
                </a:extLst>
              </a:tr>
              <a:tr h="803679">
                <a:tc gridSpan="4"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Табиғи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орта 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сапасының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нашарлауының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 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салдарын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анықтаңыз</a:t>
                      </a:r>
                      <a:endParaRPr lang="ru-KZ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0565973"/>
                  </a:ext>
                </a:extLst>
              </a:tr>
              <a:tr h="1960178">
                <a:tc>
                  <a:txBody>
                    <a:bodyPr/>
                    <a:lstStyle/>
                    <a:p>
                      <a:r>
                        <a:rPr lang="kk-KZ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шанды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дауылдар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жиіледі</a:t>
                      </a:r>
                      <a:endParaRPr lang="ru-KZ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қауіпті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төтенше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экологиялық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санитариялық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эпидемиологиялық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жағдай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қалыптасты</a:t>
                      </a:r>
                      <a:endParaRPr lang="ru-KZ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қауіпті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төтенше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экологиялық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экологиялық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санитариялық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эпидемиологиялық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жағдай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қалыптасты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ауыл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шаруашылығы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дақылдарының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түсімділігі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мүлдем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азайды</a:t>
                      </a: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KZ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8099883"/>
                  </a:ext>
                </a:extLst>
              </a:tr>
              <a:tr h="530830">
                <a:tc gridSpan="4"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</a:t>
                      </a:r>
                      <a:r>
                        <a:rPr lang="kk-KZ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Мәтіндегі негізгі ой</a:t>
                      </a:r>
                      <a:endParaRPr lang="ru-KZ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8505117"/>
                  </a:ext>
                </a:extLst>
              </a:tr>
              <a:tr h="1160870">
                <a:tc gridSpan="2"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Теңіздің бүгінгі күйінен хабар беру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Теңіздің бұрынғы қалпын сақтау</a:t>
                      </a:r>
                      <a:endParaRPr lang="ru-KZ" sz="2400" b="0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Теңіздің өткені мен бүгінін салыстыру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5305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B81AC3-6CE5-4FD7-BCFF-3D2D7196C966}"/>
              </a:ext>
            </a:extLst>
          </p:cNvPr>
          <p:cNvSpPr txBox="1"/>
          <p:nvPr/>
        </p:nvSpPr>
        <p:spPr>
          <a:xfrm>
            <a:off x="2339752" y="-35609"/>
            <a:ext cx="4729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kk-K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  <a:endParaRPr lang="ru-K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473"/>
            <a:ext cx="91875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7947C6-25A0-4E13-9EF1-5C18554390DB}"/>
              </a:ext>
            </a:extLst>
          </p:cNvPr>
          <p:cNvSpPr txBox="1"/>
          <p:nvPr/>
        </p:nvSpPr>
        <p:spPr>
          <a:xfrm>
            <a:off x="1043608" y="1916832"/>
            <a:ext cx="7416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«Арал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тағдыры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тағдыры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болғандықтан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ғажайып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қоймасын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сақтап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ұрпақтың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алдындағы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борышы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(100-120с</a:t>
            </a: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BC27A0-1B2A-466C-BB53-FFDD3973A3D9}"/>
              </a:ext>
            </a:extLst>
          </p:cNvPr>
          <p:cNvSpPr txBox="1"/>
          <p:nvPr/>
        </p:nvSpPr>
        <p:spPr>
          <a:xfrm>
            <a:off x="1763688" y="1507610"/>
            <a:ext cx="5390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Ә.   «Келісу, келіспеу» эссесі</a:t>
            </a:r>
            <a:endParaRPr lang="ru-KZ" sz="28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E4C306-F6A0-4EA2-802D-EDAD1B466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3" y="3933057"/>
            <a:ext cx="1728340" cy="219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931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643622"/>
            <a:ext cx="68696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</a:p>
          <a:p>
            <a:pPr marL="0" lvl="8" algn="ctr">
              <a:buClr>
                <a:srgbClr val="F14124">
                  <a:lumMod val="75000"/>
                </a:srgbClr>
              </a:buClr>
              <a:buSzPct val="130000"/>
            </a:pPr>
            <a:endParaRPr lang="kk-KZ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Эссе тақырыбының желісінен ауытқымайды;</a:t>
            </a: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Сыни тұрғыдан ойлайды, ойын жүйелі жеткізеді;</a:t>
            </a: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Әрбір абзацта </a:t>
            </a: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келісу-келіспеу  себептерін айқын көрсетеді;</a:t>
            </a:r>
          </a:p>
          <a:p>
            <a:pPr marL="0" lvl="8">
              <a:buClr>
                <a:srgbClr val="F14124">
                  <a:lumMod val="75000"/>
                </a:srgbClr>
              </a:buClr>
              <a:buSzPct val="130000"/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</a:t>
            </a:r>
          </a:p>
          <a:p>
            <a:pPr marL="0" lvl="8">
              <a:buClr>
                <a:srgbClr val="F14124">
                  <a:lumMod val="75000"/>
                </a:srgbClr>
              </a:buClr>
              <a:buSzPct val="130000"/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Дескриптор:</a:t>
            </a: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Эссе тақырыбының желісінен шықпайды;</a:t>
            </a: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Әрбір абзацты  сыни тұрғыдан ойлап, </a:t>
            </a: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сауатты, </a:t>
            </a: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жүйелі құрастырады.</a:t>
            </a: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 «келісу», «келіспеу» себептерін айқын ашып жазады;</a:t>
            </a:r>
          </a:p>
        </p:txBody>
      </p:sp>
    </p:spTree>
    <p:extLst>
      <p:ext uri="{BB962C8B-B14F-4D97-AF65-F5344CB8AC3E}">
        <p14:creationId xmlns:p14="http://schemas.microsoft.com/office/powerpoint/2010/main" val="364071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69F409-8CA2-4F79-A150-427CDBEE4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1" y="553802"/>
            <a:ext cx="8603840" cy="58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4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1723" y="323222"/>
            <a:ext cx="68696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kk-KZ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</a:p>
          <a:p>
            <a:pPr marL="0" lvl="8" algn="ctr">
              <a:buClr>
                <a:srgbClr val="F14124">
                  <a:lumMod val="75000"/>
                </a:srgbClr>
              </a:buClr>
              <a:buSzPct val="130000"/>
            </a:pPr>
            <a:endParaRPr lang="kk-KZ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C60E46-EB34-42B3-B0A5-CC9D657BA8A2}"/>
              </a:ext>
            </a:extLst>
          </p:cNvPr>
          <p:cNvSpPr txBox="1"/>
          <p:nvPr/>
        </p:nvSpPr>
        <p:spPr>
          <a:xfrm>
            <a:off x="467544" y="908720"/>
            <a:ext cx="82089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Арал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-дара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шекарасымен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шектеліп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қалған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Күллі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планетасына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ықпалын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тигізген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əлі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талай-талай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күйзеліске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ұшырататын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екенін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ұстасақ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дейміз.Табиғатпен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табысу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біріншіден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өндірісті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экологиязациялау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келетін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бірқатар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шараларды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іске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Табиғатты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қорғау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елдердің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қуатын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біріктіргенде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экологиялық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шаралар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тиісті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5-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98-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бетте). </a:t>
            </a:r>
          </a:p>
          <a:p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Кестеде берілген сілтеу есімдіктерін түрлендіріп жазыңдар. </a:t>
            </a:r>
            <a:endParaRPr lang="ru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1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7136" y="1124744"/>
            <a:ext cx="777686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kk-KZ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 тағдыры. Сілтеу есімдігі</a:t>
            </a:r>
          </a:p>
          <a:p>
            <a:pPr lvl="0">
              <a:spcBef>
                <a:spcPct val="20000"/>
              </a:spcBef>
            </a:pPr>
            <a:endParaRPr lang="kk-KZ" sz="2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kk-KZ" sz="25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ӘТН4.</a:t>
            </a:r>
            <a:r>
              <a:rPr lang="kk-KZ" sz="25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Сөйлемдегі есімдіктің қызметін түсіну, есімдікті зат есім, сын есімнің орнына қолдану.</a:t>
            </a:r>
            <a:endParaRPr lang="ru-RU" sz="25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kk-KZ" sz="2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Эссе тақырыбынан ауытқымай, абзац түрлерін жүйелі құрастырып, көтерілген мәселе бойынша келісу-келіспеу себептерін айқын көрсетіп жазу       («келісу, келіспеу эссесі»).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F64E1C-C5B7-41EC-B636-44C0769F0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59716">
            <a:off x="1477535" y="5232496"/>
            <a:ext cx="1095281" cy="105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9F54A0-3D1F-4FDE-B911-CFBD8F55D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192127">
            <a:off x="793943" y="5819318"/>
            <a:ext cx="995572" cy="104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762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996037-6369-46F0-96B9-43F3A6C1B99F}"/>
              </a:ext>
            </a:extLst>
          </p:cNvPr>
          <p:cNvSpPr txBox="1"/>
          <p:nvPr/>
        </p:nvSpPr>
        <p:spPr>
          <a:xfrm>
            <a:off x="539552" y="116632"/>
            <a:ext cx="8352928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есімдіктері</a:t>
            </a:r>
            <a:endParaRPr lang="ru-RU" sz="2400" b="1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есімдіктері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меңзеу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нұсқау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мағыналарын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есімдіктеріне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осы,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осынау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сонау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анау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мынау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әне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есімдігі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есімдіктері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меңзеу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білдіріп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сын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есімнің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жұмсалып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беріп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анықтауыш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атқарып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Самғай</a:t>
            </a:r>
            <a:r>
              <a:rPr lang="ru-RU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асқардан-асқарға</a:t>
            </a:r>
            <a:r>
              <a:rPr lang="ru-RU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мынау</a:t>
            </a:r>
            <a:r>
              <a:rPr lang="ru-RU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қырандай</a:t>
            </a:r>
            <a:r>
              <a:rPr lang="ru-RU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(Ә. Ә).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ұрыста</a:t>
            </a:r>
            <a:r>
              <a:rPr lang="ru-RU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Төлеген</a:t>
            </a:r>
            <a:r>
              <a:rPr lang="ru-RU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ерлік</a:t>
            </a:r>
            <a:r>
              <a:rPr lang="ru-RU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көрсетті</a:t>
            </a:r>
            <a:r>
              <a:rPr lang="ru-RU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(М. Ғ.) </a:t>
            </a: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есімдіктері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септелгенде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заттанып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есімнің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жұмсалады</a:t>
            </a:r>
            <a:r>
              <a:rPr lang="ru-RU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есімдіктері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септікте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тұрып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сызықша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Бұлар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станцияның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маңдай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кұрылысшылары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(Ө.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Нұрш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аңыраған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Наталья. (Ғ. М.).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Сөйлемнің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баяндауыш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kern="1200" dirty="0">
                <a:solidFill>
                  <a:srgbClr val="6325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Менің бар айтарым – </a:t>
            </a:r>
            <a:r>
              <a:rPr lang="kk-KZ" sz="2400" b="1" i="1" kern="1200" dirty="0">
                <a:solidFill>
                  <a:srgbClr val="6325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сол.</a:t>
            </a:r>
          </a:p>
          <a:p>
            <a:r>
              <a:rPr lang="kk-KZ" sz="2400" b="1" i="1" kern="1200" dirty="0">
                <a:solidFill>
                  <a:srgbClr val="6325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есімдіктері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іліктен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септіктерде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толықтауыш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алгоритмін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игеруде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мынаны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білуі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7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0D21FA-E50B-4EC1-84B4-D26139CF6C6B}"/>
              </a:ext>
            </a:extLst>
          </p:cNvPr>
          <p:cNvSpPr txBox="1"/>
          <p:nvPr/>
        </p:nvSpPr>
        <p:spPr>
          <a:xfrm>
            <a:off x="460923" y="432643"/>
            <a:ext cx="8340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KZ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92B9AEB-9D22-46AD-AF9F-6D9A896E4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17450" t="4397" r="18500" b="2750"/>
          <a:stretch/>
        </p:blipFill>
        <p:spPr>
          <a:xfrm>
            <a:off x="1278239" y="2402135"/>
            <a:ext cx="2337446" cy="312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FCBF229-300E-4A79-93CC-1A6423CFD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17450" t="4397" r="18500" b="2750"/>
          <a:stretch/>
        </p:blipFill>
        <p:spPr>
          <a:xfrm>
            <a:off x="5603180" y="2347596"/>
            <a:ext cx="2337446" cy="305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1817AD-9F02-409F-B10A-EF09F3DA5912}"/>
              </a:ext>
            </a:extLst>
          </p:cNvPr>
          <p:cNvSpPr txBox="1"/>
          <p:nvPr/>
        </p:nvSpPr>
        <p:spPr>
          <a:xfrm>
            <a:off x="1026295" y="1694158"/>
            <a:ext cx="756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банкасы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7A3F552-98C3-447A-8F81-BA3D7F0113B8}"/>
              </a:ext>
            </a:extLst>
          </p:cNvPr>
          <p:cNvSpPr txBox="1"/>
          <p:nvPr/>
        </p:nvSpPr>
        <p:spPr>
          <a:xfrm>
            <a:off x="1278239" y="185962"/>
            <a:ext cx="698477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Тақырыптық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түйінді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қайсысы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есімдігіне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FB46715-09D3-4F0C-A08C-B6F82A4A8A4E}"/>
              </a:ext>
            </a:extLst>
          </p:cNvPr>
          <p:cNvSpPr/>
          <p:nvPr/>
        </p:nvSpPr>
        <p:spPr>
          <a:xfrm rot="20191711">
            <a:off x="2825705" y="3806889"/>
            <a:ext cx="705803" cy="355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мен</a:t>
            </a:r>
            <a:endParaRPr lang="ru-KZ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9C615A9-CC88-4DDB-9843-FF065CC0A0C3}"/>
              </a:ext>
            </a:extLst>
          </p:cNvPr>
          <p:cNvSpPr/>
          <p:nvPr/>
        </p:nvSpPr>
        <p:spPr>
          <a:xfrm rot="2441366">
            <a:off x="1378760" y="4141333"/>
            <a:ext cx="1906989" cy="2738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мынау</a:t>
            </a:r>
            <a:endParaRPr lang="ru-KZ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8C99B31-2DD2-4723-B885-CC39741DBC7D}"/>
              </a:ext>
            </a:extLst>
          </p:cNvPr>
          <p:cNvSpPr/>
          <p:nvPr/>
        </p:nvSpPr>
        <p:spPr>
          <a:xfrm rot="20476402">
            <a:off x="1612904" y="3204213"/>
            <a:ext cx="1165240" cy="3590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0327E6A-9CD0-4369-B948-DBB2B759646C}"/>
              </a:ext>
            </a:extLst>
          </p:cNvPr>
          <p:cNvSpPr/>
          <p:nvPr/>
        </p:nvSpPr>
        <p:spPr>
          <a:xfrm rot="3609522">
            <a:off x="2146106" y="4112534"/>
            <a:ext cx="1338837" cy="383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себебі</a:t>
            </a:r>
            <a:endParaRPr lang="ru-KZ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33892CC-DC33-49F2-B99A-59A489777CD1}"/>
              </a:ext>
            </a:extLst>
          </p:cNvPr>
          <p:cNvSpPr/>
          <p:nvPr/>
        </p:nvSpPr>
        <p:spPr>
          <a:xfrm rot="2894831">
            <a:off x="1360597" y="4069200"/>
            <a:ext cx="956587" cy="356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сол</a:t>
            </a:r>
            <a:endParaRPr lang="ru-KZ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2674D8A-95FB-4F3E-9996-0B3D760EFDCE}"/>
              </a:ext>
            </a:extLst>
          </p:cNvPr>
          <p:cNvSpPr/>
          <p:nvPr/>
        </p:nvSpPr>
        <p:spPr>
          <a:xfrm rot="20358726">
            <a:off x="2075090" y="3453875"/>
            <a:ext cx="1142458" cy="3504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маған</a:t>
            </a:r>
            <a:endParaRPr lang="ru-KZ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88AD4AE-89D7-443B-9FE8-F353E031D258}"/>
              </a:ext>
            </a:extLst>
          </p:cNvPr>
          <p:cNvSpPr/>
          <p:nvPr/>
        </p:nvSpPr>
        <p:spPr>
          <a:xfrm rot="757638">
            <a:off x="1415345" y="4517654"/>
            <a:ext cx="1178942" cy="338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қай</a:t>
            </a:r>
            <a:endParaRPr lang="ru-KZ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2AF6EA7-4F76-47D3-9B6F-0D5938789902}"/>
              </a:ext>
            </a:extLst>
          </p:cNvPr>
          <p:cNvSpPr/>
          <p:nvPr/>
        </p:nvSpPr>
        <p:spPr>
          <a:xfrm rot="20406416">
            <a:off x="2211574" y="4799107"/>
            <a:ext cx="1246288" cy="400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әне</a:t>
            </a:r>
            <a:endParaRPr lang="ru-KZ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CA99643D-A4FF-4894-9D65-9989AAF449E1}"/>
              </a:ext>
            </a:extLst>
          </p:cNvPr>
          <p:cNvSpPr/>
          <p:nvPr/>
        </p:nvSpPr>
        <p:spPr>
          <a:xfrm rot="1203896">
            <a:off x="1439306" y="4956966"/>
            <a:ext cx="1290283" cy="280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сонау</a:t>
            </a:r>
            <a:endParaRPr lang="ru-KZ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2E55B98-8CA4-44EB-AACA-7E2761030D78}"/>
              </a:ext>
            </a:extLst>
          </p:cNvPr>
          <p:cNvSpPr txBox="1"/>
          <p:nvPr/>
        </p:nvSpPr>
        <p:spPr>
          <a:xfrm>
            <a:off x="3210178" y="5631477"/>
            <a:ext cx="5240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0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есімдіктері</a:t>
            </a:r>
            <a:r>
              <a:rPr lang="kk-KZ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нің  мағынасын біледі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k-KZ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Сілтеу мәнді сөздерді ажыратады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1093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0D21FA-E50B-4EC1-84B4-D26139CF6C6B}"/>
              </a:ext>
            </a:extLst>
          </p:cNvPr>
          <p:cNvSpPr txBox="1"/>
          <p:nvPr/>
        </p:nvSpPr>
        <p:spPr>
          <a:xfrm>
            <a:off x="460923" y="432643"/>
            <a:ext cx="8340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KZ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92B9AEB-9D22-46AD-AF9F-6D9A896E4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17450" t="4397" r="18500" b="2750"/>
          <a:stretch/>
        </p:blipFill>
        <p:spPr>
          <a:xfrm>
            <a:off x="983465" y="2662839"/>
            <a:ext cx="2512800" cy="364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FCBF229-300E-4A79-93CC-1A6423CFD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17450" t="4397" r="18500" b="2750"/>
          <a:stretch/>
        </p:blipFill>
        <p:spPr>
          <a:xfrm>
            <a:off x="5423239" y="2662839"/>
            <a:ext cx="2512800" cy="364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1817AD-9F02-409F-B10A-EF09F3DA5912}"/>
              </a:ext>
            </a:extLst>
          </p:cNvPr>
          <p:cNvSpPr txBox="1"/>
          <p:nvPr/>
        </p:nvSpPr>
        <p:spPr>
          <a:xfrm>
            <a:off x="1026295" y="1945276"/>
            <a:ext cx="756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банкасы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7A3F552-98C3-447A-8F81-BA3D7F0113B8}"/>
              </a:ext>
            </a:extLst>
          </p:cNvPr>
          <p:cNvSpPr txBox="1"/>
          <p:nvPr/>
        </p:nvSpPr>
        <p:spPr>
          <a:xfrm>
            <a:off x="1187624" y="852517"/>
            <a:ext cx="698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FB46715-09D3-4F0C-A08C-B6F82A4A8A4E}"/>
              </a:ext>
            </a:extLst>
          </p:cNvPr>
          <p:cNvSpPr/>
          <p:nvPr/>
        </p:nvSpPr>
        <p:spPr>
          <a:xfrm rot="20191711">
            <a:off x="2578482" y="4092996"/>
            <a:ext cx="850520" cy="355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мен</a:t>
            </a:r>
            <a:endParaRPr lang="ru-KZ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9C615A9-CC88-4DDB-9843-FF065CC0A0C3}"/>
              </a:ext>
            </a:extLst>
          </p:cNvPr>
          <p:cNvSpPr/>
          <p:nvPr/>
        </p:nvSpPr>
        <p:spPr>
          <a:xfrm rot="3032071">
            <a:off x="5455748" y="4720082"/>
            <a:ext cx="1422105" cy="4719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мынау</a:t>
            </a:r>
            <a:endParaRPr lang="ru-KZ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8C99B31-2DD2-4723-B885-CC39741DBC7D}"/>
              </a:ext>
            </a:extLst>
          </p:cNvPr>
          <p:cNvSpPr/>
          <p:nvPr/>
        </p:nvSpPr>
        <p:spPr>
          <a:xfrm rot="20476402">
            <a:off x="1147129" y="4020269"/>
            <a:ext cx="1906989" cy="3590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бәрі</a:t>
            </a:r>
            <a:endParaRPr lang="ru-KZ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0327E6A-9CD0-4369-B948-DBB2B759646C}"/>
              </a:ext>
            </a:extLst>
          </p:cNvPr>
          <p:cNvSpPr/>
          <p:nvPr/>
        </p:nvSpPr>
        <p:spPr>
          <a:xfrm rot="3609522">
            <a:off x="1849722" y="4795757"/>
            <a:ext cx="1528505" cy="383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себебі</a:t>
            </a:r>
            <a:endParaRPr lang="ru-KZ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33892CC-DC33-49F2-B99A-59A489777CD1}"/>
              </a:ext>
            </a:extLst>
          </p:cNvPr>
          <p:cNvSpPr/>
          <p:nvPr/>
        </p:nvSpPr>
        <p:spPr>
          <a:xfrm rot="465289">
            <a:off x="6135252" y="4708686"/>
            <a:ext cx="1487128" cy="356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сол</a:t>
            </a:r>
            <a:endParaRPr lang="ru-KZ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2674D8A-95FB-4F3E-9996-0B3D760EFDCE}"/>
              </a:ext>
            </a:extLst>
          </p:cNvPr>
          <p:cNvSpPr/>
          <p:nvPr/>
        </p:nvSpPr>
        <p:spPr>
          <a:xfrm rot="2469435">
            <a:off x="1838710" y="5578572"/>
            <a:ext cx="1142458" cy="3504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маған</a:t>
            </a:r>
            <a:endParaRPr lang="ru-KZ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88AD4AE-89D7-443B-9FE8-F353E031D258}"/>
              </a:ext>
            </a:extLst>
          </p:cNvPr>
          <p:cNvSpPr/>
          <p:nvPr/>
        </p:nvSpPr>
        <p:spPr>
          <a:xfrm rot="757638">
            <a:off x="1138204" y="4939939"/>
            <a:ext cx="1394118" cy="3529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қай</a:t>
            </a:r>
            <a:endParaRPr lang="ru-KZ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2AF6EA7-4F76-47D3-9B6F-0D5938789902}"/>
              </a:ext>
            </a:extLst>
          </p:cNvPr>
          <p:cNvSpPr/>
          <p:nvPr/>
        </p:nvSpPr>
        <p:spPr>
          <a:xfrm rot="20406416">
            <a:off x="6210137" y="5493885"/>
            <a:ext cx="1527750" cy="400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әне</a:t>
            </a:r>
            <a:endParaRPr lang="ru-KZ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CA99643D-A4FF-4894-9D65-9989AAF449E1}"/>
              </a:ext>
            </a:extLst>
          </p:cNvPr>
          <p:cNvSpPr/>
          <p:nvPr/>
        </p:nvSpPr>
        <p:spPr>
          <a:xfrm rot="1203896">
            <a:off x="6473104" y="4188416"/>
            <a:ext cx="1404016" cy="3367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сонау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385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459"/>
            <a:ext cx="9252520" cy="633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F7AE84-AB0D-4885-B195-6603D1723CB1}"/>
              </a:ext>
            </a:extLst>
          </p:cNvPr>
          <p:cNvSpPr txBox="1"/>
          <p:nvPr/>
        </p:nvSpPr>
        <p:spPr>
          <a:xfrm>
            <a:off x="2260600" y="2680678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Осы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аталған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факторлар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Арал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теңізі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экожүйесіндегі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тіршілік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атаулының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экологиялық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дағдарысқа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әкелді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KZ" dirty="0"/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xmlns="" id="{CDCC69FC-7C01-4464-BB91-BE5061018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55390"/>
              </p:ext>
            </p:extLst>
          </p:nvPr>
        </p:nvGraphicFramePr>
        <p:xfrm>
          <a:off x="302320" y="1201953"/>
          <a:ext cx="8640959" cy="53283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440654891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xmlns="" val="4236239565"/>
                    </a:ext>
                  </a:extLst>
                </a:gridCol>
              </a:tblGrid>
              <a:tr h="422668"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Сөйлемдер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Сөйлемдегі қызметі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4572914"/>
                  </a:ext>
                </a:extLst>
              </a:tr>
              <a:tr h="760803">
                <a:tc>
                  <a:txBody>
                    <a:bodyPr/>
                    <a:lstStyle/>
                    <a:p>
                      <a:r>
                        <a:rPr lang="ru-RU" sz="2400" b="1" i="0" u="sng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Осындай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антропогендік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факторлар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Арал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өңірін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экологиялық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апатқа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ұшыратты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бастауыш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556119"/>
                  </a:ext>
                </a:extLst>
              </a:tr>
              <a:tr h="1098937">
                <a:tc>
                  <a:txBody>
                    <a:bodyPr/>
                    <a:lstStyle/>
                    <a:p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Соңғы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шақты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жылда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географ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эколог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ғалымдар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арасында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жиі-жиі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пікір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таластар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туғызған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</a:t>
                      </a:r>
                      <a:r>
                        <a:rPr lang="kk-KZ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селелердің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бірі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400" b="1" i="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осы.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анықтауыш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382506"/>
                  </a:ext>
                </a:extLst>
              </a:tr>
              <a:tr h="1098937">
                <a:tc>
                  <a:txBody>
                    <a:bodyPr/>
                    <a:lstStyle/>
                    <a:p>
                      <a:r>
                        <a:rPr lang="kk-KZ" sz="2400" b="1" i="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2400" b="1" i="0" u="sng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ұл</a:t>
                      </a:r>
                      <a:r>
                        <a:rPr lang="ru-RU" sz="2400" b="1" i="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тек 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адамдар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тағдыры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ғана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бүкіл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тіршілік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атаулыға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төніп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тұрған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үлкен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мәселе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баяндауыш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11670"/>
                  </a:ext>
                </a:extLst>
              </a:tr>
              <a:tr h="1670782">
                <a:tc>
                  <a:txBody>
                    <a:bodyPr/>
                    <a:lstStyle/>
                    <a:p>
                      <a:r>
                        <a:rPr lang="ru-RU" sz="2400" b="1" i="0" u="sng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Мұнда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адамдардың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денсаулығы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күрт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төмендеп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кетті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sng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Бұныңызды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қалай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түсінуге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болады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 </a:t>
                      </a:r>
                      <a:endParaRPr lang="ru-KZ" sz="240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толықтауыш</a:t>
                      </a:r>
                    </a:p>
                    <a:p>
                      <a:endParaRPr lang="kk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пысықтауыш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05071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63B68B-CF57-4F90-BE05-901AF689F70A}"/>
              </a:ext>
            </a:extLst>
          </p:cNvPr>
          <p:cNvSpPr txBox="1"/>
          <p:nvPr/>
        </p:nvSpPr>
        <p:spPr>
          <a:xfrm>
            <a:off x="499250" y="66156"/>
            <a:ext cx="8748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ru-RU" sz="2400" b="0" i="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-тапсырма.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Сәйкестендіру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Асты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сызылған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сілтеу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есімдіктерінің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сөйлемдегі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қызметін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анықтап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сәйкестендіріңдер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K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2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643622"/>
            <a:ext cx="6869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</a:p>
          <a:p>
            <a:pPr marL="0" lvl="8" algn="ctr">
              <a:buClr>
                <a:srgbClr val="F14124">
                  <a:lumMod val="75000"/>
                </a:srgbClr>
              </a:buClr>
              <a:buSzPct val="130000"/>
            </a:pPr>
            <a:endParaRPr lang="kk-KZ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Сілтеу есімдіктерінің сөйлемдегі қызметін біледі;</a:t>
            </a: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Сөйлемдердегі асты сызылған сөздердің сөйлемдегі қызметін сұрақ қоя отырып анықтайды;</a:t>
            </a:r>
          </a:p>
          <a:p>
            <a:pPr marL="0" lvl="8">
              <a:buClr>
                <a:srgbClr val="F14124">
                  <a:lumMod val="75000"/>
                </a:srgbClr>
              </a:buClr>
              <a:buSzPct val="130000"/>
            </a:pPr>
            <a:endParaRPr lang="kk-KZ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8">
              <a:buClr>
                <a:srgbClr val="F14124">
                  <a:lumMod val="75000"/>
                </a:srgbClr>
              </a:buClr>
              <a:buSzPct val="130000"/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Дескриптор:</a:t>
            </a:r>
          </a:p>
          <a:p>
            <a:pPr marL="342900" lvl="8" indent="-342900"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</a:pPr>
            <a:r>
              <a:rPr lang="kk-KZ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Сілтеу есімдіктерінің сөйлемдегі қызметін сұрақ қоя отырып анықтайды;</a:t>
            </a:r>
          </a:p>
          <a:p>
            <a:pPr marL="0" lvl="8">
              <a:buClr>
                <a:srgbClr val="F14124">
                  <a:lumMod val="75000"/>
                </a:srgbClr>
              </a:buClr>
              <a:buSzPct val="130000"/>
            </a:pPr>
            <a:endParaRPr lang="kk-KZ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1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648"/>
            <a:ext cx="9144000" cy="70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F7AE84-AB0D-4885-B195-6603D1723CB1}"/>
              </a:ext>
            </a:extLst>
          </p:cNvPr>
          <p:cNvSpPr txBox="1"/>
          <p:nvPr/>
        </p:nvSpPr>
        <p:spPr>
          <a:xfrm>
            <a:off x="2260600" y="2680678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Осы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аталған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факторлар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Арал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теңізі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экожүйесіндегі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тіршілік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атаулының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экологиялық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дағдарысқа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әкелді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KZ" dirty="0"/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xmlns="" id="{CDCC69FC-7C01-4464-BB91-BE5061018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31836"/>
              </p:ext>
            </p:extLst>
          </p:nvPr>
        </p:nvGraphicFramePr>
        <p:xfrm>
          <a:off x="251520" y="679211"/>
          <a:ext cx="8568951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92618">
                  <a:extLst>
                    <a:ext uri="{9D8B030D-6E8A-4147-A177-3AD203B41FA5}">
                      <a16:colId xmlns:a16="http://schemas.microsoft.com/office/drawing/2014/main" xmlns="" val="440654891"/>
                    </a:ext>
                  </a:extLst>
                </a:gridCol>
                <a:gridCol w="3276333">
                  <a:extLst>
                    <a:ext uri="{9D8B030D-6E8A-4147-A177-3AD203B41FA5}">
                      <a16:colId xmlns:a16="http://schemas.microsoft.com/office/drawing/2014/main" xmlns="" val="4236239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Сөйлемдер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Сөйлемдегі қызметі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4572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u="sng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Осындай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антропогендік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факторлар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Арал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өңірін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экологиялық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апатқа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ұшыратты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бастауыш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556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Соңғы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шақты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жылда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географ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эколог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ғалымдар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арасында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жиі-жиі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пікірталастар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туғызған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мәселелердің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бірі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2400" b="1" i="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осы.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анықтауыш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38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i="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2400" b="1" i="0" u="sng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ұл</a:t>
                      </a:r>
                      <a:r>
                        <a:rPr lang="ru-RU" sz="2400" b="1" i="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тек 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адамдар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тағдыры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ғана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бүкіл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тіршілік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атаулыға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төніп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тұрған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үлкен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мәселе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баяндауыш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1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u="sng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Мұнда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адамдардың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денсаулығы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күрт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төмендеп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кетті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толықтауыш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050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u="sng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Бұныңызды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қалай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түсінуге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болады</a:t>
                      </a:r>
                      <a:r>
                        <a:rPr lang="ru-RU" sz="24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 </a:t>
                      </a:r>
                      <a:endParaRPr lang="ru-KZ" sz="240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пысықтауыш</a:t>
                      </a:r>
                      <a:endParaRPr lang="ru-K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82070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63B68B-CF57-4F90-BE05-901AF689F70A}"/>
              </a:ext>
            </a:extLst>
          </p:cNvPr>
          <p:cNvSpPr txBox="1"/>
          <p:nvPr/>
        </p:nvSpPr>
        <p:spPr>
          <a:xfrm>
            <a:off x="407179" y="12242"/>
            <a:ext cx="8748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/>
              <a:t>                                                     </a:t>
            </a:r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  <a:endParaRPr lang="ru-KZ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2EA6450D-DF1B-4ABB-9D22-449A4369C328}"/>
              </a:ext>
            </a:extLst>
          </p:cNvPr>
          <p:cNvCxnSpPr>
            <a:cxnSpLocks/>
          </p:cNvCxnSpPr>
          <p:nvPr/>
        </p:nvCxnSpPr>
        <p:spPr>
          <a:xfrm>
            <a:off x="4936540" y="1986409"/>
            <a:ext cx="1291644" cy="1010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575EEDF7-062E-4211-960A-0C0404E84BD7}"/>
              </a:ext>
            </a:extLst>
          </p:cNvPr>
          <p:cNvCxnSpPr>
            <a:cxnSpLocks/>
          </p:cNvCxnSpPr>
          <p:nvPr/>
        </p:nvCxnSpPr>
        <p:spPr>
          <a:xfrm>
            <a:off x="4781665" y="3631259"/>
            <a:ext cx="1446519" cy="1021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AD7310F0-8E7C-4E08-A1D3-69594C8D1B32}"/>
              </a:ext>
            </a:extLst>
          </p:cNvPr>
          <p:cNvCxnSpPr>
            <a:cxnSpLocks/>
          </p:cNvCxnSpPr>
          <p:nvPr/>
        </p:nvCxnSpPr>
        <p:spPr>
          <a:xfrm>
            <a:off x="4885046" y="5510463"/>
            <a:ext cx="1134126" cy="670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F56163F-318B-4FFA-B8BA-A1470A2ADF82}"/>
              </a:ext>
            </a:extLst>
          </p:cNvPr>
          <p:cNvCxnSpPr/>
          <p:nvPr/>
        </p:nvCxnSpPr>
        <p:spPr>
          <a:xfrm flipV="1">
            <a:off x="5329200" y="1970483"/>
            <a:ext cx="720080" cy="2666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83D2DB49-503B-4A18-B096-6EEA836C4BC6}"/>
              </a:ext>
            </a:extLst>
          </p:cNvPr>
          <p:cNvCxnSpPr>
            <a:cxnSpLocks/>
          </p:cNvCxnSpPr>
          <p:nvPr/>
        </p:nvCxnSpPr>
        <p:spPr>
          <a:xfrm flipV="1">
            <a:off x="4936540" y="5422404"/>
            <a:ext cx="999111" cy="670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37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5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624" y="21982"/>
            <a:ext cx="8892480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-тапсырма.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тағдыры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тағдыры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дағдарысы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қарекетінің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әсерімен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дағдарыстың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неғұрлым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айқын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ондаған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жылдар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бойында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санының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көбеюі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суармалы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жерлер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аумағының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ұлғайтылуы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Арал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алабында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су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тұтынудың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едәуір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артуы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теңіз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деңгейінің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апатты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төмендеуінің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1990 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жылдардың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басында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теңіз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айдынының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45%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-дан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кішірейіп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65%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кеміді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тұздылығы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еседен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артты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тартылған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9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шаршы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километрден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орасан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аумақ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тұзды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шөлге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айналып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 млн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тоннадан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 млн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тоннаға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тұзды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көтеріп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теңізден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мындаған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шақырым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шалғайға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тарап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жайылатын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Арал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төңірегінде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антропогендік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шөлдеу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өршіп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орайда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климаттың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континенттенуі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күшейді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шанды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дауылдар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жиілеп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топырақ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қабаты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жамылғысы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күрт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нашарлады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балықты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айтпағанның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өзінде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дақылдарының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түсімділігі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мүлдем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азайды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сапасының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нашарлауы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салдарынан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денсаулығына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төтенше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санитариялық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эпидемиологиялық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қалыптасты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аралды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құтқару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бағытында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батыл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жоспарлы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негізде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жұмыстар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жасалуда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«Арал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тағдыры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тағдыры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болғандықтан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ғажайып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қоймасын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сақтап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ұрпақтың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алдындағы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борышы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https://kk.wikipedia.org/wiki/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3"/>
              </a:rPr>
              <a:t>Арал_теңізі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b="0" i="0" dirty="0">
              <a:solidFill>
                <a:srgbClr val="2021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52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779</Words>
  <Application>Microsoft Office PowerPoint</Application>
  <PresentationFormat>Экран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МагжанМ</dc:creator>
  <cp:lastModifiedBy>Huawei</cp:lastModifiedBy>
  <cp:revision>64</cp:revision>
  <dcterms:created xsi:type="dcterms:W3CDTF">2021-01-03T08:18:56Z</dcterms:created>
  <dcterms:modified xsi:type="dcterms:W3CDTF">2024-10-26T12:34:31Z</dcterms:modified>
</cp:coreProperties>
</file>