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69" r:id="rId4"/>
    <p:sldId id="261" r:id="rId5"/>
    <p:sldId id="258" r:id="rId6"/>
    <p:sldId id="259" r:id="rId7"/>
    <p:sldId id="260" r:id="rId8"/>
    <p:sldId id="273" r:id="rId9"/>
    <p:sldId id="263" r:id="rId10"/>
    <p:sldId id="264" r:id="rId11"/>
    <p:sldId id="267" r:id="rId12"/>
    <p:sldId id="266" r:id="rId13"/>
    <p:sldId id="265" r:id="rId14"/>
    <p:sldId id="268" r:id="rId15"/>
    <p:sldId id="270" r:id="rId16"/>
    <p:sldId id="272"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372"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Лист1!$B$1</c:f>
              <c:strCache>
                <c:ptCount val="1"/>
              </c:strCache>
            </c:strRef>
          </c:tx>
          <c:explosion val="25"/>
          <c:dLbls>
            <c:showLegendKey val="0"/>
            <c:showVal val="1"/>
            <c:showCatName val="0"/>
            <c:showSerName val="0"/>
            <c:showPercent val="0"/>
            <c:showBubbleSize val="0"/>
            <c:showLeaderLines val="1"/>
          </c:dLbls>
          <c:cat>
            <c:strRef>
              <c:f>Лист1!$A$2:$A$4</c:f>
              <c:strCache>
                <c:ptCount val="3"/>
                <c:pt idx="0">
                  <c:v>Солтүстікте</c:v>
                </c:pt>
                <c:pt idx="1">
                  <c:v>Орталықта </c:v>
                </c:pt>
                <c:pt idx="2">
                  <c:v>Оңтүстікте</c:v>
                </c:pt>
              </c:strCache>
            </c:strRef>
          </c:cat>
          <c:val>
            <c:numRef>
              <c:f>Лист1!$B$2:$B$4</c:f>
              <c:numCache>
                <c:formatCode>0%</c:formatCode>
                <c:ptCount val="3"/>
                <c:pt idx="0">
                  <c:v>0.02</c:v>
                </c:pt>
                <c:pt idx="1">
                  <c:v>0.12</c:v>
                </c:pt>
                <c:pt idx="2">
                  <c:v>0.14000000000000001</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Лист1!$B$1</c:f>
              <c:strCache>
                <c:ptCount val="1"/>
              </c:strCache>
            </c:strRef>
          </c:tx>
          <c:explosion val="25"/>
          <c:dLbls>
            <c:showLegendKey val="0"/>
            <c:showVal val="1"/>
            <c:showCatName val="0"/>
            <c:showSerName val="0"/>
            <c:showPercent val="0"/>
            <c:showBubbleSize val="0"/>
            <c:showLeaderLines val="1"/>
          </c:dLbls>
          <c:cat>
            <c:strRef>
              <c:f>Лист1!$A$2:$A$4</c:f>
              <c:strCache>
                <c:ptCount val="3"/>
                <c:pt idx="0">
                  <c:v>Өсімдіктің түрі</c:v>
                </c:pt>
                <c:pt idx="1">
                  <c:v>Балық,жануардың түрі </c:v>
                </c:pt>
                <c:pt idx="2">
                  <c:v>Құстардың түрі </c:v>
                </c:pt>
              </c:strCache>
            </c:strRef>
          </c:cat>
          <c:val>
            <c:numRef>
              <c:f>Лист1!$B$2:$B$4</c:f>
              <c:numCache>
                <c:formatCode>General</c:formatCode>
                <c:ptCount val="3"/>
                <c:pt idx="0">
                  <c:v>500</c:v>
                </c:pt>
                <c:pt idx="1">
                  <c:v>769</c:v>
                </c:pt>
                <c:pt idx="2">
                  <c:v>200</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F27788-A15B-418A-92C5-1BB4DD105A90}" type="datetimeFigureOut">
              <a:rPr lang="ru-RU" smtClean="0"/>
              <a:pPr/>
              <a:t>18.01.2021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E2CB16-D4BD-4DB6-9237-0E9D73EFAD82}" type="slidenum">
              <a:rPr lang="ru-RU" smtClean="0"/>
              <a:pPr/>
              <a:t>‹#›</a:t>
            </a:fld>
            <a:endParaRPr lang="ru-RU"/>
          </a:p>
        </p:txBody>
      </p:sp>
    </p:spTree>
    <p:extLst>
      <p:ext uri="{BB962C8B-B14F-4D97-AF65-F5344CB8AC3E}">
        <p14:creationId xmlns:p14="http://schemas.microsoft.com/office/powerpoint/2010/main" val="2773187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42E2CB16-D4BD-4DB6-9237-0E9D73EFAD82}" type="slidenum">
              <a:rPr lang="ru-RU" smtClean="0"/>
              <a:pPr/>
              <a:t>16</a:t>
            </a:fld>
            <a:endParaRPr lang="ru-RU"/>
          </a:p>
        </p:txBody>
      </p:sp>
    </p:spTree>
    <p:extLst>
      <p:ext uri="{BB962C8B-B14F-4D97-AF65-F5344CB8AC3E}">
        <p14:creationId xmlns:p14="http://schemas.microsoft.com/office/powerpoint/2010/main" val="16296139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pPr/>
              <a:t>18.01.2021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7" name="Заголовок 6"/>
          <p:cNvSpPr>
            <a:spLocks noGrp="1"/>
          </p:cNvSpPr>
          <p:nvPr>
            <p:ph type="title"/>
          </p:nvPr>
        </p:nvSpPr>
        <p:spPr/>
        <p:txBody>
          <a:bodyPr rtlCol="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18.01.2021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18.01.2021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8" name="Заголовок 7"/>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18.01.2021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pPr/>
              <a:t>18.01.2021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
        <p:nvSpPr>
          <p:cNvPr id="6" name="Заголовок 5"/>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18.01.2021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B4C71EC6-210F-42DE-9C53-41977AD35B3D}" type="datetimeFigureOut">
              <a:rPr lang="ru-RU" smtClean="0"/>
              <a:pPr/>
              <a:t>18.01.2021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pPr/>
              <a:t>18.01.2021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pPr/>
              <a:t>18.01.2021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924944"/>
            <a:ext cx="7200800" cy="1440160"/>
          </a:xfrm>
        </p:spPr>
        <p:txBody>
          <a:bodyPr>
            <a:normAutofit fontScale="90000"/>
          </a:bodyPr>
          <a:lstStyle/>
          <a:p>
            <a:r>
              <a:rPr lang="kk-KZ" sz="3600" b="1" dirty="0" smtClean="0">
                <a:latin typeface="Tahoma" panose="020B0604030504040204" pitchFamily="34" charset="0"/>
                <a:ea typeface="Tahoma" panose="020B0604030504040204" pitchFamily="34" charset="0"/>
                <a:cs typeface="Tahoma" panose="020B0604030504040204" pitchFamily="34" charset="0"/>
              </a:rPr>
              <a:t>Су- </a:t>
            </a:r>
            <a:r>
              <a:rPr lang="kk-KZ" sz="3600" b="1" dirty="0">
                <a:latin typeface="Tahoma" panose="020B0604030504040204" pitchFamily="34" charset="0"/>
                <a:ea typeface="Tahoma" panose="020B0604030504040204" pitchFamily="34" charset="0"/>
                <a:cs typeface="Tahoma" panose="020B0604030504040204" pitchFamily="34" charset="0"/>
              </a:rPr>
              <a:t>тіршілік көзі. </a:t>
            </a:r>
            <a:r>
              <a:rPr lang="kk-KZ" sz="3600" b="1" dirty="0" smtClean="0">
                <a:latin typeface="Tahoma" panose="020B0604030504040204" pitchFamily="34" charset="0"/>
                <a:ea typeface="Tahoma" panose="020B0604030504040204" pitchFamily="34" charset="0"/>
                <a:cs typeface="Tahoma" panose="020B0604030504040204" pitchFamily="34" charset="0"/>
              </a:rPr>
              <a:t/>
            </a:r>
            <a:br>
              <a:rPr lang="kk-KZ" sz="3600" b="1" dirty="0" smtClean="0">
                <a:latin typeface="Tahoma" panose="020B0604030504040204" pitchFamily="34" charset="0"/>
                <a:ea typeface="Tahoma" panose="020B0604030504040204" pitchFamily="34" charset="0"/>
                <a:cs typeface="Tahoma" panose="020B0604030504040204" pitchFamily="34" charset="0"/>
              </a:rPr>
            </a:br>
            <a:r>
              <a:rPr lang="kk-KZ" sz="3600" b="1" dirty="0" smtClean="0">
                <a:latin typeface="Tahoma" panose="020B0604030504040204" pitchFamily="34" charset="0"/>
                <a:ea typeface="Tahoma" panose="020B0604030504040204" pitchFamily="34" charset="0"/>
                <a:cs typeface="Tahoma" panose="020B0604030504040204" pitchFamily="34" charset="0"/>
              </a:rPr>
              <a:t>Қазақстандағы  өзен-көлдер</a:t>
            </a:r>
            <a:br>
              <a:rPr lang="kk-KZ" sz="3600" b="1" dirty="0" smtClean="0">
                <a:latin typeface="Tahoma" panose="020B0604030504040204" pitchFamily="34" charset="0"/>
                <a:ea typeface="Tahoma" panose="020B0604030504040204" pitchFamily="34" charset="0"/>
                <a:cs typeface="Tahoma" panose="020B0604030504040204" pitchFamily="34" charset="0"/>
              </a:rPr>
            </a:br>
            <a:r>
              <a:rPr lang="kk-KZ" sz="3600" b="1" dirty="0">
                <a:latin typeface="Tahoma" panose="020B0604030504040204" pitchFamily="34" charset="0"/>
                <a:ea typeface="Tahoma" panose="020B0604030504040204" pitchFamily="34" charset="0"/>
                <a:cs typeface="Tahoma" panose="020B0604030504040204" pitchFamily="34" charset="0"/>
              </a:rPr>
              <a:t/>
            </a:r>
            <a:br>
              <a:rPr lang="kk-KZ" sz="3600" b="1" dirty="0">
                <a:latin typeface="Tahoma" panose="020B0604030504040204" pitchFamily="34" charset="0"/>
                <a:ea typeface="Tahoma" panose="020B0604030504040204" pitchFamily="34" charset="0"/>
                <a:cs typeface="Tahoma" panose="020B0604030504040204" pitchFamily="34" charset="0"/>
              </a:rPr>
            </a:br>
            <a:r>
              <a:rPr lang="kk-KZ" sz="2400" dirty="0" smtClean="0">
                <a:latin typeface="Tahoma" panose="020B0604030504040204" pitchFamily="34" charset="0"/>
                <a:ea typeface="Tahoma" panose="020B0604030504040204" pitchFamily="34" charset="0"/>
                <a:cs typeface="Tahoma" panose="020B0604030504040204" pitchFamily="34" charset="0"/>
              </a:rPr>
              <a:t/>
            </a:r>
            <a:br>
              <a:rPr lang="kk-KZ" sz="2400" dirty="0" smtClean="0">
                <a:latin typeface="Tahoma" panose="020B0604030504040204" pitchFamily="34" charset="0"/>
                <a:ea typeface="Tahoma" panose="020B0604030504040204" pitchFamily="34" charset="0"/>
                <a:cs typeface="Tahoma" panose="020B0604030504040204" pitchFamily="34" charset="0"/>
              </a:rPr>
            </a:br>
            <a:r>
              <a:rPr lang="ru-RU" altLang="ru-RU" sz="3100" i="1" dirty="0" err="1" smtClean="0">
                <a:solidFill>
                  <a:srgbClr val="0070C0"/>
                </a:solidFill>
                <a:latin typeface="Tahoma" panose="020B0604030504040204" pitchFamily="34" charset="0"/>
                <a:ea typeface="Tahoma" panose="020B0604030504040204" pitchFamily="34" charset="0"/>
                <a:cs typeface="Tahoma" panose="020B0604030504040204" pitchFamily="34" charset="0"/>
              </a:rPr>
              <a:t>Сабақтың  </a:t>
            </a:r>
            <a:r>
              <a:rPr lang="ru-RU" altLang="ru-RU" sz="3100" i="1" dirty="0" err="1">
                <a:solidFill>
                  <a:srgbClr val="0070C0"/>
                </a:solidFill>
                <a:latin typeface="Tahoma" panose="020B0604030504040204" pitchFamily="34" charset="0"/>
                <a:ea typeface="Tahoma" panose="020B0604030504040204" pitchFamily="34" charset="0"/>
                <a:cs typeface="Tahoma" panose="020B0604030504040204" pitchFamily="34" charset="0"/>
              </a:rPr>
              <a:t>тақырыбы:</a:t>
            </a:r>
            <a:r>
              <a:rPr lang="ru-RU" altLang="ru-RU" sz="3100" i="1" dirty="0">
                <a:solidFill>
                  <a:srgbClr val="0070C0"/>
                </a:solidFill>
                <a:latin typeface="Tahoma" panose="020B0604030504040204" pitchFamily="34" charset="0"/>
                <a:ea typeface="Tahoma" panose="020B0604030504040204" pitchFamily="34" charset="0"/>
                <a:cs typeface="Tahoma" panose="020B0604030504040204" pitchFamily="34" charset="0"/>
              </a:rPr>
              <a:t/>
            </a:r>
            <a:br>
              <a:rPr lang="ru-RU" altLang="ru-RU" sz="3100" i="1" dirty="0">
                <a:solidFill>
                  <a:srgbClr val="0070C0"/>
                </a:solidFill>
                <a:latin typeface="Tahoma" panose="020B0604030504040204" pitchFamily="34" charset="0"/>
                <a:ea typeface="Tahoma" panose="020B0604030504040204" pitchFamily="34" charset="0"/>
                <a:cs typeface="Tahoma" panose="020B0604030504040204" pitchFamily="34" charset="0"/>
              </a:rPr>
            </a:br>
            <a:r>
              <a:rPr lang="kk-KZ" altLang="ru-RU" sz="3600" dirty="0" smtClean="0">
                <a:latin typeface="Tahoma" panose="020B0604030504040204" pitchFamily="34" charset="0"/>
                <a:ea typeface="Tahoma" panose="020B0604030504040204" pitchFamily="34" charset="0"/>
                <a:cs typeface="Tahoma" panose="020B0604030504040204" pitchFamily="34" charset="0"/>
              </a:rPr>
              <a:t>Үлкен су қорлары.</a:t>
            </a:r>
            <a:r>
              <a:rPr lang="ru-RU" sz="3600" b="1" dirty="0">
                <a:latin typeface="Tahoma" panose="020B0604030504040204" pitchFamily="34" charset="0"/>
                <a:ea typeface="Tahoma" panose="020B0604030504040204" pitchFamily="34" charset="0"/>
                <a:cs typeface="Tahoma" panose="020B0604030504040204" pitchFamily="34" charset="0"/>
              </a:rPr>
              <a:t/>
            </a:r>
            <a:br>
              <a:rPr lang="ru-RU" sz="3600" b="1" dirty="0">
                <a:latin typeface="Tahoma" panose="020B0604030504040204" pitchFamily="34" charset="0"/>
                <a:ea typeface="Tahoma" panose="020B0604030504040204" pitchFamily="34" charset="0"/>
                <a:cs typeface="Tahoma" panose="020B0604030504040204" pitchFamily="34" charset="0"/>
              </a:rPr>
            </a:br>
            <a:r>
              <a:rPr lang="kk-KZ" sz="3600" dirty="0" smtClean="0">
                <a:latin typeface="Tahoma" panose="020B0604030504040204" pitchFamily="34" charset="0"/>
                <a:ea typeface="Tahoma" panose="020B0604030504040204" pitchFamily="34" charset="0"/>
                <a:cs typeface="Tahoma" panose="020B0604030504040204" pitchFamily="34" charset="0"/>
              </a:rPr>
              <a:t>Сұрау</a:t>
            </a:r>
            <a:r>
              <a:rPr lang="kk-KZ" sz="3600" b="1" dirty="0" smtClean="0">
                <a:latin typeface="Tahoma" panose="020B0604030504040204" pitchFamily="34" charset="0"/>
                <a:ea typeface="Tahoma" panose="020B0604030504040204" pitchFamily="34" charset="0"/>
                <a:cs typeface="Tahoma" panose="020B0604030504040204" pitchFamily="34" charset="0"/>
              </a:rPr>
              <a:t> есімдігі.</a:t>
            </a:r>
            <a:endParaRPr lang="ru-RU" sz="3600" b="1" dirty="0">
              <a:latin typeface="Tahoma" panose="020B0604030504040204" pitchFamily="34" charset="0"/>
              <a:ea typeface="Tahoma" panose="020B0604030504040204" pitchFamily="34" charset="0"/>
              <a:cs typeface="Tahoma" panose="020B0604030504040204" pitchFamily="34" charset="0"/>
            </a:endParaRPr>
          </a:p>
        </p:txBody>
      </p:sp>
      <p:sp>
        <p:nvSpPr>
          <p:cNvPr id="3" name="TextBox 2"/>
          <p:cNvSpPr txBox="1"/>
          <p:nvPr/>
        </p:nvSpPr>
        <p:spPr>
          <a:xfrm>
            <a:off x="348673" y="764704"/>
            <a:ext cx="4248472" cy="400110"/>
          </a:xfrm>
          <a:prstGeom prst="rect">
            <a:avLst/>
          </a:prstGeom>
          <a:noFill/>
        </p:spPr>
        <p:txBody>
          <a:bodyPr wrap="square" rtlCol="0">
            <a:spAutoFit/>
          </a:bodyPr>
          <a:lstStyle/>
          <a:p>
            <a:r>
              <a:rPr lang="kk-KZ" sz="20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Бөлім тақырыбы:</a:t>
            </a:r>
            <a:endParaRPr lang="ru-RU" sz="2000" b="1"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Box 3"/>
          <p:cNvSpPr txBox="1"/>
          <p:nvPr/>
        </p:nvSpPr>
        <p:spPr>
          <a:xfrm>
            <a:off x="6948264" y="260648"/>
            <a:ext cx="1680014" cy="430887"/>
          </a:xfrm>
          <a:prstGeom prst="rect">
            <a:avLst/>
          </a:prstGeom>
          <a:noFill/>
        </p:spPr>
        <p:txBody>
          <a:bodyPr wrap="square" rtlCol="0">
            <a:spAutoFit/>
          </a:bodyPr>
          <a:lstStyle/>
          <a:p>
            <a:r>
              <a:rPr lang="kk-KZ" sz="1100" b="1" dirty="0" smtClean="0">
                <a:latin typeface="Tahoma" panose="020B0604030504040204" pitchFamily="34" charset="0"/>
                <a:ea typeface="Tahoma" panose="020B0604030504040204" pitchFamily="34" charset="0"/>
                <a:cs typeface="Tahoma" panose="020B0604030504040204" pitchFamily="34" charset="0"/>
              </a:rPr>
              <a:t>ҚАЗАҚ ТІЛІ </a:t>
            </a:r>
            <a:r>
              <a:rPr lang="ru-RU" sz="1100" b="1" dirty="0" smtClean="0">
                <a:latin typeface="Tahoma" panose="020B0604030504040204" pitchFamily="34" charset="0"/>
                <a:ea typeface="Tahoma" panose="020B0604030504040204" pitchFamily="34" charset="0"/>
                <a:cs typeface="Tahoma" panose="020B0604030504040204" pitchFamily="34" charset="0"/>
              </a:rPr>
              <a:t>(</a:t>
            </a:r>
            <a:r>
              <a:rPr lang="kk-KZ" sz="1100" b="1" dirty="0" smtClean="0">
                <a:latin typeface="Tahoma" panose="020B0604030504040204" pitchFamily="34" charset="0"/>
                <a:ea typeface="Tahoma" panose="020B0604030504040204" pitchFamily="34" charset="0"/>
                <a:cs typeface="Tahoma" panose="020B0604030504040204" pitchFamily="34" charset="0"/>
              </a:rPr>
              <a:t>Т</a:t>
            </a:r>
            <a:r>
              <a:rPr lang="kk-KZ" sz="1100" b="1" dirty="0">
                <a:latin typeface="Tahoma" panose="020B0604030504040204" pitchFamily="34" charset="0"/>
                <a:ea typeface="Tahoma" panose="020B0604030504040204" pitchFamily="34" charset="0"/>
                <a:cs typeface="Tahoma" panose="020B0604030504040204" pitchFamily="34" charset="0"/>
              </a:rPr>
              <a:t>1</a:t>
            </a:r>
            <a:r>
              <a:rPr lang="kk-KZ" sz="1100" b="1" dirty="0" smtClean="0">
                <a:latin typeface="Tahoma" panose="020B0604030504040204" pitchFamily="34" charset="0"/>
                <a:ea typeface="Tahoma" panose="020B0604030504040204" pitchFamily="34" charset="0"/>
                <a:cs typeface="Tahoma" panose="020B0604030504040204" pitchFamily="34" charset="0"/>
              </a:rPr>
              <a:t>)</a:t>
            </a:r>
          </a:p>
          <a:p>
            <a:r>
              <a:rPr lang="kk-KZ" sz="1100" b="1" dirty="0" smtClean="0">
                <a:latin typeface="Tahoma" panose="020B0604030504040204" pitchFamily="34" charset="0"/>
                <a:ea typeface="Tahoma" panose="020B0604030504040204" pitchFamily="34" charset="0"/>
                <a:cs typeface="Tahoma" panose="020B0604030504040204" pitchFamily="34" charset="0"/>
              </a:rPr>
              <a:t>     6-сынып</a:t>
            </a:r>
            <a:endParaRPr lang="ru-RU" sz="11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51529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611560" y="332656"/>
            <a:ext cx="7992888" cy="4678204"/>
          </a:xfrm>
          <a:prstGeom prst="rect">
            <a:avLst/>
          </a:prstGeom>
          <a:noFill/>
        </p:spPr>
        <p:txBody>
          <a:bodyPr wrap="square" rtlCol="0">
            <a:spAutoFit/>
          </a:bodyPr>
          <a:lstStyle/>
          <a:p>
            <a:pPr algn="ctr"/>
            <a:endParaRPr lang="kk-KZ" sz="2800" b="1" dirty="0" smtClean="0">
              <a:latin typeface="Tahoma" pitchFamily="34" charset="0"/>
              <a:ea typeface="Tahoma" pitchFamily="34" charset="0"/>
              <a:cs typeface="Tahoma" pitchFamily="34" charset="0"/>
            </a:endParaRPr>
          </a:p>
          <a:p>
            <a:pPr algn="ctr"/>
            <a:r>
              <a:rPr lang="kk-KZ" sz="2800" b="1" dirty="0" smtClean="0">
                <a:latin typeface="Tahoma" pitchFamily="34" charset="0"/>
                <a:ea typeface="Tahoma" pitchFamily="34" charset="0"/>
                <a:cs typeface="Tahoma" pitchFamily="34" charset="0"/>
              </a:rPr>
              <a:t>Өзіңді тексер!</a:t>
            </a:r>
          </a:p>
          <a:p>
            <a:endParaRPr lang="kk-KZ" sz="2800" dirty="0" smtClean="0">
              <a:latin typeface="Tahoma" pitchFamily="34" charset="0"/>
              <a:ea typeface="Tahoma" pitchFamily="34" charset="0"/>
              <a:cs typeface="Tahoma" pitchFamily="34" charset="0"/>
            </a:endParaRPr>
          </a:p>
          <a:p>
            <a:pPr algn="just"/>
            <a:r>
              <a:rPr lang="kk-KZ" sz="2800" dirty="0" smtClean="0">
                <a:latin typeface="Tahoma" pitchFamily="34" charset="0"/>
                <a:ea typeface="Tahoma" pitchFamily="34" charset="0"/>
                <a:cs typeface="Tahoma" pitchFamily="34" charset="0"/>
              </a:rPr>
              <a:t>       Қазақ жеріндегі ірі көл - Балқаш . Аумағы бойынша Каспий, Арал теңіздерінен кейінгі  үшінші  орында. Бұл көлдің бір ерекшелігі – оның батыс бөлігінің суы  тұщы, ал шығыс бөлігінің суы ащы. Құятын өзендері: Іле, Қаратал, Ақсу, Лепсі, Аягөз, Бақанас және т.б. </a:t>
            </a:r>
            <a:endParaRPr lang="ru-RU" sz="2800" dirty="0" smtClean="0">
              <a:latin typeface="Tahoma" pitchFamily="34" charset="0"/>
              <a:ea typeface="Tahoma" pitchFamily="34" charset="0"/>
              <a:cs typeface="Tahoma" pitchFamily="34" charset="0"/>
            </a:endParaRPr>
          </a:p>
          <a:p>
            <a:pPr algn="ctr"/>
            <a:endParaRPr lang="ru-RU" sz="2800" b="1" dirty="0" smtClean="0">
              <a:latin typeface="Tahoma" pitchFamily="34" charset="0"/>
              <a:ea typeface="Tahoma" pitchFamily="34" charset="0"/>
              <a:cs typeface="Tahoma" pitchFamily="34" charset="0"/>
            </a:endParaRPr>
          </a:p>
          <a:p>
            <a:endParaRPr lang="ru-RU" dirty="0"/>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948264" y="5157192"/>
            <a:ext cx="1944215"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6479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539552" y="404664"/>
            <a:ext cx="8424936" cy="6001643"/>
          </a:xfrm>
          <a:prstGeom prst="rect">
            <a:avLst/>
          </a:prstGeom>
          <a:noFill/>
        </p:spPr>
        <p:txBody>
          <a:bodyPr wrap="square" rtlCol="0">
            <a:spAutoFit/>
          </a:bodyPr>
          <a:lstStyle/>
          <a:p>
            <a:r>
              <a:rPr lang="kk-KZ" sz="2800" b="1" dirty="0" smtClean="0">
                <a:latin typeface="Tahoma" pitchFamily="34" charset="0"/>
                <a:ea typeface="Tahoma" pitchFamily="34" charset="0"/>
                <a:cs typeface="Tahoma" pitchFamily="34" charset="0"/>
              </a:rPr>
              <a:t>3-тапсырма</a:t>
            </a:r>
          </a:p>
          <a:p>
            <a:r>
              <a:rPr lang="kk-KZ" sz="1600" dirty="0" smtClean="0">
                <a:latin typeface="Tahoma" pitchFamily="34" charset="0"/>
                <a:ea typeface="Tahoma" pitchFamily="34" charset="0"/>
                <a:cs typeface="Tahoma" pitchFamily="34" charset="0"/>
              </a:rPr>
              <a:t>Төмендегі сөздерді суретке сәйкестендір, сол сөздерді және сұрау есімдігін қатыстыра отырып, сөйлем құрастыр. Сұраулы сөйлемнің </a:t>
            </a:r>
            <a:endParaRPr lang="ru-RU" sz="1600" dirty="0" smtClean="0">
              <a:latin typeface="Tahoma" pitchFamily="34" charset="0"/>
              <a:ea typeface="Tahoma" pitchFamily="34" charset="0"/>
              <a:cs typeface="Tahoma" pitchFamily="34" charset="0"/>
            </a:endParaRPr>
          </a:p>
          <a:p>
            <a:r>
              <a:rPr lang="kk-KZ" sz="1600" b="1" dirty="0" smtClean="0">
                <a:latin typeface="Tahoma" pitchFamily="34" charset="0"/>
                <a:ea typeface="Tahoma" pitchFamily="34" charset="0"/>
                <a:cs typeface="Tahoma" pitchFamily="34" charset="0"/>
              </a:rPr>
              <a:t> (теңіз, өзен, көл, бұлақ)</a:t>
            </a:r>
          </a:p>
          <a:p>
            <a:r>
              <a:rPr lang="kk-KZ" sz="1400" dirty="0" smtClean="0">
                <a:latin typeface="Tahoma" pitchFamily="34" charset="0"/>
                <a:ea typeface="Tahoma" pitchFamily="34" charset="0"/>
                <a:cs typeface="Tahoma" pitchFamily="34" charset="0"/>
              </a:rPr>
              <a:t>                                    1. </a:t>
            </a:r>
            <a:r>
              <a:rPr lang="ru-RU" sz="1400" dirty="0" smtClean="0">
                <a:latin typeface="Tahoma" pitchFamily="34" charset="0"/>
                <a:ea typeface="Tahoma" pitchFamily="34" charset="0"/>
                <a:cs typeface="Tahoma" pitchFamily="34" charset="0"/>
              </a:rPr>
              <a:t>___________                                            </a:t>
            </a:r>
            <a:r>
              <a:rPr lang="kk-KZ" sz="1400" dirty="0" smtClean="0">
                <a:latin typeface="Tahoma" pitchFamily="34" charset="0"/>
                <a:ea typeface="Tahoma" pitchFamily="34" charset="0"/>
                <a:cs typeface="Tahoma" pitchFamily="34" charset="0"/>
              </a:rPr>
              <a:t>2. </a:t>
            </a:r>
            <a:r>
              <a:rPr lang="ru-RU" sz="1400" dirty="0" smtClean="0">
                <a:latin typeface="Tahoma" pitchFamily="34" charset="0"/>
                <a:ea typeface="Tahoma" pitchFamily="34" charset="0"/>
                <a:cs typeface="Tahoma" pitchFamily="34" charset="0"/>
              </a:rPr>
              <a:t>___________                            </a:t>
            </a:r>
          </a:p>
          <a:p>
            <a:r>
              <a:rPr lang="ru-RU" sz="1400" dirty="0" smtClean="0">
                <a:latin typeface="Tahoma" pitchFamily="34" charset="0"/>
                <a:ea typeface="Tahoma" pitchFamily="34" charset="0"/>
                <a:cs typeface="Tahoma" pitchFamily="34" charset="0"/>
              </a:rPr>
              <a:t>                                       ____________                                               ___________</a:t>
            </a:r>
          </a:p>
          <a:p>
            <a:r>
              <a:rPr lang="ru-RU" sz="1400" dirty="0" smtClean="0">
                <a:latin typeface="Tahoma" pitchFamily="34" charset="0"/>
                <a:ea typeface="Tahoma" pitchFamily="34" charset="0"/>
                <a:cs typeface="Tahoma" pitchFamily="34" charset="0"/>
              </a:rPr>
              <a:t>                                       ____________                                               ___________</a:t>
            </a:r>
            <a:endParaRPr lang="kk-KZ" sz="1400" dirty="0" smtClean="0">
              <a:latin typeface="Tahoma" pitchFamily="34" charset="0"/>
              <a:ea typeface="Tahoma" pitchFamily="34" charset="0"/>
              <a:cs typeface="Tahoma" pitchFamily="34" charset="0"/>
            </a:endParaRPr>
          </a:p>
          <a:p>
            <a:endParaRPr lang="ru-RU" sz="1400" dirty="0" smtClean="0">
              <a:latin typeface="Tahoma" pitchFamily="34" charset="0"/>
              <a:ea typeface="Tahoma" pitchFamily="34" charset="0"/>
              <a:cs typeface="Tahoma" pitchFamily="34" charset="0"/>
            </a:endParaRPr>
          </a:p>
          <a:p>
            <a:r>
              <a:rPr lang="ru-RU" sz="1400" dirty="0" smtClean="0">
                <a:latin typeface="Tahoma" pitchFamily="34" charset="0"/>
                <a:ea typeface="Tahoma" pitchFamily="34" charset="0"/>
                <a:cs typeface="Tahoma" pitchFamily="34" charset="0"/>
              </a:rPr>
              <a:t>                                       </a:t>
            </a:r>
            <a:endParaRPr lang="kk-KZ" sz="1600" b="1" dirty="0" smtClean="0">
              <a:latin typeface="Tahoma" pitchFamily="34" charset="0"/>
              <a:ea typeface="Tahoma" pitchFamily="34" charset="0"/>
              <a:cs typeface="Tahoma" pitchFamily="34" charset="0"/>
            </a:endParaRPr>
          </a:p>
          <a:p>
            <a:endParaRPr lang="kk-KZ" sz="1600" b="1" dirty="0" smtClean="0">
              <a:latin typeface="Tahoma" pitchFamily="34" charset="0"/>
              <a:ea typeface="Tahoma" pitchFamily="34" charset="0"/>
              <a:cs typeface="Tahoma" pitchFamily="34" charset="0"/>
            </a:endParaRPr>
          </a:p>
          <a:p>
            <a:r>
              <a:rPr lang="kk-KZ" sz="1600" b="1" dirty="0" smtClean="0">
                <a:latin typeface="Tahoma" pitchFamily="34" charset="0"/>
                <a:ea typeface="Tahoma" pitchFamily="34" charset="0"/>
                <a:cs typeface="Tahoma" pitchFamily="34" charset="0"/>
              </a:rPr>
              <a:t>                                </a:t>
            </a:r>
          </a:p>
          <a:p>
            <a:r>
              <a:rPr lang="kk-KZ" sz="1600" b="1" dirty="0" smtClean="0">
                <a:latin typeface="Tahoma" pitchFamily="34" charset="0"/>
                <a:ea typeface="Tahoma" pitchFamily="34" charset="0"/>
                <a:cs typeface="Tahoma" pitchFamily="34" charset="0"/>
              </a:rPr>
              <a:t>                                 </a:t>
            </a:r>
            <a:r>
              <a:rPr lang="kk-KZ" sz="1400" dirty="0" smtClean="0">
                <a:latin typeface="Tahoma" pitchFamily="34" charset="0"/>
                <a:ea typeface="Tahoma" pitchFamily="34" charset="0"/>
                <a:cs typeface="Tahoma" pitchFamily="34" charset="0"/>
              </a:rPr>
              <a:t>3. ______________                                       4. _____________</a:t>
            </a:r>
          </a:p>
          <a:p>
            <a:r>
              <a:rPr lang="kk-KZ" sz="1400" dirty="0" smtClean="0">
                <a:latin typeface="Tahoma" pitchFamily="34" charset="0"/>
                <a:ea typeface="Tahoma" pitchFamily="34" charset="0"/>
                <a:cs typeface="Tahoma" pitchFamily="34" charset="0"/>
              </a:rPr>
              <a:t>                                       ______________                                           _____________</a:t>
            </a:r>
          </a:p>
          <a:p>
            <a:r>
              <a:rPr lang="kk-KZ" sz="1400" dirty="0" smtClean="0">
                <a:latin typeface="Tahoma" pitchFamily="34" charset="0"/>
                <a:ea typeface="Tahoma" pitchFamily="34" charset="0"/>
                <a:cs typeface="Tahoma" pitchFamily="34" charset="0"/>
              </a:rPr>
              <a:t>                                       ______________                                           _____________</a:t>
            </a:r>
          </a:p>
          <a:p>
            <a:endParaRPr lang="kk-KZ" sz="1600" b="1" dirty="0" smtClean="0">
              <a:latin typeface="Tahoma" pitchFamily="34" charset="0"/>
              <a:ea typeface="Tahoma" pitchFamily="34" charset="0"/>
              <a:cs typeface="Tahoma" pitchFamily="34" charset="0"/>
            </a:endParaRPr>
          </a:p>
          <a:p>
            <a:endParaRPr lang="kk-KZ" sz="1600" b="1" dirty="0" smtClean="0">
              <a:latin typeface="Tahoma" pitchFamily="34" charset="0"/>
              <a:ea typeface="Tahoma" pitchFamily="34" charset="0"/>
              <a:cs typeface="Tahoma" pitchFamily="34" charset="0"/>
            </a:endParaRPr>
          </a:p>
          <a:p>
            <a:endParaRPr lang="kk-KZ" sz="1600" dirty="0" smtClean="0"/>
          </a:p>
          <a:p>
            <a:r>
              <a:rPr lang="kk-KZ" sz="1400" b="1" dirty="0" smtClean="0">
                <a:latin typeface="Tahoma" pitchFamily="34" charset="0"/>
                <a:ea typeface="Tahoma" pitchFamily="34" charset="0"/>
                <a:cs typeface="Tahoma" pitchFamily="34" charset="0"/>
              </a:rPr>
              <a:t>Дескрипторы: </a:t>
            </a:r>
            <a:endParaRPr lang="ru-RU" sz="1400" dirty="0" smtClean="0">
              <a:latin typeface="Tahoma" pitchFamily="34" charset="0"/>
              <a:ea typeface="Tahoma" pitchFamily="34" charset="0"/>
              <a:cs typeface="Tahoma" pitchFamily="34" charset="0"/>
            </a:endParaRPr>
          </a:p>
          <a:p>
            <a:pPr lvl="0"/>
            <a:r>
              <a:rPr lang="kk-KZ" sz="1400" dirty="0" smtClean="0">
                <a:latin typeface="Tahoma" pitchFamily="34" charset="0"/>
                <a:ea typeface="Tahoma" pitchFamily="34" charset="0"/>
                <a:cs typeface="Tahoma" pitchFamily="34" charset="0"/>
              </a:rPr>
              <a:t> - тірек сөздер мен иллюстрацияларды түсінеді;</a:t>
            </a:r>
            <a:endParaRPr lang="ru-RU" sz="1400" dirty="0" smtClean="0">
              <a:latin typeface="Tahoma" pitchFamily="34" charset="0"/>
              <a:ea typeface="Tahoma" pitchFamily="34" charset="0"/>
              <a:cs typeface="Tahoma" pitchFamily="34" charset="0"/>
            </a:endParaRPr>
          </a:p>
          <a:p>
            <a:pPr lvl="0"/>
            <a:r>
              <a:rPr lang="kk-KZ" sz="1400" dirty="0" smtClean="0">
                <a:latin typeface="Tahoma" pitchFamily="34" charset="0"/>
                <a:ea typeface="Tahoma" pitchFamily="34" charset="0"/>
                <a:cs typeface="Tahoma" pitchFamily="34" charset="0"/>
              </a:rPr>
              <a:t> - сөздерді сәйкестендіреді;</a:t>
            </a:r>
            <a:endParaRPr lang="ru-RU" sz="1400" dirty="0" smtClean="0">
              <a:latin typeface="Tahoma" pitchFamily="34" charset="0"/>
              <a:ea typeface="Tahoma" pitchFamily="34" charset="0"/>
              <a:cs typeface="Tahoma" pitchFamily="34" charset="0"/>
            </a:endParaRPr>
          </a:p>
          <a:p>
            <a:pPr lvl="0"/>
            <a:r>
              <a:rPr lang="kk-KZ" sz="1400" dirty="0" smtClean="0">
                <a:latin typeface="Tahoma" pitchFamily="34" charset="0"/>
                <a:ea typeface="Tahoma" pitchFamily="34" charset="0"/>
                <a:cs typeface="Tahoma" pitchFamily="34" charset="0"/>
              </a:rPr>
              <a:t> - сәйкестендірген сөздер мен сұрау есімдігін қатыстыра отырып, сөйлемдер құрастырады;</a:t>
            </a:r>
            <a:endParaRPr lang="ru-RU" sz="1400" dirty="0" smtClean="0">
              <a:latin typeface="Tahoma" pitchFamily="34" charset="0"/>
              <a:ea typeface="Tahoma" pitchFamily="34" charset="0"/>
              <a:cs typeface="Tahoma" pitchFamily="34" charset="0"/>
            </a:endParaRPr>
          </a:p>
          <a:p>
            <a:endParaRPr lang="ru-RU" sz="1600" dirty="0" smtClean="0">
              <a:latin typeface="Tahoma" pitchFamily="34" charset="0"/>
              <a:ea typeface="Tahoma" pitchFamily="34" charset="0"/>
              <a:cs typeface="Tahoma" pitchFamily="34" charset="0"/>
            </a:endParaRPr>
          </a:p>
          <a:p>
            <a:endParaRPr lang="ru-RU" sz="2800" b="1" dirty="0">
              <a:latin typeface="Tahoma" pitchFamily="34" charset="0"/>
              <a:ea typeface="Tahoma" pitchFamily="34" charset="0"/>
              <a:cs typeface="Tahoma" pitchFamily="34" charset="0"/>
            </a:endParaRPr>
          </a:p>
        </p:txBody>
      </p:sp>
      <p:pic>
        <p:nvPicPr>
          <p:cNvPr id="31" name="Рисунок 3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628800"/>
            <a:ext cx="1438275" cy="1047750"/>
          </a:xfrm>
          <a:prstGeom prst="rect">
            <a:avLst/>
          </a:prstGeom>
          <a:noFill/>
          <a:ln>
            <a:noFill/>
          </a:ln>
        </p:spPr>
      </p:pic>
      <p:pic>
        <p:nvPicPr>
          <p:cNvPr id="32" name="Рисунок 3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1700808"/>
            <a:ext cx="1352550" cy="1008112"/>
          </a:xfrm>
          <a:prstGeom prst="rect">
            <a:avLst/>
          </a:prstGeom>
          <a:noFill/>
          <a:ln>
            <a:noFill/>
          </a:ln>
        </p:spPr>
      </p:pic>
      <p:pic>
        <p:nvPicPr>
          <p:cNvPr id="33" name="Рисунок 32"/>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9592" y="2996952"/>
            <a:ext cx="1466850" cy="990600"/>
          </a:xfrm>
          <a:prstGeom prst="rect">
            <a:avLst/>
          </a:prstGeom>
          <a:noFill/>
          <a:ln>
            <a:noFill/>
          </a:ln>
        </p:spPr>
      </p:pic>
      <p:pic>
        <p:nvPicPr>
          <p:cNvPr id="34" name="Рисунок 3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72000" y="2996952"/>
            <a:ext cx="1390650" cy="1008112"/>
          </a:xfrm>
          <a:prstGeom prst="rect">
            <a:avLst/>
          </a:prstGeom>
          <a:noFill/>
          <a:ln>
            <a:noFill/>
          </a:ln>
        </p:spPr>
      </p:pic>
      <p:pic>
        <p:nvPicPr>
          <p:cNvPr id="35" name="Рисунок 3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1628800"/>
            <a:ext cx="1438275" cy="1047750"/>
          </a:xfrm>
          <a:prstGeom prst="rect">
            <a:avLst/>
          </a:prstGeom>
          <a:noFill/>
          <a:ln>
            <a:noFill/>
          </a:ln>
        </p:spPr>
      </p:pic>
      <p:pic>
        <p:nvPicPr>
          <p:cNvPr id="36" name="Рисунок 3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9992" y="1700808"/>
            <a:ext cx="1352550" cy="1008112"/>
          </a:xfrm>
          <a:prstGeom prst="rect">
            <a:avLst/>
          </a:prstGeom>
          <a:noFill/>
          <a:ln>
            <a:noFill/>
          </a:ln>
        </p:spPr>
      </p:pic>
      <p:pic>
        <p:nvPicPr>
          <p:cNvPr id="38" name="Рисунок 3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27984" y="1700808"/>
            <a:ext cx="1352550" cy="1008112"/>
          </a:xfrm>
          <a:prstGeom prst="rect">
            <a:avLst/>
          </a:prstGeom>
          <a:noFill/>
          <a:ln>
            <a:noFill/>
          </a:ln>
        </p:spPr>
      </p:pic>
      <p:pic>
        <p:nvPicPr>
          <p:cNvPr id="10"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7020272" y="5417840"/>
            <a:ext cx="1944215"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11943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9"/>
            <a:ext cx="8208912" cy="8156079"/>
          </a:xfrm>
          <a:prstGeom prst="rect">
            <a:avLst/>
          </a:prstGeom>
          <a:noFill/>
        </p:spPr>
        <p:txBody>
          <a:bodyPr wrap="square" rtlCol="0">
            <a:spAutoFit/>
          </a:bodyPr>
          <a:lstStyle/>
          <a:p>
            <a:pPr algn="ctr"/>
            <a:r>
              <a:rPr lang="kk-KZ" sz="2800" b="1" dirty="0" smtClean="0">
                <a:latin typeface="Tahoma" pitchFamily="34" charset="0"/>
                <a:ea typeface="Tahoma" pitchFamily="34" charset="0"/>
                <a:cs typeface="Tahoma" pitchFamily="34" charset="0"/>
              </a:rPr>
              <a:t>Өзіңді тексер!</a:t>
            </a:r>
          </a:p>
          <a:p>
            <a:pPr algn="just"/>
            <a:endParaRPr lang="kk-KZ" sz="1600" dirty="0" smtClean="0">
              <a:latin typeface="Tahoma" pitchFamily="34" charset="0"/>
              <a:ea typeface="Tahoma" pitchFamily="34" charset="0"/>
              <a:cs typeface="Tahoma" pitchFamily="34" charset="0"/>
            </a:endParaRPr>
          </a:p>
          <a:p>
            <a:pPr algn="just"/>
            <a:r>
              <a:rPr lang="kk-KZ" sz="1600" b="1" dirty="0" smtClean="0">
                <a:latin typeface="Tahoma" pitchFamily="34" charset="0"/>
                <a:ea typeface="Tahoma" pitchFamily="34" charset="0"/>
                <a:cs typeface="Tahoma" pitchFamily="34" charset="0"/>
              </a:rPr>
              <a:t>                                           </a:t>
            </a:r>
          </a:p>
          <a:p>
            <a:pPr algn="just"/>
            <a:r>
              <a:rPr lang="kk-KZ" sz="1600" b="1" dirty="0">
                <a:latin typeface="Tahoma" pitchFamily="34" charset="0"/>
                <a:ea typeface="Tahoma" pitchFamily="34" charset="0"/>
                <a:cs typeface="Tahoma" pitchFamily="34" charset="0"/>
              </a:rPr>
              <a:t> </a:t>
            </a:r>
            <a:r>
              <a:rPr lang="kk-KZ" sz="1600" b="1" dirty="0" smtClean="0">
                <a:latin typeface="Tahoma" pitchFamily="34" charset="0"/>
                <a:ea typeface="Tahoma" pitchFamily="34" charset="0"/>
                <a:cs typeface="Tahoma" pitchFamily="34" charset="0"/>
              </a:rPr>
              <a:t>                                              </a:t>
            </a:r>
            <a:r>
              <a:rPr lang="kk-KZ" sz="1600" dirty="0" smtClean="0">
                <a:latin typeface="Tahoma" pitchFamily="34" charset="0"/>
                <a:ea typeface="Tahoma" pitchFamily="34" charset="0"/>
                <a:cs typeface="Tahoma" pitchFamily="34" charset="0"/>
              </a:rPr>
              <a:t>Қазақстанда қанша өзен бар? </a:t>
            </a:r>
            <a:endParaRPr lang="kk-KZ" sz="1600" dirty="0">
              <a:latin typeface="Tahoma" pitchFamily="34" charset="0"/>
              <a:ea typeface="Tahoma" pitchFamily="34" charset="0"/>
              <a:cs typeface="Tahoma" pitchFamily="34" charset="0"/>
            </a:endParaRPr>
          </a:p>
          <a:p>
            <a:pPr algn="just"/>
            <a:r>
              <a:rPr lang="kk-KZ" sz="1600" dirty="0" smtClean="0">
                <a:latin typeface="Tahoma" pitchFamily="34" charset="0"/>
                <a:ea typeface="Tahoma" pitchFamily="34" charset="0"/>
                <a:cs typeface="Tahoma" pitchFamily="34" charset="0"/>
              </a:rPr>
              <a:t>                                             Қазақстанда ірілі-ұсақты 85 мың өзен бар.</a:t>
            </a:r>
          </a:p>
          <a:p>
            <a:pPr algn="just"/>
            <a:r>
              <a:rPr lang="kk-KZ" sz="1600" b="1" dirty="0" smtClean="0">
                <a:latin typeface="Tahoma" pitchFamily="34" charset="0"/>
                <a:ea typeface="Tahoma" pitchFamily="34" charset="0"/>
                <a:cs typeface="Tahoma" pitchFamily="34" charset="0"/>
              </a:rPr>
              <a:t>                             </a:t>
            </a:r>
          </a:p>
          <a:p>
            <a:pPr algn="just"/>
            <a:r>
              <a:rPr lang="kk-KZ" sz="1600" b="1" dirty="0" smtClean="0">
                <a:latin typeface="Tahoma" pitchFamily="34" charset="0"/>
                <a:ea typeface="Tahoma" pitchFamily="34" charset="0"/>
                <a:cs typeface="Tahoma" pitchFamily="34" charset="0"/>
              </a:rPr>
              <a:t>                                     </a:t>
            </a:r>
          </a:p>
          <a:p>
            <a:pPr algn="just"/>
            <a:r>
              <a:rPr lang="kk-KZ" sz="1600" b="1" dirty="0" smtClean="0">
                <a:latin typeface="Tahoma" pitchFamily="34" charset="0"/>
                <a:ea typeface="Tahoma" pitchFamily="34" charset="0"/>
                <a:cs typeface="Tahoma" pitchFamily="34" charset="0"/>
              </a:rPr>
              <a:t>                                               </a:t>
            </a:r>
            <a:r>
              <a:rPr lang="kk-KZ" sz="1600" dirty="0" smtClean="0">
                <a:latin typeface="Tahoma" pitchFamily="34" charset="0"/>
                <a:ea typeface="Tahoma" pitchFamily="34" charset="0"/>
                <a:cs typeface="Tahoma" pitchFamily="34" charset="0"/>
              </a:rPr>
              <a:t>Елімізде қай теңіздің тартылуына байланысты                                                                                                                                  </a:t>
            </a:r>
          </a:p>
          <a:p>
            <a:pPr algn="just"/>
            <a:r>
              <a:rPr lang="kk-KZ" sz="1600" dirty="0" smtClean="0">
                <a:latin typeface="Tahoma" pitchFamily="34" charset="0"/>
                <a:ea typeface="Tahoma" pitchFamily="34" charset="0"/>
                <a:cs typeface="Tahoma" pitchFamily="34" charset="0"/>
              </a:rPr>
              <a:t>                                             экологиялық жағдай асқына түсуде? Елімізде Арал </a:t>
            </a:r>
            <a:endParaRPr lang="kk-KZ" sz="1600" dirty="0">
              <a:latin typeface="Tahoma" pitchFamily="34" charset="0"/>
              <a:ea typeface="Tahoma" pitchFamily="34" charset="0"/>
              <a:cs typeface="Tahoma" pitchFamily="34" charset="0"/>
            </a:endParaRPr>
          </a:p>
          <a:p>
            <a:pPr algn="just"/>
            <a:r>
              <a:rPr lang="kk-KZ" sz="1600" dirty="0" smtClean="0">
                <a:latin typeface="Tahoma" pitchFamily="34" charset="0"/>
                <a:ea typeface="Tahoma" pitchFamily="34" charset="0"/>
                <a:cs typeface="Tahoma" pitchFamily="34" charset="0"/>
              </a:rPr>
              <a:t>                                             теңізінің тартылуына байланысты экологиялық         </a:t>
            </a:r>
          </a:p>
          <a:p>
            <a:pPr algn="just"/>
            <a:r>
              <a:rPr lang="kk-KZ" sz="1600" dirty="0">
                <a:latin typeface="Tahoma" pitchFamily="34" charset="0"/>
                <a:ea typeface="Tahoma" pitchFamily="34" charset="0"/>
                <a:cs typeface="Tahoma" pitchFamily="34" charset="0"/>
              </a:rPr>
              <a:t> </a:t>
            </a:r>
            <a:r>
              <a:rPr lang="kk-KZ" sz="1600" dirty="0" smtClean="0">
                <a:latin typeface="Tahoma" pitchFamily="34" charset="0"/>
                <a:ea typeface="Tahoma" pitchFamily="34" charset="0"/>
                <a:cs typeface="Tahoma" pitchFamily="34" charset="0"/>
              </a:rPr>
              <a:t>                                            жағдай асқына түсуде.</a:t>
            </a:r>
          </a:p>
          <a:p>
            <a:pPr algn="just"/>
            <a:endParaRPr lang="kk-KZ" sz="1600" dirty="0">
              <a:latin typeface="Tahoma" pitchFamily="34" charset="0"/>
              <a:ea typeface="Tahoma" pitchFamily="34" charset="0"/>
              <a:cs typeface="Tahoma" pitchFamily="34" charset="0"/>
            </a:endParaRPr>
          </a:p>
          <a:p>
            <a:pPr algn="just"/>
            <a:r>
              <a:rPr lang="kk-KZ" sz="1600" dirty="0" smtClean="0">
                <a:latin typeface="Tahoma" pitchFamily="34" charset="0"/>
                <a:ea typeface="Tahoma" pitchFamily="34" charset="0"/>
                <a:cs typeface="Tahoma" pitchFamily="34" charset="0"/>
              </a:rPr>
              <a:t>                                             Бұлақ су қорының қай түріне жатады? Бұлақ су </a:t>
            </a:r>
          </a:p>
          <a:p>
            <a:pPr algn="just"/>
            <a:r>
              <a:rPr lang="kk-KZ" sz="1600" dirty="0">
                <a:latin typeface="Tahoma" pitchFamily="34" charset="0"/>
                <a:ea typeface="Tahoma" pitchFamily="34" charset="0"/>
                <a:cs typeface="Tahoma" pitchFamily="34" charset="0"/>
              </a:rPr>
              <a:t> </a:t>
            </a:r>
            <a:r>
              <a:rPr lang="kk-KZ" sz="1600" dirty="0" smtClean="0">
                <a:latin typeface="Tahoma" pitchFamily="34" charset="0"/>
                <a:ea typeface="Tahoma" pitchFamily="34" charset="0"/>
                <a:cs typeface="Tahoma" pitchFamily="34" charset="0"/>
              </a:rPr>
              <a:t>                                            қорының жер асты су қорына жатады.</a:t>
            </a:r>
          </a:p>
          <a:p>
            <a:pPr algn="ctr"/>
            <a:endParaRPr lang="kk-KZ" sz="2800" dirty="0" smtClean="0">
              <a:latin typeface="Tahoma" pitchFamily="34" charset="0"/>
              <a:ea typeface="Tahoma" pitchFamily="34" charset="0"/>
              <a:cs typeface="Tahoma" pitchFamily="34" charset="0"/>
            </a:endParaRPr>
          </a:p>
          <a:p>
            <a:pPr algn="just"/>
            <a:r>
              <a:rPr lang="kk-KZ" sz="1600" dirty="0" smtClean="0">
                <a:latin typeface="Tahoma" pitchFamily="34" charset="0"/>
                <a:ea typeface="Tahoma" pitchFamily="34" charset="0"/>
                <a:cs typeface="Tahoma" pitchFamily="34" charset="0"/>
              </a:rPr>
              <a:t>                                              </a:t>
            </a:r>
          </a:p>
          <a:p>
            <a:pPr algn="just"/>
            <a:r>
              <a:rPr lang="kk-KZ" sz="1600" dirty="0">
                <a:latin typeface="Tahoma" pitchFamily="34" charset="0"/>
                <a:ea typeface="Tahoma" pitchFamily="34" charset="0"/>
                <a:cs typeface="Tahoma" pitchFamily="34" charset="0"/>
              </a:rPr>
              <a:t> </a:t>
            </a:r>
            <a:r>
              <a:rPr lang="kk-KZ" sz="1600" dirty="0" smtClean="0">
                <a:latin typeface="Tahoma" pitchFamily="34" charset="0"/>
                <a:ea typeface="Tahoma" pitchFamily="34" charset="0"/>
                <a:cs typeface="Tahoma" pitchFamily="34" charset="0"/>
              </a:rPr>
              <a:t>                                            Көл суын адамдар нелерге жұмсайды? Көл суын </a:t>
            </a:r>
          </a:p>
          <a:p>
            <a:pPr algn="just"/>
            <a:r>
              <a:rPr lang="kk-KZ" sz="1600" dirty="0">
                <a:latin typeface="Tahoma" pitchFamily="34" charset="0"/>
                <a:ea typeface="Tahoma" pitchFamily="34" charset="0"/>
                <a:cs typeface="Tahoma" pitchFamily="34" charset="0"/>
              </a:rPr>
              <a:t> </a:t>
            </a:r>
            <a:r>
              <a:rPr lang="kk-KZ" sz="1600" dirty="0" smtClean="0">
                <a:latin typeface="Tahoma" pitchFamily="34" charset="0"/>
                <a:ea typeface="Tahoma" pitchFamily="34" charset="0"/>
                <a:cs typeface="Tahoma" pitchFamily="34" charset="0"/>
              </a:rPr>
              <a:t>                                            адамдар ауыз су ретінде, мал суаруға, егін егуге, </a:t>
            </a:r>
          </a:p>
          <a:p>
            <a:pPr algn="just"/>
            <a:r>
              <a:rPr lang="kk-KZ" sz="1600" dirty="0">
                <a:latin typeface="Tahoma" pitchFamily="34" charset="0"/>
                <a:ea typeface="Tahoma" pitchFamily="34" charset="0"/>
                <a:cs typeface="Tahoma" pitchFamily="34" charset="0"/>
              </a:rPr>
              <a:t> </a:t>
            </a:r>
            <a:r>
              <a:rPr lang="kk-KZ" sz="1600" dirty="0" smtClean="0">
                <a:latin typeface="Tahoma" pitchFamily="34" charset="0"/>
                <a:ea typeface="Tahoma" pitchFamily="34" charset="0"/>
                <a:cs typeface="Tahoma" pitchFamily="34" charset="0"/>
              </a:rPr>
              <a:t>                                            түрлі өндіріске жұмсайды. </a:t>
            </a:r>
          </a:p>
          <a:p>
            <a:pPr algn="ctr"/>
            <a:endParaRPr lang="kk-KZ" sz="2800" dirty="0" smtClean="0">
              <a:latin typeface="Tahoma" pitchFamily="34" charset="0"/>
              <a:ea typeface="Tahoma" pitchFamily="34" charset="0"/>
              <a:cs typeface="Tahoma" pitchFamily="34" charset="0"/>
            </a:endParaRPr>
          </a:p>
          <a:p>
            <a:pPr algn="ctr"/>
            <a:endParaRPr lang="kk-KZ" sz="2800" b="1" dirty="0" smtClean="0">
              <a:latin typeface="Tahoma" pitchFamily="34" charset="0"/>
              <a:ea typeface="Tahoma" pitchFamily="34" charset="0"/>
              <a:cs typeface="Tahoma" pitchFamily="34" charset="0"/>
            </a:endParaRPr>
          </a:p>
          <a:p>
            <a:pPr algn="ctr"/>
            <a:endParaRPr lang="kk-KZ" sz="2800" b="1" dirty="0" smtClean="0">
              <a:latin typeface="Tahoma" pitchFamily="34" charset="0"/>
              <a:ea typeface="Tahoma" pitchFamily="34" charset="0"/>
              <a:cs typeface="Tahoma" pitchFamily="34" charset="0"/>
            </a:endParaRPr>
          </a:p>
          <a:p>
            <a:pPr algn="ctr"/>
            <a:endParaRPr lang="kk-KZ" sz="2800" b="1" dirty="0" smtClean="0">
              <a:latin typeface="Tahoma" pitchFamily="34" charset="0"/>
              <a:ea typeface="Tahoma" pitchFamily="34" charset="0"/>
              <a:cs typeface="Tahoma" pitchFamily="34" charset="0"/>
            </a:endParaRPr>
          </a:p>
          <a:p>
            <a:pPr algn="ctr"/>
            <a:endParaRPr lang="kk-KZ" sz="2800" b="1" dirty="0" smtClean="0">
              <a:latin typeface="Tahoma" pitchFamily="34" charset="0"/>
              <a:ea typeface="Tahoma" pitchFamily="34" charset="0"/>
              <a:cs typeface="Tahoma" pitchFamily="34" charset="0"/>
            </a:endParaRPr>
          </a:p>
          <a:p>
            <a:pPr algn="ctr"/>
            <a:endParaRPr lang="kk-KZ" sz="2800" b="1" dirty="0" smtClean="0">
              <a:latin typeface="Tahoma" pitchFamily="34" charset="0"/>
              <a:ea typeface="Tahoma" pitchFamily="34" charset="0"/>
              <a:cs typeface="Tahoma" pitchFamily="34" charset="0"/>
            </a:endParaRPr>
          </a:p>
          <a:p>
            <a:pPr algn="ctr"/>
            <a:endParaRPr lang="ru-RU" sz="2800" b="1" dirty="0">
              <a:latin typeface="Tahoma" pitchFamily="34" charset="0"/>
              <a:ea typeface="Tahoma" pitchFamily="34" charset="0"/>
              <a:cs typeface="Tahoma" pitchFamily="34" charset="0"/>
            </a:endParaRPr>
          </a:p>
        </p:txBody>
      </p:sp>
      <p:pic>
        <p:nvPicPr>
          <p:cNvPr id="6" name="Рисунок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4437112"/>
            <a:ext cx="1440160" cy="914400"/>
          </a:xfrm>
          <a:prstGeom prst="rect">
            <a:avLst/>
          </a:prstGeom>
          <a:noFill/>
          <a:ln>
            <a:noFill/>
          </a:ln>
        </p:spPr>
      </p:pic>
      <p:pic>
        <p:nvPicPr>
          <p:cNvPr id="7" name="Рисунок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632" y="980728"/>
            <a:ext cx="1438275" cy="1047750"/>
          </a:xfrm>
          <a:prstGeom prst="rect">
            <a:avLst/>
          </a:prstGeom>
          <a:noFill/>
          <a:ln>
            <a:noFill/>
          </a:ln>
        </p:spPr>
      </p:pic>
      <p:pic>
        <p:nvPicPr>
          <p:cNvPr id="11" name="Рисунок 10"/>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59632" y="2204864"/>
            <a:ext cx="1352550" cy="895350"/>
          </a:xfrm>
          <a:prstGeom prst="rect">
            <a:avLst/>
          </a:prstGeom>
          <a:noFill/>
          <a:ln>
            <a:noFill/>
          </a:ln>
        </p:spPr>
      </p:pic>
      <p:pic>
        <p:nvPicPr>
          <p:cNvPr id="14" name="Рисунок 1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87624" y="3284984"/>
            <a:ext cx="1466850" cy="990600"/>
          </a:xfrm>
          <a:prstGeom prst="rect">
            <a:avLst/>
          </a:prstGeom>
          <a:noFill/>
          <a:ln>
            <a:noFill/>
          </a:ln>
        </p:spPr>
      </p:pic>
    </p:spTree>
    <p:extLst>
      <p:ext uri="{BB962C8B-B14F-4D97-AF65-F5344CB8AC3E}">
        <p14:creationId xmlns:p14="http://schemas.microsoft.com/office/powerpoint/2010/main" val="4087546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76673"/>
            <a:ext cx="8424936" cy="6801862"/>
          </a:xfrm>
          <a:prstGeom prst="rect">
            <a:avLst/>
          </a:prstGeom>
        </p:spPr>
        <p:txBody>
          <a:bodyPr wrap="square">
            <a:spAutoFit/>
          </a:bodyPr>
          <a:lstStyle/>
          <a:p>
            <a:pPr lvl="0" fontAlgn="base">
              <a:spcBef>
                <a:spcPct val="0"/>
              </a:spcBef>
              <a:spcAft>
                <a:spcPct val="0"/>
              </a:spcAft>
            </a:pPr>
            <a:r>
              <a:rPr lang="kk-KZ" sz="3200" b="1" dirty="0" smtClean="0">
                <a:solidFill>
                  <a:schemeClr val="tx2"/>
                </a:solidFill>
                <a:latin typeface="Tahoma" pitchFamily="34" charset="0"/>
                <a:ea typeface="Tahoma" pitchFamily="34" charset="0"/>
                <a:cs typeface="Tahoma" pitchFamily="34" charset="0"/>
              </a:rPr>
              <a:t>4-тапсырма</a:t>
            </a:r>
            <a:endParaRPr lang="kk-KZ" sz="2400" b="1" dirty="0" smtClean="0">
              <a:solidFill>
                <a:schemeClr val="tx2"/>
              </a:solidFill>
              <a:latin typeface="Tahoma" pitchFamily="34" charset="0"/>
              <a:ea typeface="Tahoma" pitchFamily="34" charset="0"/>
              <a:cs typeface="Tahoma" pitchFamily="34" charset="0"/>
            </a:endParaRPr>
          </a:p>
          <a:p>
            <a:pPr fontAlgn="base">
              <a:spcBef>
                <a:spcPct val="0"/>
              </a:spcBef>
              <a:spcAft>
                <a:spcPct val="0"/>
              </a:spcAft>
            </a:pPr>
            <a:r>
              <a:rPr lang="kk-KZ" b="1" dirty="0" smtClean="0">
                <a:latin typeface="Tahoma" pitchFamily="34" charset="0"/>
                <a:ea typeface="Tahoma" pitchFamily="34" charset="0"/>
                <a:cs typeface="Tahoma" pitchFamily="34" charset="0"/>
              </a:rPr>
              <a:t>Берілген мәтіннен графикалық сызба жасаңыздар.</a:t>
            </a:r>
          </a:p>
          <a:p>
            <a:pPr fontAlgn="base">
              <a:spcBef>
                <a:spcPct val="0"/>
              </a:spcBef>
              <a:spcAft>
                <a:spcPct val="0"/>
              </a:spcAft>
            </a:pPr>
            <a:endParaRPr lang="kk-KZ" b="1" dirty="0" smtClean="0">
              <a:latin typeface="Tahoma" pitchFamily="34" charset="0"/>
              <a:ea typeface="Tahoma" pitchFamily="34" charset="0"/>
              <a:cs typeface="Tahoma" pitchFamily="34" charset="0"/>
            </a:endParaRPr>
          </a:p>
          <a:p>
            <a:r>
              <a:rPr lang="kk-KZ" dirty="0" smtClean="0">
                <a:latin typeface="Tahoma" pitchFamily="34" charset="0"/>
                <a:ea typeface="Tahoma" pitchFamily="34" charset="0"/>
                <a:cs typeface="Tahoma" pitchFamily="34" charset="0"/>
              </a:rPr>
              <a:t>     </a:t>
            </a:r>
            <a:r>
              <a:rPr lang="kk-KZ" sz="2000" dirty="0" smtClean="0">
                <a:latin typeface="Tahoma" pitchFamily="34" charset="0"/>
                <a:ea typeface="Tahoma" pitchFamily="34" charset="0"/>
                <a:cs typeface="Tahoma" pitchFamily="34" charset="0"/>
              </a:rPr>
              <a:t>Каспий – дүние жүзіндегі ең ірі тұйық көл. Аты XVIғ. аяғында осы теңіз жағалауында қоныстанған. Теңіз солтүстіктен оңтүстікке қарай 1000 км қашықтыққа созылып жатыр. Біздің елімізге, бұл ірі көлдің солтүстік шығыс бөлігі кіреді. Оның суы 5 мемлекеттің жағалауын шайып жатыр. Ол </a:t>
            </a:r>
            <a:r>
              <a:rPr lang="kk-KZ" sz="2000" dirty="0" smtClean="0">
                <a:latin typeface="Tahoma" pitchFamily="34" charset="0"/>
                <a:ea typeface="Tahoma" pitchFamily="34" charset="0"/>
                <a:cs typeface="Tahoma" pitchFamily="34" charset="0"/>
              </a:rPr>
              <a:t>Ресей</a:t>
            </a:r>
            <a:r>
              <a:rPr lang="kk-KZ" sz="2000" dirty="0" smtClean="0">
                <a:latin typeface="Tahoma" pitchFamily="34" charset="0"/>
                <a:ea typeface="Tahoma" pitchFamily="34" charset="0"/>
                <a:cs typeface="Tahoma" pitchFamily="34" charset="0"/>
              </a:rPr>
              <a:t>, Қазақстан, Әзербайжан, Түрікменстан, Иран республикасы. Суының тұздылығы солтүстігінде 2‰, орталығында 12‰, оңтүстігінде 14‰ жетеді. Каспийде балық көп ауланады. Ең бағалы балықтар бекіре тұқымдастар, кәсіптік маңызы бар. Өсімдіктердің 500 түрі, балық пен жануардың 769 түрі кездеседі. Құстардың 200 түрі кездеседі. Солтүстік-шығысында мұнай мен газдың қоры бар. Теңіз флоты құрылды. Теңіз жағалауында қалалары бар. </a:t>
            </a:r>
            <a:r>
              <a:rPr lang="kk-KZ" dirty="0" smtClean="0">
                <a:latin typeface="Tahoma" pitchFamily="34" charset="0"/>
                <a:ea typeface="Tahoma" pitchFamily="34" charset="0"/>
                <a:cs typeface="Tahoma" pitchFamily="34" charset="0"/>
              </a:rPr>
              <a:t/>
            </a:r>
            <a:br>
              <a:rPr lang="kk-KZ" dirty="0" smtClean="0">
                <a:latin typeface="Tahoma" pitchFamily="34" charset="0"/>
                <a:ea typeface="Tahoma" pitchFamily="34" charset="0"/>
                <a:cs typeface="Tahoma" pitchFamily="34" charset="0"/>
              </a:rPr>
            </a:br>
            <a:endParaRPr lang="kk-KZ" dirty="0" smtClean="0">
              <a:latin typeface="Tahoma" pitchFamily="34" charset="0"/>
              <a:ea typeface="Tahoma" pitchFamily="34" charset="0"/>
              <a:cs typeface="Tahoma" pitchFamily="34" charset="0"/>
            </a:endParaRPr>
          </a:p>
          <a:p>
            <a:r>
              <a:rPr lang="kk-KZ" sz="1600" b="1" dirty="0" smtClean="0">
                <a:latin typeface="Tahoma" pitchFamily="34" charset="0"/>
                <a:ea typeface="Tahoma" pitchFamily="34" charset="0"/>
                <a:cs typeface="Tahoma" pitchFamily="34" charset="0"/>
              </a:rPr>
              <a:t>                 Дескрипторы:</a:t>
            </a:r>
            <a:endParaRPr lang="ru-RU" sz="1600" dirty="0" smtClean="0">
              <a:latin typeface="Tahoma" pitchFamily="34" charset="0"/>
              <a:ea typeface="Tahoma" pitchFamily="34" charset="0"/>
              <a:cs typeface="Tahoma" pitchFamily="34" charset="0"/>
            </a:endParaRPr>
          </a:p>
          <a:p>
            <a:pPr lvl="0"/>
            <a:r>
              <a:rPr lang="kk-KZ" sz="1600" dirty="0" smtClean="0">
                <a:latin typeface="Tahoma" pitchFamily="34" charset="0"/>
                <a:ea typeface="Tahoma" pitchFamily="34" charset="0"/>
                <a:cs typeface="Tahoma" pitchFamily="34" charset="0"/>
              </a:rPr>
              <a:t>                 Мәтінді оқиды;</a:t>
            </a:r>
            <a:endParaRPr lang="ru-RU" sz="1600" dirty="0" smtClean="0">
              <a:latin typeface="Tahoma" pitchFamily="34" charset="0"/>
              <a:ea typeface="Tahoma" pitchFamily="34" charset="0"/>
              <a:cs typeface="Tahoma" pitchFamily="34" charset="0"/>
            </a:endParaRPr>
          </a:p>
          <a:p>
            <a:pPr lvl="0"/>
            <a:r>
              <a:rPr lang="kk-KZ" sz="1600" dirty="0" smtClean="0">
                <a:latin typeface="Tahoma" pitchFamily="34" charset="0"/>
                <a:ea typeface="Tahoma" pitchFamily="34" charset="0"/>
                <a:cs typeface="Tahoma" pitchFamily="34" charset="0"/>
              </a:rPr>
              <a:t>Графикалық сызба жасайды</a:t>
            </a:r>
            <a:endParaRPr lang="ru-RU" sz="1600" dirty="0" smtClean="0">
              <a:latin typeface="Tahoma" pitchFamily="34" charset="0"/>
              <a:ea typeface="Tahoma" pitchFamily="34" charset="0"/>
              <a:cs typeface="Tahoma" pitchFamily="34" charset="0"/>
            </a:endParaRPr>
          </a:p>
          <a:p>
            <a:pPr fontAlgn="base">
              <a:spcBef>
                <a:spcPct val="0"/>
              </a:spcBef>
              <a:spcAft>
                <a:spcPct val="0"/>
              </a:spcAft>
            </a:pPr>
            <a:endParaRPr lang="ru-RU" dirty="0" smtClean="0">
              <a:latin typeface="Tahoma" pitchFamily="34" charset="0"/>
              <a:ea typeface="Tahoma" pitchFamily="34" charset="0"/>
              <a:cs typeface="Tahoma" pitchFamily="34" charset="0"/>
            </a:endParaRPr>
          </a:p>
          <a:p>
            <a:pPr lvl="0" fontAlgn="base">
              <a:spcBef>
                <a:spcPct val="0"/>
              </a:spcBef>
              <a:spcAft>
                <a:spcPct val="0"/>
              </a:spcAft>
            </a:pPr>
            <a:endParaRPr lang="kk-KZ" sz="2200" dirty="0" smtClean="0">
              <a:solidFill>
                <a:schemeClr val="tx2"/>
              </a:solidFill>
              <a:latin typeface="Tahoma" pitchFamily="34" charset="0"/>
              <a:ea typeface="Tahoma" pitchFamily="34" charset="0"/>
              <a:cs typeface="Tahoma" pitchFamily="34" charset="0"/>
            </a:endParaRPr>
          </a:p>
          <a:p>
            <a:pPr lvl="0" fontAlgn="base">
              <a:spcBef>
                <a:spcPct val="0"/>
              </a:spcBef>
              <a:spcAft>
                <a:spcPct val="0"/>
              </a:spcAft>
            </a:pPr>
            <a:r>
              <a:rPr lang="kk-KZ" sz="2200" dirty="0" smtClean="0">
                <a:solidFill>
                  <a:schemeClr val="tx2"/>
                </a:solidFill>
                <a:latin typeface="Tahoma" pitchFamily="34" charset="0"/>
                <a:ea typeface="Tahoma" pitchFamily="34" charset="0"/>
                <a:cs typeface="Tahoma" pitchFamily="34" charset="0"/>
              </a:rPr>
              <a:t> </a:t>
            </a:r>
            <a:endParaRPr lang="kk-KZ" sz="2200" dirty="0">
              <a:solidFill>
                <a:schemeClr val="tx2"/>
              </a:solidFill>
              <a:latin typeface="Tahoma" pitchFamily="34" charset="0"/>
              <a:ea typeface="Tahoma" pitchFamily="34" charset="0"/>
              <a:cs typeface="Tahoma" pitchFamily="34" charset="0"/>
            </a:endParaRPr>
          </a:p>
        </p:txBody>
      </p:sp>
      <p:sp>
        <p:nvSpPr>
          <p:cNvPr id="3" name="Прямоугольник 2"/>
          <p:cNvSpPr/>
          <p:nvPr/>
        </p:nvSpPr>
        <p:spPr>
          <a:xfrm>
            <a:off x="683742" y="1484784"/>
            <a:ext cx="7992888" cy="2462213"/>
          </a:xfrm>
          <a:prstGeom prst="rect">
            <a:avLst/>
          </a:prstGeom>
        </p:spPr>
        <p:txBody>
          <a:bodyPr wrap="square">
            <a:spAutoFit/>
          </a:bodyPr>
          <a:lstStyle/>
          <a:p>
            <a:endParaRPr lang="ru-RU" sz="2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r>
              <a:rPr lang="ru-RU" sz="2200" dirty="0" smtClean="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ru-RU" sz="2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endParaRPr lang="ru-RU" sz="2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endParaRPr lang="ru-RU" sz="2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r>
              <a:rPr lang="ru-RU" sz="2200" dirty="0">
                <a:latin typeface="Tahoma" panose="020B0604030504040204" pitchFamily="34" charset="0"/>
                <a:ea typeface="Tahoma" panose="020B0604030504040204" pitchFamily="34" charset="0"/>
                <a:cs typeface="Tahoma" panose="020B0604030504040204" pitchFamily="34" charset="0"/>
              </a:rPr>
              <a:t/>
            </a:r>
            <a:br>
              <a:rPr lang="ru-RU" sz="2200" dirty="0">
                <a:latin typeface="Tahoma" panose="020B0604030504040204" pitchFamily="34" charset="0"/>
                <a:ea typeface="Tahoma" panose="020B0604030504040204" pitchFamily="34" charset="0"/>
                <a:cs typeface="Tahoma" panose="020B0604030504040204" pitchFamily="34" charset="0"/>
              </a:rPr>
            </a:br>
            <a:endParaRPr lang="ru-RU" sz="2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endParaRPr lang="ru-RU" sz="22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948264" y="5157192"/>
            <a:ext cx="1944215"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8646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116633"/>
            <a:ext cx="4574511" cy="1077218"/>
          </a:xfrm>
          <a:prstGeom prst="rect">
            <a:avLst/>
          </a:prstGeom>
        </p:spPr>
        <p:txBody>
          <a:bodyPr wrap="square">
            <a:spAutoFit/>
          </a:bodyPr>
          <a:lstStyle/>
          <a:p>
            <a:pPr lvl="0"/>
            <a:endParaRPr lang="kk-KZ" sz="3200" b="1" dirty="0" smtClean="0">
              <a:solidFill>
                <a:srgbClr val="1F497D"/>
              </a:solidFill>
              <a:latin typeface="Tahoma" panose="020B0604030504040204" pitchFamily="34" charset="0"/>
              <a:ea typeface="Tahoma" panose="020B0604030504040204" pitchFamily="34" charset="0"/>
              <a:cs typeface="Tahoma" panose="020B0604030504040204" pitchFamily="34" charset="0"/>
            </a:endParaRPr>
          </a:p>
          <a:p>
            <a:pPr lvl="0"/>
            <a:r>
              <a:rPr lang="kk-KZ" sz="3200" b="1" dirty="0" smtClean="0">
                <a:solidFill>
                  <a:srgbClr val="1F497D"/>
                </a:solidFill>
                <a:latin typeface="Tahoma" panose="020B0604030504040204" pitchFamily="34" charset="0"/>
                <a:ea typeface="Tahoma" panose="020B0604030504040204" pitchFamily="34" charset="0"/>
                <a:cs typeface="Tahoma" panose="020B0604030504040204" pitchFamily="34" charset="0"/>
              </a:rPr>
              <a:t>          Өзіңді тексер!</a:t>
            </a:r>
            <a:endParaRPr lang="kk-KZ" sz="3200" b="1" dirty="0">
              <a:solidFill>
                <a:srgbClr val="1F497D"/>
              </a:solidFill>
              <a:latin typeface="Tahoma" panose="020B0604030504040204" pitchFamily="34" charset="0"/>
              <a:ea typeface="Tahoma" panose="020B0604030504040204" pitchFamily="34" charset="0"/>
              <a:cs typeface="Tahoma" panose="020B0604030504040204" pitchFamily="34" charset="0"/>
            </a:endParaRPr>
          </a:p>
        </p:txBody>
      </p:sp>
      <p:sp>
        <p:nvSpPr>
          <p:cNvPr id="3" name="Прямоугольник 2"/>
          <p:cNvSpPr/>
          <p:nvPr/>
        </p:nvSpPr>
        <p:spPr>
          <a:xfrm>
            <a:off x="539552" y="1351508"/>
            <a:ext cx="7560840" cy="430887"/>
          </a:xfrm>
          <a:prstGeom prst="rect">
            <a:avLst/>
          </a:prstGeom>
        </p:spPr>
        <p:txBody>
          <a:bodyPr wrap="square">
            <a:spAutoFit/>
          </a:bodyPr>
          <a:lstStyle/>
          <a:p>
            <a:pPr lvl="0"/>
            <a:r>
              <a:rPr lang="ru-RU" sz="2200" dirty="0" smtClean="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ru-RU" sz="22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948264" y="5417840"/>
            <a:ext cx="1944215"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Диаграмма 4"/>
          <p:cNvGraphicFramePr/>
          <p:nvPr>
            <p:extLst>
              <p:ext uri="{D42A27DB-BD31-4B8C-83A1-F6EECF244321}">
                <p14:modId xmlns:p14="http://schemas.microsoft.com/office/powerpoint/2010/main" val="2496637237"/>
              </p:ext>
            </p:extLst>
          </p:nvPr>
        </p:nvGraphicFramePr>
        <p:xfrm>
          <a:off x="683569" y="2204864"/>
          <a:ext cx="3960440" cy="2400300"/>
        </p:xfrm>
        <a:graphic>
          <a:graphicData uri="http://schemas.openxmlformats.org/drawingml/2006/chart">
            <c:chart xmlns:c="http://schemas.openxmlformats.org/drawingml/2006/chart" xmlns:r="http://schemas.openxmlformats.org/officeDocument/2006/relationships" r:id="rId3"/>
          </a:graphicData>
        </a:graphic>
      </p:graphicFrame>
      <p:sp>
        <p:nvSpPr>
          <p:cNvPr id="6" name="Прямоугольник 5"/>
          <p:cNvSpPr/>
          <p:nvPr/>
        </p:nvSpPr>
        <p:spPr>
          <a:xfrm>
            <a:off x="6165136" y="1982450"/>
            <a:ext cx="1996059" cy="400110"/>
          </a:xfrm>
          <a:prstGeom prst="rect">
            <a:avLst/>
          </a:prstGeom>
        </p:spPr>
        <p:txBody>
          <a:bodyPr wrap="none">
            <a:spAutoFit/>
          </a:bodyPr>
          <a:lstStyle/>
          <a:p>
            <a:r>
              <a:rPr lang="kk-KZ" sz="2000" dirty="0" smtClean="0">
                <a:solidFill>
                  <a:prstClr val="black"/>
                </a:solidFill>
                <a:latin typeface="Tahoma" pitchFamily="34" charset="0"/>
                <a:ea typeface="Tahoma" pitchFamily="34" charset="0"/>
                <a:cs typeface="Tahoma" pitchFamily="34" charset="0"/>
              </a:rPr>
              <a:t>Каспий көлінде</a:t>
            </a:r>
            <a:endParaRPr lang="ru-RU" dirty="0"/>
          </a:p>
        </p:txBody>
      </p:sp>
      <p:graphicFrame>
        <p:nvGraphicFramePr>
          <p:cNvPr id="8" name="Диаграмма 7"/>
          <p:cNvGraphicFramePr/>
          <p:nvPr>
            <p:extLst>
              <p:ext uri="{D42A27DB-BD31-4B8C-83A1-F6EECF244321}">
                <p14:modId xmlns:p14="http://schemas.microsoft.com/office/powerpoint/2010/main" val="1720955585"/>
              </p:ext>
            </p:extLst>
          </p:nvPr>
        </p:nvGraphicFramePr>
        <p:xfrm>
          <a:off x="4716016" y="2256642"/>
          <a:ext cx="4184577" cy="2756534"/>
        </p:xfrm>
        <a:graphic>
          <a:graphicData uri="http://schemas.openxmlformats.org/drawingml/2006/chart">
            <c:chart xmlns:c="http://schemas.openxmlformats.org/drawingml/2006/chart" xmlns:r="http://schemas.openxmlformats.org/officeDocument/2006/relationships" r:id="rId4"/>
          </a:graphicData>
        </a:graphic>
      </p:graphicFrame>
      <p:sp>
        <p:nvSpPr>
          <p:cNvPr id="9" name="Прямоугольник 8"/>
          <p:cNvSpPr/>
          <p:nvPr/>
        </p:nvSpPr>
        <p:spPr>
          <a:xfrm>
            <a:off x="683568" y="2037284"/>
            <a:ext cx="3209533" cy="369332"/>
          </a:xfrm>
          <a:prstGeom prst="rect">
            <a:avLst/>
          </a:prstGeom>
        </p:spPr>
        <p:txBody>
          <a:bodyPr wrap="none">
            <a:spAutoFit/>
          </a:bodyPr>
          <a:lstStyle/>
          <a:p>
            <a:r>
              <a:rPr lang="kk-KZ" dirty="0"/>
              <a:t>К</a:t>
            </a:r>
            <a:r>
              <a:rPr lang="ru-RU" dirty="0" err="1"/>
              <a:t>аспий</a:t>
            </a:r>
            <a:r>
              <a:rPr lang="ru-RU" dirty="0"/>
              <a:t> к</a:t>
            </a:r>
            <a:r>
              <a:rPr lang="kk-KZ" dirty="0"/>
              <a:t>өлінің тұздылығы</a:t>
            </a:r>
            <a:endParaRPr lang="ru-RU" dirty="0"/>
          </a:p>
        </p:txBody>
      </p:sp>
    </p:spTree>
    <p:extLst>
      <p:ext uri="{BB962C8B-B14F-4D97-AF65-F5344CB8AC3E}">
        <p14:creationId xmlns:p14="http://schemas.microsoft.com/office/powerpoint/2010/main" val="3625361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17"/>
          <p:cNvSpPr/>
          <p:nvPr/>
        </p:nvSpPr>
        <p:spPr>
          <a:xfrm>
            <a:off x="4902917" y="2868721"/>
            <a:ext cx="1577295" cy="369332"/>
          </a:xfrm>
          <a:prstGeom prst="rect">
            <a:avLst/>
          </a:prstGeom>
        </p:spPr>
        <p:txBody>
          <a:bodyPr wrap="square">
            <a:spAutoFit/>
          </a:bodyPr>
          <a:lstStyle/>
          <a:p>
            <a:pPr lvl="0" algn="ctr"/>
            <a:endParaRPr lang="ru-RU" dirty="0">
              <a:solidFill>
                <a:prstClr val="black"/>
              </a:solidFill>
            </a:endParaRPr>
          </a:p>
        </p:txBody>
      </p:sp>
      <p:sp>
        <p:nvSpPr>
          <p:cNvPr id="2" name="AutoShape 2" descr="https://apf.mail.ru/cgi-bin/readmsg?id=16105627760172618623;0;3&amp;exif=1&amp;full=1&amp;x-email=dusebaeva10%40mail.ru"/>
          <p:cNvSpPr>
            <a:spLocks noChangeAspect="1" noChangeArrowheads="1"/>
          </p:cNvSpPr>
          <p:nvPr/>
        </p:nvSpPr>
        <p:spPr bwMode="auto">
          <a:xfrm>
            <a:off x="155574" y="-144463"/>
            <a:ext cx="8808913" cy="880894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https://apf.mail.ru/cgi-bin/readmsg?id=16105627760172618623;0;3&amp;exif=1&amp;full=1&amp;x-email=dusebaeva10%40mail.r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948264" y="5157192"/>
            <a:ext cx="1944215"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Таблица 3"/>
          <p:cNvGraphicFramePr>
            <a:graphicFrameLocks noGrp="1"/>
          </p:cNvGraphicFramePr>
          <p:nvPr>
            <p:extLst>
              <p:ext uri="{D42A27DB-BD31-4B8C-83A1-F6EECF244321}">
                <p14:modId xmlns:p14="http://schemas.microsoft.com/office/powerpoint/2010/main" val="1807439128"/>
              </p:ext>
            </p:extLst>
          </p:nvPr>
        </p:nvGraphicFramePr>
        <p:xfrm>
          <a:off x="1031637" y="2448097"/>
          <a:ext cx="7056785" cy="841248"/>
        </p:xfrm>
        <a:graphic>
          <a:graphicData uri="http://schemas.openxmlformats.org/drawingml/2006/table">
            <a:tbl>
              <a:tblPr firstRow="1" firstCol="1" bandRow="1"/>
              <a:tblGrid>
                <a:gridCol w="2160240"/>
                <a:gridCol w="2376264"/>
                <a:gridCol w="2520281"/>
              </a:tblGrid>
              <a:tr h="0">
                <a:tc>
                  <a:txBody>
                    <a:bodyPr/>
                    <a:lstStyle/>
                    <a:p>
                      <a:pPr>
                        <a:lnSpc>
                          <a:spcPct val="115000"/>
                        </a:lnSpc>
                        <a:spcAft>
                          <a:spcPts val="0"/>
                        </a:spcAft>
                      </a:pPr>
                      <a:r>
                        <a:rPr lang="kk-KZ" sz="2400" dirty="0">
                          <a:effectLst/>
                          <a:latin typeface="Times New Roman"/>
                          <a:ea typeface="Calibri"/>
                          <a:cs typeface="Times New Roman"/>
                        </a:rPr>
                        <a:t>Не білемін?</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400" dirty="0">
                          <a:effectLst/>
                          <a:latin typeface="Times New Roman"/>
                          <a:ea typeface="Calibri"/>
                          <a:cs typeface="Times New Roman"/>
                        </a:rPr>
                        <a:t>Не үйрендім?</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400" dirty="0">
                          <a:effectLst/>
                          <a:latin typeface="Times New Roman"/>
                          <a:ea typeface="Calibri"/>
                          <a:cs typeface="Times New Roman"/>
                        </a:rPr>
                        <a:t>Не білгім келеді?</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kk-KZ" sz="2400">
                          <a:effectLst/>
                          <a:latin typeface="Times New Roman"/>
                          <a:ea typeface="Calibri"/>
                          <a:cs typeface="Times New Roman"/>
                        </a:rPr>
                        <a:t> </a:t>
                      </a:r>
                      <a:endParaRPr lang="ru-RU" sz="2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400">
                          <a:effectLst/>
                          <a:latin typeface="Times New Roman"/>
                          <a:ea typeface="Calibri"/>
                          <a:cs typeface="Times New Roman"/>
                        </a:rPr>
                        <a:t> </a:t>
                      </a:r>
                      <a:endParaRPr lang="ru-RU" sz="2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400" dirty="0">
                          <a:effectLst/>
                          <a:latin typeface="Times New Roman"/>
                          <a:ea typeface="Calibri"/>
                          <a:cs typeface="Times New Roman"/>
                        </a:rPr>
                        <a:t> </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Прямоугольник 6"/>
          <p:cNvSpPr/>
          <p:nvPr/>
        </p:nvSpPr>
        <p:spPr>
          <a:xfrm>
            <a:off x="3082186" y="980728"/>
            <a:ext cx="2232791" cy="461665"/>
          </a:xfrm>
          <a:prstGeom prst="rect">
            <a:avLst/>
          </a:prstGeom>
        </p:spPr>
        <p:txBody>
          <a:bodyPr wrap="none">
            <a:spAutoFit/>
          </a:bodyPr>
          <a:lstStyle/>
          <a:p>
            <a:pPr lvl="0" fontAlgn="base">
              <a:spcBef>
                <a:spcPct val="0"/>
              </a:spcBef>
              <a:spcAft>
                <a:spcPct val="0"/>
              </a:spcAft>
            </a:pPr>
            <a:r>
              <a:rPr lang="kk-KZ" altLang="ru-RU" sz="2400" b="1" dirty="0">
                <a:solidFill>
                  <a:prstClr val="black"/>
                </a:solidFill>
                <a:latin typeface="Times New Roman" panose="02020603050405020304" pitchFamily="18" charset="0"/>
                <a:ea typeface="Calibri" pitchFamily="34" charset="0"/>
                <a:cs typeface="Times New Roman" panose="02020603050405020304" pitchFamily="18" charset="0"/>
              </a:rPr>
              <a:t>Кері байланыс</a:t>
            </a:r>
            <a:endParaRPr lang="kk-KZ" altLang="ru-RU"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4496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548680"/>
            <a:ext cx="5958408" cy="3046988"/>
          </a:xfrm>
          <a:prstGeom prst="rect">
            <a:avLst/>
          </a:prstGeom>
        </p:spPr>
        <p:txBody>
          <a:bodyPr wrap="square">
            <a:spAutoFit/>
          </a:bodyPr>
          <a:lstStyle/>
          <a:p>
            <a:pPr lvl="0" fontAlgn="base">
              <a:spcBef>
                <a:spcPct val="0"/>
              </a:spcBef>
              <a:spcAft>
                <a:spcPct val="0"/>
              </a:spcAft>
            </a:pPr>
            <a:r>
              <a:rPr lang="kk-KZ" sz="3200" dirty="0" smtClean="0">
                <a:solidFill>
                  <a:prstClr val="black"/>
                </a:solidFill>
                <a:latin typeface="Tahoma" pitchFamily="34" charset="0"/>
                <a:cs typeface="Tahoma" pitchFamily="34" charset="0"/>
              </a:rPr>
              <a:t>Қосымша тапсырма</a:t>
            </a:r>
          </a:p>
          <a:p>
            <a:pPr lvl="0" fontAlgn="base">
              <a:spcBef>
                <a:spcPct val="0"/>
              </a:spcBef>
              <a:spcAft>
                <a:spcPct val="0"/>
              </a:spcAft>
            </a:pPr>
            <a:endParaRPr lang="kk-KZ" sz="3200" dirty="0">
              <a:solidFill>
                <a:prstClr val="black"/>
              </a:solidFill>
              <a:latin typeface="Tahoma" pitchFamily="34" charset="0"/>
              <a:cs typeface="Tahoma" pitchFamily="34" charset="0"/>
            </a:endParaRPr>
          </a:p>
          <a:p>
            <a:pPr lvl="0" fontAlgn="base">
              <a:spcBef>
                <a:spcPct val="0"/>
              </a:spcBef>
              <a:spcAft>
                <a:spcPct val="0"/>
              </a:spcAft>
            </a:pPr>
            <a:r>
              <a:rPr lang="kk-KZ" sz="3200" dirty="0" smtClean="0">
                <a:solidFill>
                  <a:prstClr val="black"/>
                </a:solidFill>
                <a:latin typeface="Tahoma" pitchFamily="34" charset="0"/>
                <a:cs typeface="Tahoma" pitchFamily="34" charset="0"/>
              </a:rPr>
              <a:t>Есімдіктерді қатыстыра отырып, Қазақстандағы үлкен су қорының бірі Арал теңізі туралы мәлімет жазып келу.</a:t>
            </a:r>
            <a:endParaRPr lang="kk-KZ" sz="3200" dirty="0">
              <a:solidFill>
                <a:prstClr val="black"/>
              </a:solidFill>
              <a:latin typeface="Tahoma" pitchFamily="34" charset="0"/>
              <a:cs typeface="Tahoma" pitchFamily="34" charset="0"/>
            </a:endParaRP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948264" y="5157192"/>
            <a:ext cx="1944215"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689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31506" y="845288"/>
            <a:ext cx="7776864" cy="1631216"/>
          </a:xfrm>
          <a:prstGeom prst="rect">
            <a:avLst/>
          </a:prstGeom>
        </p:spPr>
        <p:txBody>
          <a:bodyPr wrap="square">
            <a:spAutoFit/>
          </a:bodyPr>
          <a:lstStyle/>
          <a:p>
            <a:r>
              <a:rPr lang="kk-KZ" sz="2000" b="1" dirty="0" smtClean="0">
                <a:latin typeface="Tahoma" panose="020B0604030504040204" pitchFamily="34" charset="0"/>
                <a:ea typeface="Tahoma" panose="020B0604030504040204" pitchFamily="34" charset="0"/>
                <a:cs typeface="Tahoma" panose="020B0604030504040204" pitchFamily="34" charset="0"/>
              </a:rPr>
              <a:t>Ж3 – ұсынылған тақырып бойынша деректер жинақтай отырып, графиктік мәтін (диаграмма, сызба, кесте) түрінде құрастыру;</a:t>
            </a:r>
          </a:p>
          <a:p>
            <a:pPr>
              <a:spcAft>
                <a:spcPts val="0"/>
              </a:spcAft>
            </a:pPr>
            <a:r>
              <a:rPr lang="kk-KZ" sz="2000" b="1" dirty="0" smtClean="0">
                <a:latin typeface="Tahoma" panose="020B0604030504040204" pitchFamily="34" charset="0"/>
                <a:ea typeface="Tahoma" panose="020B0604030504040204" pitchFamily="34" charset="0"/>
                <a:cs typeface="Tahoma" panose="020B0604030504040204" pitchFamily="34" charset="0"/>
              </a:rPr>
              <a:t>6.4.4.1 </a:t>
            </a:r>
            <a:r>
              <a:rPr lang="kk-KZ" sz="2000" b="1" dirty="0">
                <a:latin typeface="Tahoma" panose="020B0604030504040204" pitchFamily="34" charset="0"/>
                <a:ea typeface="Tahoma" panose="020B0604030504040204" pitchFamily="34" charset="0"/>
                <a:cs typeface="Tahoma" panose="020B0604030504040204" pitchFamily="34" charset="0"/>
              </a:rPr>
              <a:t>- сөйлемдегі есімдіктің қызметін түсіну, есімдікті зат есім, сын есімнің орнына </a:t>
            </a:r>
            <a:r>
              <a:rPr lang="kk-KZ" sz="2000" b="1" dirty="0" smtClean="0">
                <a:latin typeface="Tahoma" panose="020B0604030504040204" pitchFamily="34" charset="0"/>
                <a:ea typeface="Tahoma" panose="020B0604030504040204" pitchFamily="34" charset="0"/>
                <a:cs typeface="Tahoma" panose="020B0604030504040204" pitchFamily="34" charset="0"/>
              </a:rPr>
              <a:t>қолдану</a:t>
            </a:r>
            <a:r>
              <a:rPr lang="kk-KZ" sz="2000" b="1" dirty="0">
                <a:latin typeface="Tahoma" panose="020B0604030504040204" pitchFamily="34" charset="0"/>
                <a:ea typeface="Tahoma" panose="020B0604030504040204" pitchFamily="34" charset="0"/>
                <a:cs typeface="Tahoma" panose="020B0604030504040204" pitchFamily="34" charset="0"/>
              </a:rPr>
              <a:t>.</a:t>
            </a:r>
            <a:endParaRPr lang="ru-RU" sz="2000" b="1" dirty="0">
              <a:latin typeface="Tahoma" panose="020B0604030504040204" pitchFamily="34" charset="0"/>
              <a:ea typeface="Tahoma" panose="020B0604030504040204" pitchFamily="34" charset="0"/>
              <a:cs typeface="Tahoma" panose="020B06040305040402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5332971"/>
            <a:ext cx="1497032" cy="109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47650" y="288299"/>
            <a:ext cx="2096728" cy="385362"/>
          </a:xfrm>
          <a:prstGeom prst="rect">
            <a:avLst/>
          </a:prstGeom>
          <a:noFill/>
        </p:spPr>
        <p:txBody>
          <a:bodyPr wrap="none" rtlCol="0">
            <a:spAutoFit/>
          </a:bodyPr>
          <a:lstStyle/>
          <a:p>
            <a:pPr lvl="0" algn="just">
              <a:lnSpc>
                <a:spcPct val="115000"/>
              </a:lnSpc>
              <a:spcAft>
                <a:spcPts val="1000"/>
              </a:spcAft>
            </a:pPr>
            <a:r>
              <a:rPr lang="ru-RU" altLang="ru-RU" b="1" dirty="0" err="1">
                <a:solidFill>
                  <a:srgbClr val="2E77E2"/>
                </a:solidFill>
                <a:latin typeface="Times New Roman" pitchFamily="18" charset="0"/>
                <a:cs typeface="Times New Roman" pitchFamily="18" charset="0"/>
              </a:rPr>
              <a:t>Оқу</a:t>
            </a:r>
            <a:r>
              <a:rPr lang="ru-RU" altLang="ru-RU" b="1" dirty="0">
                <a:solidFill>
                  <a:srgbClr val="2E77E2"/>
                </a:solidFill>
                <a:latin typeface="Times New Roman" pitchFamily="18" charset="0"/>
                <a:cs typeface="Times New Roman" pitchFamily="18" charset="0"/>
              </a:rPr>
              <a:t> </a:t>
            </a:r>
            <a:r>
              <a:rPr lang="ru-RU" altLang="ru-RU" b="1" dirty="0" err="1">
                <a:solidFill>
                  <a:srgbClr val="2E77E2"/>
                </a:solidFill>
                <a:latin typeface="Times New Roman" pitchFamily="18" charset="0"/>
                <a:cs typeface="Times New Roman" pitchFamily="18" charset="0"/>
              </a:rPr>
              <a:t>мақсат</a:t>
            </a:r>
            <a:r>
              <a:rPr lang="ru-RU" altLang="ru-RU" b="1" dirty="0">
                <a:solidFill>
                  <a:srgbClr val="2E77E2"/>
                </a:solidFill>
                <a:latin typeface="Times New Roman" pitchFamily="18" charset="0"/>
                <a:cs typeface="Times New Roman" pitchFamily="18" charset="0"/>
              </a:rPr>
              <a:t>(тар)ы</a:t>
            </a:r>
          </a:p>
        </p:txBody>
      </p:sp>
      <p:sp>
        <p:nvSpPr>
          <p:cNvPr id="4" name="Прямоугольник 3"/>
          <p:cNvSpPr/>
          <p:nvPr/>
        </p:nvSpPr>
        <p:spPr>
          <a:xfrm>
            <a:off x="611560" y="2996952"/>
            <a:ext cx="5040864" cy="410882"/>
          </a:xfrm>
          <a:prstGeom prst="rect">
            <a:avLst/>
          </a:prstGeom>
        </p:spPr>
        <p:txBody>
          <a:bodyPr wrap="square">
            <a:spAutoFit/>
          </a:bodyPr>
          <a:lstStyle/>
          <a:p>
            <a:pPr lvl="0">
              <a:lnSpc>
                <a:spcPct val="115000"/>
              </a:lnSpc>
              <a:spcAft>
                <a:spcPts val="1000"/>
              </a:spcAft>
            </a:pPr>
            <a:r>
              <a:rPr lang="kk-KZ" altLang="ru-RU" b="1" dirty="0">
                <a:solidFill>
                  <a:srgbClr val="2E77E2"/>
                </a:solidFill>
                <a:latin typeface="Times New Roman" pitchFamily="18" charset="0"/>
                <a:cs typeface="Times New Roman" pitchFamily="18" charset="0"/>
              </a:rPr>
              <a:t>Сабақ мақсаттары</a:t>
            </a:r>
          </a:p>
        </p:txBody>
      </p:sp>
      <p:sp>
        <p:nvSpPr>
          <p:cNvPr id="5" name="Прямоугольник 4"/>
          <p:cNvSpPr/>
          <p:nvPr/>
        </p:nvSpPr>
        <p:spPr>
          <a:xfrm>
            <a:off x="731506" y="3717032"/>
            <a:ext cx="7776864" cy="1323439"/>
          </a:xfrm>
          <a:prstGeom prst="rect">
            <a:avLst/>
          </a:prstGeom>
        </p:spPr>
        <p:txBody>
          <a:bodyPr wrap="square">
            <a:spAutoFit/>
          </a:bodyPr>
          <a:lstStyle/>
          <a:p>
            <a:pPr lvl="0"/>
            <a:r>
              <a:rPr lang="kk-KZ" sz="20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 Тақырып бойынша деректер жинақтап, графиктік мәтін құрастыру; </a:t>
            </a:r>
            <a:endParaRPr lang="kk-KZ" sz="2000" b="1"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lvl="0"/>
            <a:r>
              <a:rPr lang="kk-KZ" sz="20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r>
              <a:rPr lang="kk-KZ" sz="2000" b="1" dirty="0">
                <a:solidFill>
                  <a:prstClr val="black"/>
                </a:solidFill>
                <a:latin typeface="Tahoma" panose="020B0604030504040204" pitchFamily="34" charset="0"/>
                <a:ea typeface="Tahoma" panose="020B0604030504040204" pitchFamily="34" charset="0"/>
                <a:cs typeface="Tahoma" panose="020B0604030504040204" pitchFamily="34" charset="0"/>
              </a:rPr>
              <a:t>сөйлемдегі есімдіктің қызметін </a:t>
            </a:r>
            <a:r>
              <a:rPr lang="kk-KZ" sz="20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түсіну, </a:t>
            </a:r>
            <a:r>
              <a:rPr lang="kk-KZ" sz="2000" b="1" dirty="0">
                <a:solidFill>
                  <a:prstClr val="black"/>
                </a:solidFill>
                <a:latin typeface="Tahoma" panose="020B0604030504040204" pitchFamily="34" charset="0"/>
                <a:ea typeface="Tahoma" panose="020B0604030504040204" pitchFamily="34" charset="0"/>
                <a:cs typeface="Tahoma" panose="020B0604030504040204" pitchFamily="34" charset="0"/>
              </a:rPr>
              <a:t>есімдікті зат есім, сын есімнің орнына </a:t>
            </a:r>
            <a:r>
              <a:rPr lang="kk-KZ" sz="20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қолдана білу.</a:t>
            </a:r>
            <a:endParaRPr lang="ru-RU" sz="2000" b="1"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5301208"/>
            <a:ext cx="1497032" cy="109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9985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764704"/>
            <a:ext cx="6696744" cy="3570208"/>
          </a:xfrm>
          <a:prstGeom prst="rect">
            <a:avLst/>
          </a:prstGeom>
          <a:noFill/>
        </p:spPr>
        <p:txBody>
          <a:bodyPr wrap="square" rtlCol="0">
            <a:spAutoFit/>
          </a:bodyPr>
          <a:lstStyle/>
          <a:p>
            <a:r>
              <a:rPr lang="kk-KZ" sz="2200" dirty="0" smtClean="0">
                <a:latin typeface="Tahoma" panose="020B0604030504040204" pitchFamily="34" charset="0"/>
                <a:ea typeface="Tahoma" panose="020B0604030504040204" pitchFamily="34" charset="0"/>
                <a:cs typeface="Tahoma" panose="020B0604030504040204" pitchFamily="34" charset="0"/>
              </a:rPr>
              <a:t>Бағалау критерийлері:</a:t>
            </a:r>
          </a:p>
          <a:p>
            <a:endParaRPr lang="kk-KZ" sz="2200" dirty="0">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kk-KZ" sz="20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Графикалық мәтін (диаграмма, кесте, сызба) түрін құрастырады.</a:t>
            </a:r>
            <a:endParaRPr lang="kk-KZ" sz="2000" b="1"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endParaRPr lang="kk-KZ" sz="2000" b="1" dirty="0" smtClean="0">
              <a:solidFill>
                <a:prstClr val="black"/>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kk-KZ" sz="20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Сұрау есімдігін пайдалана отырып, сөйлемдер құрайды.</a:t>
            </a:r>
          </a:p>
          <a:p>
            <a:pPr marL="342900" lvl="0" indent="-342900">
              <a:buFont typeface="Arial" panose="020B0604020202020204" pitchFamily="34" charset="0"/>
              <a:buChar char="•"/>
            </a:pPr>
            <a:endParaRPr lang="kk-KZ" sz="2000" b="1" dirty="0" smtClean="0">
              <a:solidFill>
                <a:prstClr val="black"/>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kk-KZ" sz="2000" b="1" dirty="0">
                <a:solidFill>
                  <a:prstClr val="black"/>
                </a:solidFill>
                <a:latin typeface="Tahoma" panose="020B0604030504040204" pitchFamily="34" charset="0"/>
                <a:ea typeface="Tahoma" panose="020B0604030504040204" pitchFamily="34" charset="0"/>
                <a:cs typeface="Tahoma" panose="020B0604030504040204" pitchFamily="34" charset="0"/>
              </a:rPr>
              <a:t>Е</a:t>
            </a:r>
            <a:r>
              <a:rPr lang="kk-KZ" sz="20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сімдікті </a:t>
            </a:r>
            <a:r>
              <a:rPr lang="kk-KZ" sz="2000" b="1" dirty="0">
                <a:solidFill>
                  <a:prstClr val="black"/>
                </a:solidFill>
                <a:latin typeface="Tahoma" panose="020B0604030504040204" pitchFamily="34" charset="0"/>
                <a:ea typeface="Tahoma" panose="020B0604030504040204" pitchFamily="34" charset="0"/>
                <a:cs typeface="Tahoma" panose="020B0604030504040204" pitchFamily="34" charset="0"/>
              </a:rPr>
              <a:t>зат есім, сын есімнің орнына </a:t>
            </a:r>
            <a:r>
              <a:rPr lang="kk-KZ" sz="20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қолдана алады. </a:t>
            </a:r>
            <a:endParaRPr lang="ru-RU" sz="2000" b="1" dirty="0">
              <a:solidFill>
                <a:prstClr val="black"/>
              </a:solidFill>
              <a:latin typeface="Tahoma" panose="020B0604030504040204" pitchFamily="34" charset="0"/>
              <a:ea typeface="Tahoma" panose="020B0604030504040204" pitchFamily="34" charset="0"/>
              <a:cs typeface="Tahoma" panose="020B0604030504040204" pitchFamily="34" charset="0"/>
            </a:endParaRPr>
          </a:p>
          <a:p>
            <a:endParaRPr lang="ru-RU" sz="2200" dirty="0">
              <a:latin typeface="Tahoma" panose="020B0604030504040204" pitchFamily="34" charset="0"/>
              <a:ea typeface="Tahoma" panose="020B0604030504040204" pitchFamily="34" charset="0"/>
              <a:cs typeface="Tahoma" panose="020B06040305040402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948264" y="5157192"/>
            <a:ext cx="1944215"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6052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20688"/>
            <a:ext cx="8208912" cy="5570756"/>
          </a:xfrm>
          <a:prstGeom prst="rect">
            <a:avLst/>
          </a:prstGeom>
        </p:spPr>
        <p:txBody>
          <a:bodyPr wrap="square">
            <a:spAutoFit/>
          </a:bodyPr>
          <a:lstStyle/>
          <a:p>
            <a:r>
              <a:rPr lang="ru-RU" sz="2400" b="1" i="1" dirty="0" smtClean="0">
                <a:solidFill>
                  <a:srgbClr val="000000"/>
                </a:solidFill>
                <a:latin typeface="Tahoma" panose="020B0604030504040204" pitchFamily="34" charset="0"/>
                <a:ea typeface="Tahoma" panose="020B0604030504040204" pitchFamily="34" charset="0"/>
                <a:cs typeface="Tahoma" panose="020B0604030504040204" pitchFamily="34" charset="0"/>
              </a:rPr>
              <a:t>Ой </a:t>
            </a:r>
            <a:r>
              <a:rPr lang="ru-RU" sz="2400" b="1" i="1" dirty="0" err="1" smtClean="0">
                <a:solidFill>
                  <a:srgbClr val="000000"/>
                </a:solidFill>
                <a:latin typeface="Tahoma" panose="020B0604030504040204" pitchFamily="34" charset="0"/>
                <a:ea typeface="Tahoma" panose="020B0604030504040204" pitchFamily="34" charset="0"/>
                <a:cs typeface="Tahoma" panose="020B0604030504040204" pitchFamily="34" charset="0"/>
              </a:rPr>
              <a:t>шақыру</a:t>
            </a:r>
            <a:r>
              <a:rPr lang="ru-RU" sz="2400" b="1" i="1" dirty="0" smtClean="0">
                <a:solidFill>
                  <a:srgbClr val="000000"/>
                </a:solidFill>
                <a:latin typeface="Tahoma" panose="020B0604030504040204" pitchFamily="34" charset="0"/>
                <a:ea typeface="Tahoma" panose="020B0604030504040204" pitchFamily="34" charset="0"/>
                <a:cs typeface="Tahoma" panose="020B0604030504040204" pitchFamily="34" charset="0"/>
              </a:rPr>
              <a:t>.</a:t>
            </a:r>
            <a:r>
              <a:rPr lang="ru-RU" sz="2400" b="1" dirty="0">
                <a:latin typeface="Tahoma" panose="020B0604030504040204" pitchFamily="34" charset="0"/>
                <a:ea typeface="Tahoma" panose="020B0604030504040204" pitchFamily="34" charset="0"/>
                <a:cs typeface="Tahoma" panose="020B0604030504040204" pitchFamily="34" charset="0"/>
              </a:rPr>
              <a:t/>
            </a:r>
            <a:br>
              <a:rPr lang="ru-RU" sz="2400" b="1" dirty="0">
                <a:latin typeface="Tahoma" panose="020B0604030504040204" pitchFamily="34" charset="0"/>
                <a:ea typeface="Tahoma" panose="020B0604030504040204" pitchFamily="34" charset="0"/>
                <a:cs typeface="Tahoma" panose="020B0604030504040204" pitchFamily="34" charset="0"/>
              </a:rPr>
            </a:br>
            <a:r>
              <a:rPr lang="kk-KZ" sz="2400" dirty="0" smtClean="0">
                <a:latin typeface="Tahoma" pitchFamily="34" charset="0"/>
                <a:ea typeface="Tahoma" pitchFamily="34" charset="0"/>
                <a:cs typeface="Tahoma" pitchFamily="34" charset="0"/>
              </a:rPr>
              <a:t>Ерте, ерте, ертеде, ешкі құйрығы келтеде «Қазақ тілі» елінде, «Морфология» патшалығында «Есімдік» деген қарт болыпты. Қарттың жеті баласы болыпты. Олардың есімдері қалай аталады? Қане, атайық? </a:t>
            </a:r>
          </a:p>
          <a:p>
            <a:endParaRPr lang="kk-KZ" sz="2400" dirty="0" smtClean="0">
              <a:latin typeface="Tahoma" pitchFamily="34" charset="0"/>
              <a:ea typeface="Tahoma" pitchFamily="34" charset="0"/>
              <a:cs typeface="Tahoma" pitchFamily="34" charset="0"/>
            </a:endParaRPr>
          </a:p>
          <a:p>
            <a:endParaRPr lang="kk-KZ" sz="2400" dirty="0" smtClean="0">
              <a:latin typeface="Tahoma" pitchFamily="34" charset="0"/>
              <a:ea typeface="Tahoma" pitchFamily="34" charset="0"/>
              <a:cs typeface="Tahoma" pitchFamily="34" charset="0"/>
            </a:endParaRPr>
          </a:p>
          <a:p>
            <a:endParaRPr lang="kk-KZ" sz="2400" dirty="0" smtClean="0">
              <a:latin typeface="Tahoma" pitchFamily="34" charset="0"/>
              <a:ea typeface="Tahoma" pitchFamily="34" charset="0"/>
              <a:cs typeface="Tahoma" pitchFamily="34" charset="0"/>
            </a:endParaRPr>
          </a:p>
          <a:p>
            <a:r>
              <a:rPr lang="kk-KZ" sz="2400" dirty="0" smtClean="0">
                <a:latin typeface="Tahoma" pitchFamily="34" charset="0"/>
                <a:ea typeface="Tahoma" pitchFamily="34" charset="0"/>
                <a:cs typeface="Tahoma" pitchFamily="34" charset="0"/>
              </a:rPr>
              <a:t>Ендеше, осы есімдіктің түрлерінің ішінде басқаның бәрін өзі сұрайтын, бірақ өзінен ешкім сұрамайтын қай есімдік?  Әрине, сұрау есімдігі.</a:t>
            </a:r>
            <a:endParaRPr lang="ru-RU" sz="2400" dirty="0" smtClean="0">
              <a:latin typeface="Tahoma" pitchFamily="34" charset="0"/>
              <a:ea typeface="Tahoma" pitchFamily="34" charset="0"/>
              <a:cs typeface="Tahoma" pitchFamily="34" charset="0"/>
            </a:endParaRPr>
          </a:p>
          <a:p>
            <a:r>
              <a:rPr lang="ru-RU" sz="2400" dirty="0" smtClean="0"/>
              <a:t> </a:t>
            </a:r>
          </a:p>
          <a:p>
            <a:pPr algn="ctr"/>
            <a:endParaRPr lang="ru-RU" sz="2400" b="1" dirty="0" smtClean="0">
              <a:latin typeface="Tahoma" panose="020B0604030504040204" pitchFamily="34" charset="0"/>
              <a:ea typeface="Tahoma" panose="020B0604030504040204" pitchFamily="34" charset="0"/>
              <a:cs typeface="Tahoma" panose="020B0604030504040204" pitchFamily="34" charset="0"/>
            </a:endParaRPr>
          </a:p>
          <a:p>
            <a:r>
              <a:rPr lang="ru-RU" sz="2200" dirty="0">
                <a:latin typeface="Tahoma" panose="020B0604030504040204" pitchFamily="34" charset="0"/>
                <a:ea typeface="Tahoma" panose="020B0604030504040204" pitchFamily="34" charset="0"/>
                <a:cs typeface="Tahoma" panose="020B0604030504040204" pitchFamily="34" charset="0"/>
              </a:rPr>
              <a:t/>
            </a:r>
            <a:br>
              <a:rPr lang="ru-RU" sz="2200" dirty="0">
                <a:latin typeface="Tahoma" panose="020B0604030504040204" pitchFamily="34" charset="0"/>
                <a:ea typeface="Tahoma" panose="020B0604030504040204" pitchFamily="34" charset="0"/>
                <a:cs typeface="Tahoma" panose="020B0604030504040204" pitchFamily="34" charset="0"/>
              </a:rPr>
            </a:br>
            <a:endParaRPr lang="ru-RU" sz="2200" dirty="0">
              <a:latin typeface="Tahoma" panose="020B0604030504040204" pitchFamily="34" charset="0"/>
              <a:ea typeface="Tahoma" panose="020B0604030504040204" pitchFamily="34" charset="0"/>
              <a:cs typeface="Tahoma" panose="020B0604030504040204" pitchFamily="34" charset="0"/>
            </a:endParaRPr>
          </a:p>
        </p:txBody>
      </p:sp>
      <p:sp>
        <p:nvSpPr>
          <p:cNvPr id="5" name="Овал 4"/>
          <p:cNvSpPr/>
          <p:nvPr/>
        </p:nvSpPr>
        <p:spPr>
          <a:xfrm>
            <a:off x="3059832" y="2780928"/>
            <a:ext cx="194421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Есімдік</a:t>
            </a:r>
            <a:endParaRPr lang="ru-RU"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948264" y="5157192"/>
            <a:ext cx="1944215"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4876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764705"/>
            <a:ext cx="5339691" cy="1077218"/>
          </a:xfrm>
          <a:prstGeom prst="rect">
            <a:avLst/>
          </a:prstGeom>
        </p:spPr>
        <p:txBody>
          <a:bodyPr wrap="square">
            <a:spAutoFit/>
          </a:bodyPr>
          <a:lstStyle/>
          <a:p>
            <a:pPr lvl="0" fontAlgn="base">
              <a:spcBef>
                <a:spcPct val="0"/>
              </a:spcBef>
              <a:spcAft>
                <a:spcPct val="0"/>
              </a:spcAft>
            </a:pPr>
            <a:endParaRPr lang="ru-RU" sz="3200" b="1" dirty="0" smtClean="0">
              <a:solidFill>
                <a:schemeClr val="tx2">
                  <a:lumMod val="75000"/>
                </a:schemeClr>
              </a:solidFill>
              <a:latin typeface="Tahoma" pitchFamily="34" charset="0"/>
              <a:ea typeface="Tahoma" pitchFamily="34" charset="0"/>
              <a:cs typeface="Tahoma" pitchFamily="34" charset="0"/>
            </a:endParaRPr>
          </a:p>
          <a:p>
            <a:pPr lvl="0" fontAlgn="base">
              <a:spcBef>
                <a:spcPct val="0"/>
              </a:spcBef>
              <a:spcAft>
                <a:spcPct val="0"/>
              </a:spcAft>
            </a:pPr>
            <a:endParaRPr lang="kk-KZ" sz="3200" b="1" dirty="0">
              <a:solidFill>
                <a:schemeClr val="tx2">
                  <a:lumMod val="75000"/>
                </a:schemeClr>
              </a:solidFill>
              <a:latin typeface="Tahoma" pitchFamily="34" charset="0"/>
              <a:ea typeface="Tahoma" pitchFamily="34" charset="0"/>
              <a:cs typeface="Tahoma" pitchFamily="34" charset="0"/>
            </a:endParaRPr>
          </a:p>
        </p:txBody>
      </p:sp>
      <p:graphicFrame>
        <p:nvGraphicFramePr>
          <p:cNvPr id="13" name="Таблица 12"/>
          <p:cNvGraphicFramePr>
            <a:graphicFrameLocks noGrp="1"/>
          </p:cNvGraphicFramePr>
          <p:nvPr/>
        </p:nvGraphicFramePr>
        <p:xfrm>
          <a:off x="467544" y="548681"/>
          <a:ext cx="8064896" cy="4742442"/>
        </p:xfrm>
        <a:graphic>
          <a:graphicData uri="http://schemas.openxmlformats.org/drawingml/2006/table">
            <a:tbl>
              <a:tblPr firstRow="1" firstCol="1" bandRow="1"/>
              <a:tblGrid>
                <a:gridCol w="3105118">
                  <a:extLst>
                    <a:ext uri="{9D8B030D-6E8A-4147-A177-3AD203B41FA5}">
                      <a16:colId xmlns="" xmlns:a16="http://schemas.microsoft.com/office/drawing/2014/main" val="20000"/>
                    </a:ext>
                  </a:extLst>
                </a:gridCol>
                <a:gridCol w="4959778">
                  <a:extLst>
                    <a:ext uri="{9D8B030D-6E8A-4147-A177-3AD203B41FA5}">
                      <a16:colId xmlns="" xmlns:a16="http://schemas.microsoft.com/office/drawing/2014/main" val="20001"/>
                    </a:ext>
                  </a:extLst>
                </a:gridCol>
              </a:tblGrid>
              <a:tr h="660049">
                <a:tc>
                  <a:txBody>
                    <a:bodyPr/>
                    <a:lstStyle/>
                    <a:p>
                      <a:pPr algn="ctr">
                        <a:lnSpc>
                          <a:spcPct val="115000"/>
                        </a:lnSpc>
                        <a:spcAft>
                          <a:spcPts val="0"/>
                        </a:spcAft>
                      </a:pPr>
                      <a:r>
                        <a:rPr lang="kk-KZ" sz="2000" b="1" dirty="0">
                          <a:effectLst/>
                          <a:latin typeface="Tahoma" pitchFamily="34" charset="0"/>
                          <a:ea typeface="Tahoma" pitchFamily="34" charset="0"/>
                          <a:cs typeface="Tahoma" pitchFamily="34" charset="0"/>
                        </a:rPr>
                        <a:t>Есімдіктің түрі</a:t>
                      </a:r>
                      <a:endParaRPr lang="ru-RU" sz="2000" b="1"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2000" b="1" dirty="0" smtClean="0">
                          <a:effectLst/>
                          <a:latin typeface="Tahoma" pitchFamily="34" charset="0"/>
                          <a:ea typeface="Tahoma" pitchFamily="34" charset="0"/>
                          <a:cs typeface="Tahoma" pitchFamily="34" charset="0"/>
                        </a:rPr>
                        <a:t>Сұрау </a:t>
                      </a:r>
                      <a:r>
                        <a:rPr lang="kk-KZ" sz="2000" b="1" dirty="0">
                          <a:effectLst/>
                          <a:latin typeface="Tahoma" pitchFamily="34" charset="0"/>
                          <a:ea typeface="Tahoma" pitchFamily="34" charset="0"/>
                          <a:cs typeface="Tahoma" pitchFamily="34" charset="0"/>
                        </a:rPr>
                        <a:t>есімдігі</a:t>
                      </a:r>
                      <a:endParaRPr lang="ru-RU" sz="2000" b="1"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881159">
                <a:tc>
                  <a:txBody>
                    <a:bodyPr/>
                    <a:lstStyle/>
                    <a:p>
                      <a:pPr>
                        <a:lnSpc>
                          <a:spcPct val="115000"/>
                        </a:lnSpc>
                        <a:spcAft>
                          <a:spcPts val="0"/>
                        </a:spcAft>
                      </a:pPr>
                      <a:r>
                        <a:rPr lang="kk-KZ" sz="2000" dirty="0">
                          <a:effectLst/>
                          <a:latin typeface="Tahoma" pitchFamily="34" charset="0"/>
                          <a:ea typeface="Tahoma" pitchFamily="34" charset="0"/>
                          <a:cs typeface="Tahoma" pitchFamily="34" charset="0"/>
                        </a:rPr>
                        <a:t>Ережесі </a:t>
                      </a:r>
                      <a:endParaRPr lang="ru-RU" sz="20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smtClean="0">
                          <a:effectLst/>
                          <a:latin typeface="Tahoma" pitchFamily="34" charset="0"/>
                          <a:ea typeface="Tahoma" pitchFamily="34" charset="0"/>
                          <a:cs typeface="Tahoma" pitchFamily="34" charset="0"/>
                        </a:rPr>
                        <a:t>Жауап</a:t>
                      </a:r>
                      <a:r>
                        <a:rPr lang="kk-KZ" sz="2000" baseline="0" dirty="0" smtClean="0">
                          <a:effectLst/>
                          <a:latin typeface="Tahoma" pitchFamily="34" charset="0"/>
                          <a:ea typeface="Tahoma" pitchFamily="34" charset="0"/>
                          <a:cs typeface="Tahoma" pitchFamily="34" charset="0"/>
                        </a:rPr>
                        <a:t> алу мақсаты мен сұрау мағынасында қойылатын сұрақтар</a:t>
                      </a:r>
                      <a:endParaRPr lang="ru-RU" sz="20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340156">
                <a:tc>
                  <a:txBody>
                    <a:bodyPr/>
                    <a:lstStyle/>
                    <a:p>
                      <a:pPr>
                        <a:lnSpc>
                          <a:spcPct val="115000"/>
                        </a:lnSpc>
                        <a:spcAft>
                          <a:spcPts val="0"/>
                        </a:spcAft>
                      </a:pPr>
                      <a:r>
                        <a:rPr lang="kk-KZ" sz="2000" dirty="0">
                          <a:effectLst/>
                          <a:latin typeface="Tahoma" pitchFamily="34" charset="0"/>
                          <a:ea typeface="Tahoma" pitchFamily="34" charset="0"/>
                          <a:cs typeface="Tahoma" pitchFamily="34" charset="0"/>
                        </a:rPr>
                        <a:t>Жасалу жолдары</a:t>
                      </a:r>
                      <a:endParaRPr lang="ru-RU" sz="20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kumimoji="0" lang="kk-KZ" sz="2000" kern="1200" dirty="0" smtClean="0">
                          <a:solidFill>
                            <a:schemeClr val="tx1"/>
                          </a:solidFill>
                          <a:latin typeface="Tahoma" pitchFamily="34" charset="0"/>
                          <a:ea typeface="Tahoma" pitchFamily="34" charset="0"/>
                          <a:cs typeface="Tahoma" pitchFamily="34" charset="0"/>
                        </a:rPr>
                        <a:t>Қазақ тіліндегі барлық сұрау сөздер жатады. Кім? не? қай? қандай? қанша? неше? нешеу? нешінші? қайдан? қалай? қашан?  қайдағы? қашаңғы?</a:t>
                      </a:r>
                      <a:endParaRPr lang="ru-RU" sz="20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799154">
                <a:tc>
                  <a:txBody>
                    <a:bodyPr/>
                    <a:lstStyle/>
                    <a:p>
                      <a:pPr>
                        <a:lnSpc>
                          <a:spcPct val="115000"/>
                        </a:lnSpc>
                        <a:spcAft>
                          <a:spcPts val="0"/>
                        </a:spcAft>
                      </a:pPr>
                      <a:r>
                        <a:rPr lang="kk-KZ" sz="2000">
                          <a:effectLst/>
                          <a:latin typeface="Tahoma" pitchFamily="34" charset="0"/>
                          <a:ea typeface="Tahoma" pitchFamily="34" charset="0"/>
                          <a:cs typeface="Tahoma" pitchFamily="34" charset="0"/>
                        </a:rPr>
                        <a:t>Мысалдар</a:t>
                      </a:r>
                      <a:endParaRPr lang="ru-RU" sz="20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kumimoji="0" lang="kk-KZ" sz="2000" kern="1200" dirty="0" smtClean="0">
                          <a:solidFill>
                            <a:schemeClr val="tx1"/>
                          </a:solidFill>
                          <a:latin typeface="Tahoma" pitchFamily="34" charset="0"/>
                          <a:ea typeface="Tahoma" pitchFamily="34" charset="0"/>
                          <a:cs typeface="Tahoma" pitchFamily="34" charset="0"/>
                        </a:rPr>
                        <a:t>Сендер қашан келдіңдер? Жолда кімді көрдіңдер? Неге кешіктіңдер?</a:t>
                      </a:r>
                      <a:endParaRPr lang="ru-RU" sz="20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948262" y="5157192"/>
            <a:ext cx="1944215"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8194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539552" y="419550"/>
            <a:ext cx="8208912"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rgbClr val="000000"/>
                </a:solidFill>
                <a:effectLst/>
                <a:latin typeface="Tahoma" pitchFamily="34" charset="0"/>
                <a:ea typeface="Tahoma" pitchFamily="34" charset="0"/>
                <a:cs typeface="Tahoma" pitchFamily="34" charset="0"/>
              </a:rPr>
              <a:t>Қазақстан Республикасының су қоры.</a:t>
            </a:r>
            <a:r>
              <a:rPr kumimoji="0" lang="kk-KZ" sz="2000" b="0" i="0" u="none" strike="noStrike" cap="none" normalizeH="0" baseline="0" dirty="0" smtClean="0">
                <a:ln>
                  <a:noFill/>
                </a:ln>
                <a:solidFill>
                  <a:srgbClr val="000000"/>
                </a:solidFill>
                <a:effectLst/>
                <a:latin typeface="Tahoma" pitchFamily="34" charset="0"/>
                <a:ea typeface="Tahoma" pitchFamily="34" charset="0"/>
                <a:cs typeface="Tahoma" pitchFamily="34" charset="0"/>
              </a:rPr>
              <a:t> Су қоры – халық байлығы. Қазақстан жерінде өзен, көл, мұздықтар мен жер асты суының таралуы және Су қоры олардың деңгейлік ерекшеліктері ең алдымен климат факторларына, жер бетіне түсетін жылу мен ылғалдың арақатынасына тәуелді. Су қорларының ішінде өзен мен көл ағындарының маңызы аса күшті. Бірақ көпшілік өзен-көлдердің деңгейлері үнемі күрт ауытқып отырады. Қазақстанның маңызды табиғи қорларының бірі – жер асты суы. Жер асты суы өзінің ерекшелігі мен құрылысы бойынша жер үстінде орналасқан судан ерекшеленеді. Жер асты сулары жерге жауатын жауындардан толықтырылады. Су қорлары кең-байтақ аумақта біркелкі таралмаған.</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rgbClr val="000000"/>
                </a:solidFill>
                <a:effectLst/>
                <a:latin typeface="Tahoma" pitchFamily="34" charset="0"/>
                <a:ea typeface="Tahoma" pitchFamily="34" charset="0"/>
                <a:cs typeface="Tahoma" pitchFamily="34" charset="0"/>
              </a:rPr>
              <a:t>Қазақстандағы жер беті ағын суы қорының негізгі көзі – мұздықтар суы. Таулық өңірлерден жалпы ауд.2033,3 км-лік 2724 мұздық анықталған. Жалпы мұз басудың тең жартысына жуығы   Жетісу Алатауында, Іле мен Күнгей, Теріскей алатауларында, Алтай мен Сауыр жоталарында, Қырғыз және талас Алатауларында. </a:t>
            </a:r>
            <a:endParaRPr kumimoji="0" lang="kk-KZ" sz="2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550794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784976" cy="6124754"/>
          </a:xfrm>
          <a:prstGeom prst="rect">
            <a:avLst/>
          </a:prstGeom>
        </p:spPr>
        <p:txBody>
          <a:bodyPr wrap="square">
            <a:spAutoFit/>
          </a:bodyPr>
          <a:lstStyle/>
          <a:p>
            <a:pPr lvl="0" fontAlgn="base">
              <a:spcBef>
                <a:spcPct val="0"/>
              </a:spcBef>
              <a:spcAft>
                <a:spcPct val="0"/>
              </a:spcAft>
            </a:pPr>
            <a:endParaRPr lang="ru-RU" sz="2800" b="1" dirty="0" smtClean="0">
              <a:solidFill>
                <a:srgbClr val="464646"/>
              </a:solidFill>
              <a:latin typeface="Tahoma" pitchFamily="34" charset="0"/>
              <a:ea typeface="Tahoma" pitchFamily="34" charset="0"/>
              <a:cs typeface="Tahoma" pitchFamily="34" charset="0"/>
            </a:endParaRPr>
          </a:p>
          <a:p>
            <a:pPr lvl="0" fontAlgn="base">
              <a:spcBef>
                <a:spcPct val="0"/>
              </a:spcBef>
              <a:spcAft>
                <a:spcPct val="0"/>
              </a:spcAft>
            </a:pPr>
            <a:r>
              <a:rPr lang="ru-RU" sz="2800" b="1" dirty="0" smtClean="0">
                <a:solidFill>
                  <a:srgbClr val="464646"/>
                </a:solidFill>
                <a:latin typeface="Tahoma" pitchFamily="34" charset="0"/>
                <a:ea typeface="Tahoma" pitchFamily="34" charset="0"/>
                <a:cs typeface="Tahoma" pitchFamily="34" charset="0"/>
              </a:rPr>
              <a:t>1-т</a:t>
            </a:r>
            <a:r>
              <a:rPr lang="kk-KZ" sz="2800" b="1" dirty="0" smtClean="0">
                <a:solidFill>
                  <a:srgbClr val="464646"/>
                </a:solidFill>
                <a:latin typeface="Tahoma" pitchFamily="34" charset="0"/>
                <a:ea typeface="Tahoma" pitchFamily="34" charset="0"/>
                <a:cs typeface="Tahoma" pitchFamily="34" charset="0"/>
              </a:rPr>
              <a:t>апсырма</a:t>
            </a:r>
            <a:endParaRPr lang="kk-KZ" sz="2400" b="1" dirty="0">
              <a:solidFill>
                <a:srgbClr val="464646"/>
              </a:solidFill>
              <a:latin typeface="Tahoma" pitchFamily="34" charset="0"/>
              <a:ea typeface="Tahoma" pitchFamily="34" charset="0"/>
              <a:cs typeface="Tahoma" pitchFamily="34" charset="0"/>
            </a:endParaRPr>
          </a:p>
          <a:p>
            <a:r>
              <a:rPr lang="kk-KZ" sz="2000" b="1" dirty="0" smtClean="0">
                <a:latin typeface="Tahoma" pitchFamily="34" charset="0"/>
                <a:ea typeface="Tahoma" pitchFamily="34" charset="0"/>
                <a:cs typeface="Tahoma" pitchFamily="34" charset="0"/>
              </a:rPr>
              <a:t>Берілген есімдіктерді сәйкестендір.</a:t>
            </a:r>
          </a:p>
          <a:p>
            <a:pPr algn="just"/>
            <a:r>
              <a:rPr lang="kk-KZ" sz="2000" dirty="0" smtClean="0"/>
              <a:t>                  </a:t>
            </a:r>
          </a:p>
          <a:p>
            <a:pPr algn="just"/>
            <a:r>
              <a:rPr lang="kk-KZ" sz="2000" dirty="0" smtClean="0"/>
              <a:t>                 </a:t>
            </a:r>
            <a:r>
              <a:rPr lang="kk-KZ" sz="2000" dirty="0" smtClean="0">
                <a:latin typeface="Tahoma" pitchFamily="34" charset="0"/>
                <a:ea typeface="Tahoma" pitchFamily="34" charset="0"/>
                <a:cs typeface="Tahoma" pitchFamily="34" charset="0"/>
              </a:rPr>
              <a:t>Жіктеу                               біреу                             </a:t>
            </a:r>
            <a:endParaRPr lang="ru-RU" sz="2000" dirty="0" smtClean="0">
              <a:latin typeface="Tahoma" pitchFamily="34" charset="0"/>
              <a:ea typeface="Tahoma" pitchFamily="34" charset="0"/>
              <a:cs typeface="Tahoma" pitchFamily="34" charset="0"/>
            </a:endParaRPr>
          </a:p>
          <a:p>
            <a:pPr algn="just"/>
            <a:r>
              <a:rPr lang="kk-KZ" sz="2000" dirty="0" smtClean="0">
                <a:latin typeface="Tahoma" pitchFamily="34" charset="0"/>
                <a:ea typeface="Tahoma" pitchFamily="34" charset="0"/>
                <a:cs typeface="Tahoma" pitchFamily="34" charset="0"/>
              </a:rPr>
              <a:t>                 Сілтеу                                мынау</a:t>
            </a:r>
            <a:endParaRPr lang="ru-RU" sz="2000" dirty="0" smtClean="0">
              <a:latin typeface="Tahoma" pitchFamily="34" charset="0"/>
              <a:ea typeface="Tahoma" pitchFamily="34" charset="0"/>
              <a:cs typeface="Tahoma" pitchFamily="34" charset="0"/>
            </a:endParaRPr>
          </a:p>
          <a:p>
            <a:pPr algn="just"/>
            <a:r>
              <a:rPr lang="kk-KZ" sz="2000" dirty="0" smtClean="0">
                <a:latin typeface="Tahoma" pitchFamily="34" charset="0"/>
                <a:ea typeface="Tahoma" pitchFamily="34" charset="0"/>
                <a:cs typeface="Tahoma" pitchFamily="34" charset="0"/>
              </a:rPr>
              <a:t>                 Сұрау                                 өзім</a:t>
            </a:r>
            <a:endParaRPr lang="ru-RU" sz="2000" dirty="0" smtClean="0">
              <a:latin typeface="Tahoma" pitchFamily="34" charset="0"/>
              <a:ea typeface="Tahoma" pitchFamily="34" charset="0"/>
              <a:cs typeface="Tahoma" pitchFamily="34" charset="0"/>
            </a:endParaRPr>
          </a:p>
          <a:p>
            <a:pPr algn="just"/>
            <a:r>
              <a:rPr lang="kk-KZ" sz="2000" dirty="0" smtClean="0">
                <a:latin typeface="Tahoma" pitchFamily="34" charset="0"/>
                <a:ea typeface="Tahoma" pitchFamily="34" charset="0"/>
                <a:cs typeface="Tahoma" pitchFamily="34" charset="0"/>
              </a:rPr>
              <a:t>                 Өздік                                  біз</a:t>
            </a:r>
            <a:endParaRPr lang="ru-RU" sz="2000" dirty="0" smtClean="0">
              <a:latin typeface="Tahoma" pitchFamily="34" charset="0"/>
              <a:ea typeface="Tahoma" pitchFamily="34" charset="0"/>
              <a:cs typeface="Tahoma" pitchFamily="34" charset="0"/>
            </a:endParaRPr>
          </a:p>
          <a:p>
            <a:pPr algn="just"/>
            <a:r>
              <a:rPr lang="kk-KZ" sz="2000" dirty="0" smtClean="0">
                <a:latin typeface="Tahoma" pitchFamily="34" charset="0"/>
                <a:ea typeface="Tahoma" pitchFamily="34" charset="0"/>
                <a:cs typeface="Tahoma" pitchFamily="34" charset="0"/>
              </a:rPr>
              <a:t>                 Жалпылау                          қалай</a:t>
            </a:r>
            <a:endParaRPr lang="ru-RU" sz="2000" dirty="0" smtClean="0">
              <a:latin typeface="Tahoma" pitchFamily="34" charset="0"/>
              <a:ea typeface="Tahoma" pitchFamily="34" charset="0"/>
              <a:cs typeface="Tahoma" pitchFamily="34" charset="0"/>
            </a:endParaRPr>
          </a:p>
          <a:p>
            <a:pPr algn="just"/>
            <a:r>
              <a:rPr lang="kk-KZ" sz="2000" dirty="0" smtClean="0">
                <a:latin typeface="Tahoma" pitchFamily="34" charset="0"/>
                <a:ea typeface="Tahoma" pitchFamily="34" charset="0"/>
                <a:cs typeface="Tahoma" pitchFamily="34" charset="0"/>
              </a:rPr>
              <a:t>                 Белгісіздік                          барша</a:t>
            </a:r>
            <a:endParaRPr lang="ru-RU" sz="2000" dirty="0" smtClean="0">
              <a:latin typeface="Tahoma" pitchFamily="34" charset="0"/>
              <a:ea typeface="Tahoma" pitchFamily="34" charset="0"/>
              <a:cs typeface="Tahoma" pitchFamily="34" charset="0"/>
            </a:endParaRPr>
          </a:p>
          <a:p>
            <a:pPr algn="just"/>
            <a:endParaRPr lang="kk-KZ" sz="1600" b="1" dirty="0" smtClean="0">
              <a:latin typeface="Tahoma" pitchFamily="34" charset="0"/>
              <a:ea typeface="Tahoma" pitchFamily="34" charset="0"/>
              <a:cs typeface="Tahoma" pitchFamily="34" charset="0"/>
            </a:endParaRPr>
          </a:p>
          <a:p>
            <a:pPr algn="just"/>
            <a:endParaRPr lang="kk-KZ" sz="1600" b="1" dirty="0" smtClean="0">
              <a:latin typeface="Tahoma" pitchFamily="34" charset="0"/>
              <a:ea typeface="Tahoma" pitchFamily="34" charset="0"/>
              <a:cs typeface="Tahoma" pitchFamily="34" charset="0"/>
            </a:endParaRPr>
          </a:p>
          <a:p>
            <a:pPr algn="just"/>
            <a:endParaRPr lang="kk-KZ" sz="1600" b="1" dirty="0" smtClean="0">
              <a:latin typeface="Tahoma" pitchFamily="34" charset="0"/>
              <a:ea typeface="Tahoma" pitchFamily="34" charset="0"/>
              <a:cs typeface="Tahoma" pitchFamily="34" charset="0"/>
            </a:endParaRPr>
          </a:p>
          <a:p>
            <a:pPr algn="just"/>
            <a:endParaRPr lang="kk-KZ" sz="1600" b="1" dirty="0" smtClean="0">
              <a:latin typeface="Tahoma" pitchFamily="34" charset="0"/>
              <a:ea typeface="Tahoma" pitchFamily="34" charset="0"/>
              <a:cs typeface="Tahoma" pitchFamily="34" charset="0"/>
            </a:endParaRPr>
          </a:p>
          <a:p>
            <a:pPr algn="just"/>
            <a:r>
              <a:rPr lang="kk-KZ" sz="1600" b="1" dirty="0" smtClean="0">
                <a:latin typeface="Tahoma" pitchFamily="34" charset="0"/>
                <a:ea typeface="Tahoma" pitchFamily="34" charset="0"/>
                <a:cs typeface="Tahoma" pitchFamily="34" charset="0"/>
              </a:rPr>
              <a:t>Дескрипторы:</a:t>
            </a:r>
            <a:endParaRPr lang="ru-RU" sz="1600" dirty="0" smtClean="0">
              <a:latin typeface="Tahoma" pitchFamily="34" charset="0"/>
              <a:ea typeface="Tahoma" pitchFamily="34" charset="0"/>
              <a:cs typeface="Tahoma" pitchFamily="34" charset="0"/>
            </a:endParaRPr>
          </a:p>
          <a:p>
            <a:pPr lvl="0" algn="just"/>
            <a:r>
              <a:rPr lang="kk-KZ" sz="1600" dirty="0" smtClean="0">
                <a:latin typeface="Tahoma" pitchFamily="34" charset="0"/>
                <a:ea typeface="Tahoma" pitchFamily="34" charset="0"/>
                <a:cs typeface="Tahoma" pitchFamily="34" charset="0"/>
              </a:rPr>
              <a:t>-  сөздерді оқиды;</a:t>
            </a:r>
            <a:endParaRPr lang="ru-RU" sz="1600" dirty="0" smtClean="0">
              <a:latin typeface="Tahoma" pitchFamily="34" charset="0"/>
              <a:ea typeface="Tahoma" pitchFamily="34" charset="0"/>
              <a:cs typeface="Tahoma" pitchFamily="34" charset="0"/>
            </a:endParaRPr>
          </a:p>
          <a:p>
            <a:pPr lvl="0" algn="just"/>
            <a:r>
              <a:rPr lang="kk-KZ" sz="1600" dirty="0" smtClean="0">
                <a:latin typeface="Tahoma" pitchFamily="34" charset="0"/>
                <a:ea typeface="Tahoma" pitchFamily="34" charset="0"/>
                <a:cs typeface="Tahoma" pitchFamily="34" charset="0"/>
              </a:rPr>
              <a:t>-  есімдіктерді сәйкестендіреді;</a:t>
            </a:r>
            <a:endParaRPr lang="ru-RU" sz="1600" dirty="0" smtClean="0">
              <a:latin typeface="Tahoma" pitchFamily="34" charset="0"/>
              <a:ea typeface="Tahoma" pitchFamily="34" charset="0"/>
              <a:cs typeface="Tahoma" pitchFamily="34" charset="0"/>
            </a:endParaRPr>
          </a:p>
          <a:p>
            <a:endParaRPr lang="kk-KZ" sz="2000" b="1" dirty="0" smtClean="0">
              <a:solidFill>
                <a:prstClr val="black"/>
              </a:solidFill>
              <a:latin typeface="Tahoma" pitchFamily="34" charset="0"/>
              <a:ea typeface="Tahoma" pitchFamily="34" charset="0"/>
              <a:cs typeface="Tahoma" pitchFamily="34" charset="0"/>
            </a:endParaRPr>
          </a:p>
          <a:p>
            <a:r>
              <a:rPr lang="ru-RU" sz="2200" dirty="0" smtClean="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kk-KZ" sz="2200" dirty="0" smtClean="0">
              <a:latin typeface="Tahoma" panose="020B0604030504040204" pitchFamily="34" charset="0"/>
              <a:ea typeface="Tahoma" panose="020B0604030504040204" pitchFamily="34" charset="0"/>
              <a:cs typeface="Tahoma" panose="020B0604030504040204" pitchFamily="34" charset="0"/>
            </a:endParaRPr>
          </a:p>
          <a:p>
            <a:endParaRPr lang="kk-KZ" sz="2200" dirty="0" smtClean="0">
              <a:latin typeface="Tahoma" panose="020B0604030504040204" pitchFamily="34" charset="0"/>
              <a:ea typeface="Tahoma" panose="020B0604030504040204" pitchFamily="34" charset="0"/>
              <a:cs typeface="Tahoma" panose="020B0604030504040204" pitchFamily="34" charset="0"/>
            </a:endParaRP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948264" y="5157192"/>
            <a:ext cx="1944215"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8072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051426"/>
            <a:ext cx="7848872" cy="754053"/>
          </a:xfrm>
          <a:prstGeom prst="rect">
            <a:avLst/>
          </a:prstGeom>
        </p:spPr>
        <p:txBody>
          <a:bodyPr wrap="square">
            <a:spAutoFit/>
          </a:bodyPr>
          <a:lstStyle/>
          <a:p>
            <a:pPr algn="r" fontAlgn="base">
              <a:spcAft>
                <a:spcPts val="0"/>
              </a:spcAft>
            </a:pPr>
            <a:r>
              <a:rPr lang="kk-KZ" sz="2000" dirty="0" smtClean="0">
                <a:solidFill>
                  <a:srgbClr val="666666"/>
                </a:solidFill>
                <a:latin typeface="Tahoma" panose="020B0604030504040204" pitchFamily="34" charset="0"/>
                <a:ea typeface="Tahoma" panose="020B0604030504040204" pitchFamily="34" charset="0"/>
                <a:cs typeface="Tahoma" panose="020B0604030504040204" pitchFamily="34" charset="0"/>
              </a:rPr>
              <a:t> </a:t>
            </a:r>
            <a:r>
              <a:rPr lang="ru-RU" sz="2000" dirty="0">
                <a:latin typeface="Tahoma" panose="020B0604030504040204" pitchFamily="34" charset="0"/>
                <a:ea typeface="Tahoma" panose="020B0604030504040204" pitchFamily="34" charset="0"/>
                <a:cs typeface="Tahoma" panose="020B0604030504040204" pitchFamily="34" charset="0"/>
              </a:rPr>
              <a:t>                     </a:t>
            </a:r>
          </a:p>
          <a:p>
            <a:pPr algn="r">
              <a:lnSpc>
                <a:spcPct val="115000"/>
              </a:lnSpc>
              <a:spcAft>
                <a:spcPts val="1000"/>
              </a:spcAft>
            </a:pPr>
            <a:r>
              <a:rPr lang="ru-RU" sz="2000" dirty="0">
                <a:latin typeface="Calibri"/>
                <a:ea typeface="Calibri"/>
                <a:cs typeface="Times New Roman"/>
              </a:rPr>
              <a:t> </a:t>
            </a:r>
            <a:endParaRPr lang="ru-RU" dirty="0"/>
          </a:p>
        </p:txBody>
      </p:sp>
      <p:sp>
        <p:nvSpPr>
          <p:cNvPr id="17" name="TextBox 16"/>
          <p:cNvSpPr txBox="1"/>
          <p:nvPr/>
        </p:nvSpPr>
        <p:spPr>
          <a:xfrm>
            <a:off x="1259632" y="692696"/>
            <a:ext cx="7056784" cy="523220"/>
          </a:xfrm>
          <a:prstGeom prst="rect">
            <a:avLst/>
          </a:prstGeom>
          <a:noFill/>
        </p:spPr>
        <p:txBody>
          <a:bodyPr wrap="square" rtlCol="0">
            <a:spAutoFit/>
          </a:bodyPr>
          <a:lstStyle/>
          <a:p>
            <a:pPr algn="ctr"/>
            <a:r>
              <a:rPr lang="kk-KZ" sz="2800" b="1" dirty="0" smtClean="0">
                <a:latin typeface="Tahoma" pitchFamily="34" charset="0"/>
                <a:ea typeface="Tahoma" pitchFamily="34" charset="0"/>
                <a:cs typeface="Tahoma" pitchFamily="34" charset="0"/>
              </a:rPr>
              <a:t>Өзіңді тексер!</a:t>
            </a:r>
            <a:endParaRPr lang="ru-RU" sz="2800" b="1" dirty="0">
              <a:latin typeface="Tahoma" pitchFamily="34" charset="0"/>
              <a:ea typeface="Tahoma" pitchFamily="34" charset="0"/>
              <a:cs typeface="Tahoma"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948264" y="5157192"/>
            <a:ext cx="1944215"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1043608" y="1690063"/>
            <a:ext cx="6192688" cy="4154984"/>
          </a:xfrm>
          <a:prstGeom prst="rect">
            <a:avLst/>
          </a:prstGeom>
        </p:spPr>
        <p:txBody>
          <a:bodyPr wrap="square">
            <a:spAutoFit/>
          </a:bodyPr>
          <a:lstStyle/>
          <a:p>
            <a:pPr lvl="0" algn="just"/>
            <a:r>
              <a:rPr lang="kk-KZ" sz="2000" dirty="0" smtClean="0">
                <a:solidFill>
                  <a:prstClr val="black"/>
                </a:solidFill>
                <a:latin typeface="Tahoma" pitchFamily="34" charset="0"/>
                <a:ea typeface="Tahoma" pitchFamily="34" charset="0"/>
                <a:cs typeface="Tahoma" pitchFamily="34" charset="0"/>
              </a:rPr>
              <a:t>          </a:t>
            </a:r>
            <a:r>
              <a:rPr lang="kk-KZ" sz="2400" dirty="0" smtClean="0">
                <a:solidFill>
                  <a:prstClr val="black"/>
                </a:solidFill>
                <a:latin typeface="Times New Roman" panose="02020603050405020304" pitchFamily="18" charset="0"/>
                <a:ea typeface="Tahoma" pitchFamily="34" charset="0"/>
                <a:cs typeface="Times New Roman" panose="02020603050405020304" pitchFamily="18" charset="0"/>
              </a:rPr>
              <a:t>Жіктеу                                    </a:t>
            </a:r>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біреу                             </a:t>
            </a:r>
            <a:endParaRPr lang="ru-RU" sz="2400" dirty="0">
              <a:solidFill>
                <a:prstClr val="black"/>
              </a:solidFill>
              <a:latin typeface="Times New Roman" panose="02020603050405020304" pitchFamily="18" charset="0"/>
              <a:ea typeface="Tahoma" pitchFamily="34" charset="0"/>
              <a:cs typeface="Times New Roman" panose="02020603050405020304" pitchFamily="18" charset="0"/>
            </a:endParaRPr>
          </a:p>
          <a:p>
            <a:pPr lvl="0" algn="just"/>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                 </a:t>
            </a:r>
            <a:endParaRPr lang="kk-KZ" sz="2400" dirty="0" smtClean="0">
              <a:solidFill>
                <a:prstClr val="black"/>
              </a:solidFill>
              <a:latin typeface="Times New Roman" panose="02020603050405020304" pitchFamily="18" charset="0"/>
              <a:ea typeface="Tahoma" pitchFamily="34" charset="0"/>
              <a:cs typeface="Times New Roman" panose="02020603050405020304" pitchFamily="18" charset="0"/>
            </a:endParaRPr>
          </a:p>
          <a:p>
            <a:pPr lvl="0" algn="just"/>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 </a:t>
            </a:r>
            <a:r>
              <a:rPr lang="kk-KZ" sz="2400" dirty="0" smtClean="0">
                <a:solidFill>
                  <a:prstClr val="black"/>
                </a:solidFill>
                <a:latin typeface="Times New Roman" panose="02020603050405020304" pitchFamily="18" charset="0"/>
                <a:ea typeface="Tahoma" pitchFamily="34" charset="0"/>
                <a:cs typeface="Times New Roman" panose="02020603050405020304" pitchFamily="18" charset="0"/>
              </a:rPr>
              <a:t>          Сілтеу                                    мынау</a:t>
            </a:r>
            <a:endParaRPr lang="ru-RU" sz="2400" dirty="0">
              <a:solidFill>
                <a:prstClr val="black"/>
              </a:solidFill>
              <a:latin typeface="Times New Roman" panose="02020603050405020304" pitchFamily="18" charset="0"/>
              <a:ea typeface="Tahoma" pitchFamily="34" charset="0"/>
              <a:cs typeface="Times New Roman" panose="02020603050405020304" pitchFamily="18" charset="0"/>
            </a:endParaRPr>
          </a:p>
          <a:p>
            <a:pPr lvl="0" algn="just"/>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                </a:t>
            </a:r>
            <a:r>
              <a:rPr lang="kk-KZ" sz="2400" dirty="0" smtClean="0">
                <a:solidFill>
                  <a:prstClr val="black"/>
                </a:solidFill>
                <a:latin typeface="Times New Roman" panose="02020603050405020304" pitchFamily="18" charset="0"/>
                <a:ea typeface="Tahoma" pitchFamily="34" charset="0"/>
                <a:cs typeface="Times New Roman" panose="02020603050405020304" pitchFamily="18" charset="0"/>
              </a:rPr>
              <a:t> </a:t>
            </a:r>
          </a:p>
          <a:p>
            <a:pPr lvl="0" algn="just"/>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 </a:t>
            </a:r>
            <a:r>
              <a:rPr lang="kk-KZ" sz="2400" dirty="0" smtClean="0">
                <a:solidFill>
                  <a:prstClr val="black"/>
                </a:solidFill>
                <a:latin typeface="Times New Roman" panose="02020603050405020304" pitchFamily="18" charset="0"/>
                <a:ea typeface="Tahoma" pitchFamily="34" charset="0"/>
                <a:cs typeface="Times New Roman" panose="02020603050405020304" pitchFamily="18" charset="0"/>
              </a:rPr>
              <a:t>          Сұрау                                      өзім</a:t>
            </a:r>
            <a:endParaRPr lang="ru-RU" sz="2400" dirty="0">
              <a:solidFill>
                <a:prstClr val="black"/>
              </a:solidFill>
              <a:latin typeface="Times New Roman" panose="02020603050405020304" pitchFamily="18" charset="0"/>
              <a:ea typeface="Tahoma" pitchFamily="34" charset="0"/>
              <a:cs typeface="Times New Roman" panose="02020603050405020304" pitchFamily="18" charset="0"/>
            </a:endParaRPr>
          </a:p>
          <a:p>
            <a:pPr lvl="0" algn="just"/>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                 </a:t>
            </a:r>
            <a:endParaRPr lang="kk-KZ" sz="2400" dirty="0" smtClean="0">
              <a:solidFill>
                <a:prstClr val="black"/>
              </a:solidFill>
              <a:latin typeface="Times New Roman" panose="02020603050405020304" pitchFamily="18" charset="0"/>
              <a:ea typeface="Tahoma" pitchFamily="34" charset="0"/>
              <a:cs typeface="Times New Roman" panose="02020603050405020304" pitchFamily="18" charset="0"/>
            </a:endParaRPr>
          </a:p>
          <a:p>
            <a:pPr lvl="0" algn="just"/>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 </a:t>
            </a:r>
            <a:r>
              <a:rPr lang="kk-KZ" sz="2400" dirty="0" smtClean="0">
                <a:solidFill>
                  <a:prstClr val="black"/>
                </a:solidFill>
                <a:latin typeface="Times New Roman" panose="02020603050405020304" pitchFamily="18" charset="0"/>
                <a:ea typeface="Tahoma" pitchFamily="34" charset="0"/>
                <a:cs typeface="Times New Roman" panose="02020603050405020304" pitchFamily="18" charset="0"/>
              </a:rPr>
              <a:t>          Өздік                                       біз</a:t>
            </a:r>
            <a:endParaRPr lang="ru-RU" sz="2400" dirty="0">
              <a:solidFill>
                <a:prstClr val="black"/>
              </a:solidFill>
              <a:latin typeface="Times New Roman" panose="02020603050405020304" pitchFamily="18" charset="0"/>
              <a:ea typeface="Tahoma" pitchFamily="34" charset="0"/>
              <a:cs typeface="Times New Roman" panose="02020603050405020304" pitchFamily="18" charset="0"/>
            </a:endParaRPr>
          </a:p>
          <a:p>
            <a:pPr lvl="0" algn="just"/>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                 </a:t>
            </a:r>
            <a:endParaRPr lang="kk-KZ" sz="2400" dirty="0" smtClean="0">
              <a:solidFill>
                <a:prstClr val="black"/>
              </a:solidFill>
              <a:latin typeface="Times New Roman" panose="02020603050405020304" pitchFamily="18" charset="0"/>
              <a:ea typeface="Tahoma" pitchFamily="34" charset="0"/>
              <a:cs typeface="Times New Roman" panose="02020603050405020304" pitchFamily="18" charset="0"/>
            </a:endParaRPr>
          </a:p>
          <a:p>
            <a:pPr lvl="0" algn="just"/>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 </a:t>
            </a:r>
            <a:r>
              <a:rPr lang="kk-KZ" sz="2400" dirty="0" smtClean="0">
                <a:solidFill>
                  <a:prstClr val="black"/>
                </a:solidFill>
                <a:latin typeface="Times New Roman" panose="02020603050405020304" pitchFamily="18" charset="0"/>
                <a:ea typeface="Tahoma" pitchFamily="34" charset="0"/>
                <a:cs typeface="Times New Roman" panose="02020603050405020304" pitchFamily="18" charset="0"/>
              </a:rPr>
              <a:t>          Жалпылау                              </a:t>
            </a:r>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қалай</a:t>
            </a:r>
            <a:endParaRPr lang="ru-RU" sz="2400" dirty="0">
              <a:solidFill>
                <a:prstClr val="black"/>
              </a:solidFill>
              <a:latin typeface="Times New Roman" panose="02020603050405020304" pitchFamily="18" charset="0"/>
              <a:ea typeface="Tahoma" pitchFamily="34" charset="0"/>
              <a:cs typeface="Times New Roman" panose="02020603050405020304" pitchFamily="18" charset="0"/>
            </a:endParaRPr>
          </a:p>
          <a:p>
            <a:pPr lvl="0" algn="just"/>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                 </a:t>
            </a:r>
            <a:endParaRPr lang="kk-KZ" sz="2400" dirty="0" smtClean="0">
              <a:solidFill>
                <a:prstClr val="black"/>
              </a:solidFill>
              <a:latin typeface="Times New Roman" panose="02020603050405020304" pitchFamily="18" charset="0"/>
              <a:ea typeface="Tahoma" pitchFamily="34" charset="0"/>
              <a:cs typeface="Times New Roman" panose="02020603050405020304" pitchFamily="18" charset="0"/>
            </a:endParaRPr>
          </a:p>
          <a:p>
            <a:pPr lvl="0" algn="just"/>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 </a:t>
            </a:r>
            <a:r>
              <a:rPr lang="kk-KZ" sz="2400" dirty="0" smtClean="0">
                <a:solidFill>
                  <a:prstClr val="black"/>
                </a:solidFill>
                <a:latin typeface="Times New Roman" panose="02020603050405020304" pitchFamily="18" charset="0"/>
                <a:ea typeface="Tahoma" pitchFamily="34" charset="0"/>
                <a:cs typeface="Times New Roman" panose="02020603050405020304" pitchFamily="18" charset="0"/>
              </a:rPr>
              <a:t>          Белгісіздік                              </a:t>
            </a:r>
            <a:r>
              <a:rPr lang="kk-KZ" sz="2400" dirty="0">
                <a:solidFill>
                  <a:prstClr val="black"/>
                </a:solidFill>
                <a:latin typeface="Times New Roman" panose="02020603050405020304" pitchFamily="18" charset="0"/>
                <a:ea typeface="Tahoma" pitchFamily="34" charset="0"/>
                <a:cs typeface="Times New Roman" panose="02020603050405020304" pitchFamily="18" charset="0"/>
              </a:rPr>
              <a:t>барша</a:t>
            </a:r>
            <a:endParaRPr lang="ru-RU" sz="2400" dirty="0">
              <a:solidFill>
                <a:prstClr val="black"/>
              </a:solidFill>
              <a:latin typeface="Times New Roman" panose="02020603050405020304" pitchFamily="18" charset="0"/>
              <a:ea typeface="Tahoma" pitchFamily="34" charset="0"/>
              <a:cs typeface="Times New Roman" panose="02020603050405020304" pitchFamily="18" charset="0"/>
            </a:endParaRPr>
          </a:p>
        </p:txBody>
      </p:sp>
      <p:cxnSp>
        <p:nvCxnSpPr>
          <p:cNvPr id="20" name="Прямая со стрелкой 19"/>
          <p:cNvCxnSpPr/>
          <p:nvPr/>
        </p:nvCxnSpPr>
        <p:spPr>
          <a:xfrm>
            <a:off x="2843808" y="1988840"/>
            <a:ext cx="2808312" cy="2088232"/>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a:off x="2843808" y="3501008"/>
            <a:ext cx="2664296" cy="1296144"/>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flipV="1">
            <a:off x="2843808" y="3356992"/>
            <a:ext cx="2664296" cy="792088"/>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3275856" y="4869160"/>
            <a:ext cx="2232248" cy="72008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V="1">
            <a:off x="3275856" y="1988840"/>
            <a:ext cx="2232248" cy="360040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a:off x="3059832" y="2636912"/>
            <a:ext cx="2376264" cy="72008"/>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865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32656"/>
            <a:ext cx="7992888" cy="6247864"/>
          </a:xfrm>
          <a:prstGeom prst="rect">
            <a:avLst/>
          </a:prstGeom>
        </p:spPr>
        <p:txBody>
          <a:bodyPr wrap="square">
            <a:spAutoFit/>
          </a:bodyPr>
          <a:lstStyle/>
          <a:p>
            <a:pPr lvl="0" fontAlgn="base">
              <a:spcBef>
                <a:spcPct val="0"/>
              </a:spcBef>
              <a:spcAft>
                <a:spcPct val="0"/>
              </a:spcAft>
            </a:pPr>
            <a:r>
              <a:rPr lang="kk-KZ" sz="3200" b="1" dirty="0" smtClean="0">
                <a:solidFill>
                  <a:schemeClr val="tx2"/>
                </a:solidFill>
                <a:latin typeface="Tahoma" pitchFamily="34" charset="0"/>
                <a:ea typeface="Tahoma" pitchFamily="34" charset="0"/>
                <a:cs typeface="Tahoma" pitchFamily="34" charset="0"/>
              </a:rPr>
              <a:t>2-тапсырма</a:t>
            </a:r>
          </a:p>
          <a:p>
            <a:r>
              <a:rPr lang="kk-KZ" sz="2400" b="1" dirty="0" smtClean="0">
                <a:latin typeface="Tahoma" pitchFamily="34" charset="0"/>
                <a:ea typeface="Tahoma" pitchFamily="34" charset="0"/>
                <a:cs typeface="Tahoma" pitchFamily="34" charset="0"/>
              </a:rPr>
              <a:t>Графикалық диктант</a:t>
            </a:r>
          </a:p>
          <a:p>
            <a:endParaRPr lang="ru-RU" sz="2400" dirty="0" smtClean="0">
              <a:latin typeface="Tahoma" pitchFamily="34" charset="0"/>
              <a:ea typeface="Tahoma" pitchFamily="34" charset="0"/>
              <a:cs typeface="Tahoma" pitchFamily="34" charset="0"/>
            </a:endParaRPr>
          </a:p>
          <a:p>
            <a:r>
              <a:rPr lang="kk-KZ" sz="2400" dirty="0" smtClean="0">
                <a:latin typeface="Tahoma" pitchFamily="34" charset="0"/>
                <a:ea typeface="Tahoma" pitchFamily="34" charset="0"/>
                <a:cs typeface="Tahoma" pitchFamily="34" charset="0"/>
              </a:rPr>
              <a:t>       Қазақ жеріндегі ірі көл - .....  . Аумағы бойынша Каспий, Арал теңіздерінен кейінгі .......  орында. Бұл көлдің бір ерекшелігі – оның батыс бөлігінің суы .....,, ал шығыс бөлігінің суы .... . Құятын өзендері: ...., Қаратал, Ақсу, Лепсі, Аягөз, Бақанас және т.б.</a:t>
            </a:r>
            <a:endParaRPr lang="ru-RU" sz="2400" dirty="0" smtClean="0">
              <a:latin typeface="Tahoma" pitchFamily="34" charset="0"/>
              <a:ea typeface="Tahoma" pitchFamily="34" charset="0"/>
              <a:cs typeface="Tahoma" pitchFamily="34" charset="0"/>
            </a:endParaRPr>
          </a:p>
          <a:p>
            <a:endParaRPr lang="kk-KZ" sz="2400" b="1" dirty="0" smtClean="0">
              <a:latin typeface="Tahoma" pitchFamily="34" charset="0"/>
              <a:ea typeface="Tahoma" pitchFamily="34" charset="0"/>
              <a:cs typeface="Tahoma" pitchFamily="34" charset="0"/>
            </a:endParaRPr>
          </a:p>
          <a:p>
            <a:r>
              <a:rPr lang="kk-KZ" sz="2400" b="1" dirty="0" smtClean="0">
                <a:latin typeface="Tahoma" pitchFamily="34" charset="0"/>
                <a:ea typeface="Tahoma" pitchFamily="34" charset="0"/>
                <a:cs typeface="Tahoma" pitchFamily="34" charset="0"/>
              </a:rPr>
              <a:t>Керекті сөздер: </a:t>
            </a:r>
            <a:r>
              <a:rPr lang="kk-KZ" sz="2400" dirty="0" smtClean="0">
                <a:latin typeface="Tahoma" pitchFamily="34" charset="0"/>
                <a:ea typeface="Tahoma" pitchFamily="34" charset="0"/>
                <a:cs typeface="Tahoma" pitchFamily="34" charset="0"/>
              </a:rPr>
              <a:t>Балқаш, үшінші, тұщы, ащы, Іле</a:t>
            </a:r>
            <a:r>
              <a:rPr lang="kk-KZ" sz="2400" b="1" dirty="0" smtClean="0">
                <a:latin typeface="Tahoma" pitchFamily="34" charset="0"/>
                <a:ea typeface="Tahoma" pitchFamily="34" charset="0"/>
                <a:cs typeface="Tahoma" pitchFamily="34" charset="0"/>
              </a:rPr>
              <a:t> </a:t>
            </a:r>
            <a:endParaRPr lang="ru-RU" sz="2400" dirty="0" smtClean="0">
              <a:latin typeface="Tahoma" pitchFamily="34" charset="0"/>
              <a:ea typeface="Tahoma" pitchFamily="34" charset="0"/>
              <a:cs typeface="Tahoma" pitchFamily="34" charset="0"/>
            </a:endParaRPr>
          </a:p>
          <a:p>
            <a:endParaRPr lang="kk-KZ" sz="2400" b="1" dirty="0" smtClean="0">
              <a:latin typeface="Tahoma" pitchFamily="34" charset="0"/>
              <a:ea typeface="Tahoma" pitchFamily="34" charset="0"/>
              <a:cs typeface="Tahoma" pitchFamily="34" charset="0"/>
            </a:endParaRPr>
          </a:p>
          <a:p>
            <a:endParaRPr lang="kk-KZ" sz="2000" b="1" dirty="0" smtClean="0">
              <a:latin typeface="Tahoma" pitchFamily="34" charset="0"/>
              <a:ea typeface="Tahoma" pitchFamily="34" charset="0"/>
              <a:cs typeface="Tahoma" pitchFamily="34" charset="0"/>
            </a:endParaRPr>
          </a:p>
          <a:p>
            <a:endParaRPr lang="kk-KZ" sz="2000" b="1" dirty="0" smtClean="0">
              <a:latin typeface="Tahoma" pitchFamily="34" charset="0"/>
              <a:ea typeface="Tahoma" pitchFamily="34" charset="0"/>
              <a:cs typeface="Tahoma" pitchFamily="34" charset="0"/>
            </a:endParaRPr>
          </a:p>
          <a:p>
            <a:endParaRPr lang="kk-KZ" sz="2000" b="1" dirty="0" smtClean="0">
              <a:latin typeface="Tahoma" pitchFamily="34" charset="0"/>
              <a:ea typeface="Tahoma" pitchFamily="34" charset="0"/>
              <a:cs typeface="Tahoma" pitchFamily="34" charset="0"/>
            </a:endParaRPr>
          </a:p>
          <a:p>
            <a:r>
              <a:rPr lang="kk-KZ" sz="1600" b="1" dirty="0" smtClean="0">
                <a:latin typeface="Tahoma" pitchFamily="34" charset="0"/>
                <a:ea typeface="Tahoma" pitchFamily="34" charset="0"/>
                <a:cs typeface="Tahoma" pitchFamily="34" charset="0"/>
              </a:rPr>
              <a:t>Дескрипторы:</a:t>
            </a:r>
            <a:endParaRPr lang="ru-RU" sz="1600" dirty="0" smtClean="0">
              <a:latin typeface="Tahoma" pitchFamily="34" charset="0"/>
              <a:ea typeface="Tahoma" pitchFamily="34" charset="0"/>
              <a:cs typeface="Tahoma" pitchFamily="34" charset="0"/>
            </a:endParaRPr>
          </a:p>
          <a:p>
            <a:pPr lvl="0"/>
            <a:r>
              <a:rPr lang="kk-KZ" sz="1600" dirty="0" smtClean="0">
                <a:latin typeface="Tahoma" pitchFamily="34" charset="0"/>
                <a:ea typeface="Tahoma" pitchFamily="34" charset="0"/>
                <a:cs typeface="Tahoma" pitchFamily="34" charset="0"/>
              </a:rPr>
              <a:t>-көп нүктенің орнына керекті сөздерді қояды;</a:t>
            </a:r>
            <a:endParaRPr lang="ru-RU" sz="1600" dirty="0" smtClean="0">
              <a:latin typeface="Tahoma" pitchFamily="34" charset="0"/>
              <a:ea typeface="Tahoma" pitchFamily="34" charset="0"/>
              <a:cs typeface="Tahoma" pitchFamily="34" charset="0"/>
            </a:endParaRPr>
          </a:p>
          <a:p>
            <a:pPr lvl="0"/>
            <a:r>
              <a:rPr lang="kk-KZ" sz="1600" dirty="0" smtClean="0">
                <a:latin typeface="Tahoma" pitchFamily="34" charset="0"/>
                <a:ea typeface="Tahoma" pitchFamily="34" charset="0"/>
                <a:cs typeface="Tahoma" pitchFamily="34" charset="0"/>
              </a:rPr>
              <a:t>-графикалық диктант жазады</a:t>
            </a:r>
            <a:endParaRPr lang="ru-RU" sz="1600" dirty="0" smtClean="0">
              <a:latin typeface="Tahoma" pitchFamily="34" charset="0"/>
              <a:ea typeface="Tahoma" pitchFamily="34" charset="0"/>
              <a:cs typeface="Tahoma" pitchFamily="34" charset="0"/>
            </a:endParaRPr>
          </a:p>
          <a:p>
            <a:pPr lvl="0" fontAlgn="base">
              <a:spcBef>
                <a:spcPct val="0"/>
              </a:spcBef>
              <a:spcAft>
                <a:spcPct val="0"/>
              </a:spcAft>
            </a:pPr>
            <a:endParaRPr lang="kk-KZ" sz="2000" b="1" dirty="0">
              <a:solidFill>
                <a:prstClr val="black"/>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6425226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2174</TotalTime>
  <Words>869</Words>
  <Application>Microsoft Office PowerPoint</Application>
  <PresentationFormat>Экран (4:3)</PresentationFormat>
  <Paragraphs>161</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Открытая</vt:lpstr>
      <vt:lpstr>Су- тіршілік көзі.  Қазақстандағы  өзен-көлдер   Сабақтың  тақырыбы: Үлкен су қорлары. Сұрау есімдігі.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Қазақстанның ішкі сулары. Өзендер</dc:title>
  <dc:creator>Ораз</dc:creator>
  <cp:lastModifiedBy>01</cp:lastModifiedBy>
  <cp:revision>132</cp:revision>
  <dcterms:created xsi:type="dcterms:W3CDTF">2020-12-16T18:32:58Z</dcterms:created>
  <dcterms:modified xsi:type="dcterms:W3CDTF">2021-01-18T15:59:58Z</dcterms:modified>
</cp:coreProperties>
</file>