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_rels/presentation.xml.rels" ContentType="application/vnd.openxmlformats-package.relationships+xml"/>
  <Override PartName="/ppt/media/image1.png" ContentType="image/png"/>
  <Override PartName="/ppt/media/image2.png" ContentType="image/png"/>
  <Override PartName="/ppt/media/image13.jpeg" ContentType="image/jpeg"/>
  <Override PartName="/ppt/media/image3.png" ContentType="image/png"/>
  <Override PartName="/ppt/media/image5.jpeg" ContentType="image/jpeg"/>
  <Override PartName="/ppt/media/image8.jpeg" ContentType="image/jpeg"/>
  <Override PartName="/ppt/media/image17.png" ContentType="image/png"/>
  <Override PartName="/ppt/media/image7.png" ContentType="image/png"/>
  <Override PartName="/ppt/media/image15.png" ContentType="image/png"/>
  <Override PartName="/ppt/media/image4.png" ContentType="image/png"/>
  <Override PartName="/ppt/media/image6.jpeg" ContentType="image/jpeg"/>
  <Override PartName="/ppt/media/image10.jpeg" ContentType="image/jpeg"/>
  <Override PartName="/ppt/media/image14.png" ContentType="image/png"/>
  <Override PartName="/ppt/media/image9.jpeg" ContentType="image/jpeg"/>
  <Override PartName="/ppt/media/image12.jpeg" ContentType="image/jpeg"/>
  <Override PartName="/ppt/media/image11.jpeg" ContentType="image/jpeg"/>
  <Override PartName="/ppt/media/image16.jpeg" ContentType="image/jpeg"/>
  <Override PartName="/ppt/media/image18.png" ContentType="image/png"/>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 id="2147483655" r:id="rId7"/>
    <p:sldMasterId id="2147483656" r:id="rId8"/>
    <p:sldMasterId id="2147483657"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DC00920-8E3D-4ED1-96BA-EAECD0198C51}"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AE2847B-68FB-48BE-8A91-40125468F65A}"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jpeg"/>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jpeg"/>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2" name="Прямоугольный треугольник 13"/>
          <p:cNvGrpSpPr/>
          <p:nvPr/>
        </p:nvGrpSpPr>
        <p:grpSpPr>
          <a:xfrm>
            <a:off x="-6480" y="5791320"/>
            <a:ext cx="4535640" cy="1079280"/>
            <a:chOff x="-6480" y="5791320"/>
            <a:chExt cx="4535640" cy="1079280"/>
          </a:xfrm>
        </p:grpSpPr>
        <p:pic>
          <p:nvPicPr>
            <p:cNvPr id="3" name="Прямоугольный треугольник 13" descr=""/>
            <p:cNvPicPr/>
            <p:nvPr/>
          </p:nvPicPr>
          <p:blipFill>
            <a:blip r:embed="rId2"/>
            <a:stretch/>
          </p:blipFill>
          <p:spPr>
            <a:xfrm>
              <a:off x="-6480" y="5791320"/>
              <a:ext cx="4535640" cy="1079280"/>
            </a:xfrm>
            <a:prstGeom prst="rect">
              <a:avLst/>
            </a:prstGeom>
            <a:ln w="0">
              <a:noFill/>
            </a:ln>
          </p:spPr>
        </p:pic>
        <p:sp>
          <p:nvSpPr>
            <p:cNvPr id="4"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5" name="Прямая соединительная линия 14" descr=""/>
          <p:cNvPicPr/>
          <p:nvPr/>
        </p:nvPicPr>
        <p:blipFill>
          <a:blip r:embed="rId3"/>
          <a:stretch/>
        </p:blipFill>
        <p:spPr>
          <a:xfrm>
            <a:off x="-19080" y="5778360"/>
            <a:ext cx="4554720" cy="1098720"/>
          </a:xfrm>
          <a:prstGeom prst="rect">
            <a:avLst/>
          </a:prstGeom>
          <a:ln w="0">
            <a:noFill/>
          </a:ln>
        </p:spPr>
      </p:pic>
      <p:sp>
        <p:nvSpPr>
          <p:cNvPr id="6"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7"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8" name="PlaceHolder 3"/>
          <p:cNvSpPr>
            <a:spLocks noGrp="1"/>
          </p:cNvSpPr>
          <p:nvPr>
            <p:ph type="dt" idx="1"/>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9" name="PlaceHolder 4"/>
          <p:cNvSpPr>
            <a:spLocks noGrp="1"/>
          </p:cNvSpPr>
          <p:nvPr>
            <p:ph type="ftr" idx="2"/>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 name="PlaceHolder 5"/>
          <p:cNvSpPr>
            <a:spLocks noGrp="1"/>
          </p:cNvSpPr>
          <p:nvPr>
            <p:ph type="sldNum" idx="3"/>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DC0EDB8-291A-42BA-A684-1F033DA432CB}"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 name="Прямоугольный треугольник 10"/>
          <p:cNvSpPr/>
          <p:nvPr/>
        </p:nvSpPr>
        <p:spPr>
          <a:xfrm>
            <a:off x="0" y="4664160"/>
            <a:ext cx="12201480" cy="360"/>
          </a:xfrm>
          <a:prstGeom prst="rtTriangle">
            <a:avLst/>
          </a:prstGeom>
          <a:gradFill rotWithShape="0">
            <a:gsLst>
              <a:gs pos="0">
                <a:srgbClr val="007897"/>
              </a:gs>
              <a:gs pos="50000">
                <a:srgbClr val="4abbe0"/>
              </a:gs>
              <a:gs pos="100000">
                <a:srgbClr val="007897"/>
              </a:gs>
            </a:gsLst>
            <a:lin ang="3000000"/>
          </a:gradFill>
          <a:ln w="0">
            <a:noFill/>
          </a:ln>
        </p:spPr>
        <p:style>
          <a:lnRef idx="0"/>
          <a:fillRef idx="0"/>
          <a:effectRef idx="0"/>
          <a:fontRef idx="minor"/>
        </p:style>
        <p:txBody>
          <a:bodyPr lIns="90000" rIns="90000" tIns="-46440" bIns="-46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12" name="Группа 15"/>
          <p:cNvGrpSpPr/>
          <p:nvPr/>
        </p:nvGrpSpPr>
        <p:grpSpPr>
          <a:xfrm>
            <a:off x="-4680" y="4952880"/>
            <a:ext cx="12196800" cy="1911600"/>
            <a:chOff x="-4680" y="4952880"/>
            <a:chExt cx="12196800" cy="1911600"/>
          </a:xfrm>
        </p:grpSpPr>
        <p:sp>
          <p:nvSpPr>
            <p:cNvPr id="13" name="Полилиния 16"/>
            <p:cNvSpPr/>
            <p:nvPr/>
          </p:nvSpPr>
          <p:spPr>
            <a:xfrm>
              <a:off x="2254320" y="4952880"/>
              <a:ext cx="9931680" cy="487440"/>
            </a:xfrm>
            <a:custGeom>
              <a:avLst/>
              <a:gdLst>
                <a:gd name="textAreaLeft" fmla="*/ 0 w 9931680"/>
                <a:gd name="textAreaRight" fmla="*/ 9932040 w 9931680"/>
                <a:gd name="textAreaTop" fmla="*/ 0 h 487440"/>
                <a:gd name="textAreaBottom" fmla="*/ 487800 h 487440"/>
              </a:gdLst>
              <a:ahLst/>
              <a:rect l="textAreaLeft" t="textAreaTop" r="textAreaRight" b="textAreaBottom"/>
              <a:pathLst>
                <a:path w="4697" h="367">
                  <a:moveTo>
                    <a:pt x="4697" y="0"/>
                  </a:moveTo>
                  <a:lnTo>
                    <a:pt x="4697" y="367"/>
                  </a:lnTo>
                  <a:lnTo>
                    <a:pt x="0" y="218"/>
                  </a:lnTo>
                  <a:lnTo>
                    <a:pt x="4697" y="0"/>
                  </a:lnTo>
                  <a:close/>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4" name="Полилиния 18"/>
            <p:cNvSpPr/>
            <p:nvPr/>
          </p:nvSpPr>
          <p:spPr>
            <a:xfrm>
              <a:off x="54720" y="5236920"/>
              <a:ext cx="12131280" cy="789120"/>
            </a:xfrm>
            <a:custGeom>
              <a:avLst/>
              <a:gdLst>
                <a:gd name="textAreaLeft" fmla="*/ 0 w 12131280"/>
                <a:gd name="textAreaRight" fmla="*/ 12131640 w 12131280"/>
                <a:gd name="textAreaTop" fmla="*/ 0 h 789120"/>
                <a:gd name="textAreaBottom" fmla="*/ 789480 h 789120"/>
              </a:gdLst>
              <a:ahLst/>
              <a:rect l="textAreaLeft" t="textAreaTop" r="textAreaRight" b="textAreaBottom"/>
              <a:pathLst>
                <a:path w="5760" h="528">
                  <a:moveTo>
                    <a:pt x="0" y="0"/>
                  </a:moveTo>
                  <a:lnTo>
                    <a:pt x="5760" y="0"/>
                  </a:lnTo>
                  <a:lnTo>
                    <a:pt x="5760" y="528"/>
                  </a:lnTo>
                  <a:lnTo>
                    <a:pt x="48" y="0"/>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15" name="Полилиния 19"/>
            <p:cNvGrpSpPr/>
            <p:nvPr/>
          </p:nvGrpSpPr>
          <p:grpSpPr>
            <a:xfrm>
              <a:off x="7200" y="4998600"/>
              <a:ext cx="12178800" cy="1865880"/>
              <a:chOff x="7200" y="4998600"/>
              <a:chExt cx="12178800" cy="1865880"/>
            </a:xfrm>
          </p:grpSpPr>
          <p:pic>
            <p:nvPicPr>
              <p:cNvPr id="16" name="Полилиния 19" descr=""/>
              <p:cNvPicPr/>
              <p:nvPr/>
            </p:nvPicPr>
            <p:blipFill>
              <a:blip r:embed="rId2"/>
              <a:stretch/>
            </p:blipFill>
            <p:spPr>
              <a:xfrm>
                <a:off x="7200" y="4998600"/>
                <a:ext cx="12178800" cy="1865880"/>
              </a:xfrm>
              <a:prstGeom prst="rect">
                <a:avLst/>
              </a:prstGeom>
              <a:ln w="0">
                <a:noFill/>
              </a:ln>
            </p:spPr>
          </p:pic>
          <p:sp>
            <p:nvSpPr>
              <p:cNvPr id="17" name=""/>
              <p:cNvSpPr/>
              <p:nvPr/>
            </p:nvSpPr>
            <p:spPr>
              <a:xfrm>
                <a:off x="7200" y="5000760"/>
                <a:ext cx="360" cy="360"/>
              </a:xfrm>
              <a:prstGeom prst="rect">
                <a:avLst/>
              </a:prstGeom>
              <a:noFill/>
              <a:ln w="0">
                <a:noFill/>
              </a:ln>
            </p:spPr>
            <p:style>
              <a:lnRef idx="0"/>
              <a:fillRef idx="0"/>
              <a:effectRef idx="0"/>
              <a:fontRef idx="minor"/>
            </p:style>
            <p:txBody>
              <a:bodyPr lIns="90000" rIns="90000" tIns="-46440" bIns="-46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18" name="Прямая соединительная линия 20" descr=""/>
            <p:cNvPicPr/>
            <p:nvPr/>
          </p:nvPicPr>
          <p:blipFill>
            <a:blip r:embed="rId3"/>
            <a:stretch/>
          </p:blipFill>
          <p:spPr>
            <a:xfrm>
              <a:off x="-4680" y="4992480"/>
              <a:ext cx="12196800" cy="804960"/>
            </a:xfrm>
            <a:prstGeom prst="rect">
              <a:avLst/>
            </a:prstGeom>
            <a:ln w="0">
              <a:noFill/>
            </a:ln>
          </p:spPr>
        </p:pic>
      </p:grpSp>
      <p:sp>
        <p:nvSpPr>
          <p:cNvPr id="19"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20"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21" name="PlaceHolder 3"/>
          <p:cNvSpPr>
            <a:spLocks noGrp="1"/>
          </p:cNvSpPr>
          <p:nvPr>
            <p:ph type="dt" idx="4"/>
          </p:nvPr>
        </p:nvSpPr>
        <p:spPr>
          <a:xfrm>
            <a:off x="8969040" y="6408720"/>
            <a:ext cx="2560680" cy="36504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000000"/>
              </a:solidFill>
              <a:uFillTx/>
              <a:latin typeface="Times New Roman"/>
            </a:endParaRPr>
          </a:p>
        </p:txBody>
      </p:sp>
      <p:sp>
        <p:nvSpPr>
          <p:cNvPr id="22" name="PlaceHolder 4"/>
          <p:cNvSpPr>
            <a:spLocks noGrp="1"/>
          </p:cNvSpPr>
          <p:nvPr>
            <p:ph type="ftr" idx="5"/>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3" name="PlaceHolder 5"/>
          <p:cNvSpPr>
            <a:spLocks noGrp="1"/>
          </p:cNvSpPr>
          <p:nvPr>
            <p:ph type="sldNum" idx="6"/>
          </p:nvPr>
        </p:nvSpPr>
        <p:spPr>
          <a:xfrm>
            <a:off x="11530080" y="6408720"/>
            <a:ext cx="487440" cy="36504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22F46CE-026B-49ED-B010-39F082911E71}" type="slidenum">
              <a:rPr b="0" lang="ru-RU" sz="1000" strike="noStrike" u="none">
                <a:solidFill>
                  <a:srgbClr val="ffffff"/>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25"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26" name="Прямоугольный треугольник 13"/>
          <p:cNvGrpSpPr/>
          <p:nvPr/>
        </p:nvGrpSpPr>
        <p:grpSpPr>
          <a:xfrm>
            <a:off x="-6480" y="5791320"/>
            <a:ext cx="4535640" cy="1079280"/>
            <a:chOff x="-6480" y="5791320"/>
            <a:chExt cx="4535640" cy="1079280"/>
          </a:xfrm>
        </p:grpSpPr>
        <p:pic>
          <p:nvPicPr>
            <p:cNvPr id="27" name="Прямоугольный треугольник 13" descr=""/>
            <p:cNvPicPr/>
            <p:nvPr/>
          </p:nvPicPr>
          <p:blipFill>
            <a:blip r:embed="rId3"/>
            <a:stretch/>
          </p:blipFill>
          <p:spPr>
            <a:xfrm>
              <a:off x="-6480" y="5791320"/>
              <a:ext cx="4535640" cy="1079280"/>
            </a:xfrm>
            <a:prstGeom prst="rect">
              <a:avLst/>
            </a:prstGeom>
            <a:ln w="0">
              <a:noFill/>
            </a:ln>
          </p:spPr>
        </p:pic>
        <p:sp>
          <p:nvSpPr>
            <p:cNvPr id="28"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29" name="Прямая соединительная линия 14" descr=""/>
          <p:cNvPicPr/>
          <p:nvPr/>
        </p:nvPicPr>
        <p:blipFill>
          <a:blip r:embed="rId4"/>
          <a:stretch/>
        </p:blipFill>
        <p:spPr>
          <a:xfrm>
            <a:off x="-19080" y="5778360"/>
            <a:ext cx="4554720" cy="1098720"/>
          </a:xfrm>
          <a:prstGeom prst="rect">
            <a:avLst/>
          </a:prstGeom>
          <a:ln w="0">
            <a:noFill/>
          </a:ln>
        </p:spPr>
      </p:pic>
      <p:sp>
        <p:nvSpPr>
          <p:cNvPr id="30" name="Нашивка 10"/>
          <p:cNvSpPr/>
          <p:nvPr/>
        </p:nvSpPr>
        <p:spPr>
          <a:xfrm>
            <a:off x="4848120" y="300528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1" name="Нашивка 15"/>
          <p:cNvSpPr/>
          <p:nvPr/>
        </p:nvSpPr>
        <p:spPr>
          <a:xfrm>
            <a:off x="4600440" y="3005280"/>
            <a:ext cx="243000" cy="228600"/>
          </a:xfrm>
          <a:custGeom>
            <a:avLst/>
            <a:gdLst>
              <a:gd name="textAreaLeft" fmla="*/ 0 w 243000"/>
              <a:gd name="textAreaRight" fmla="*/ 243360 w 243000"/>
              <a:gd name="textAreaTop" fmla="*/ 0 h 228600"/>
              <a:gd name="textAreaBottom" fmla="*/ 228960 h 228600"/>
            </a:gdLst>
            <a:ahLst/>
            <a:rect l="textAreaLeft" t="textAreaTop" r="textAreaRight" b="textAreaBottom"/>
            <a:pathLst>
              <a:path w="21600" h="21600">
                <a:moveTo>
                  <a:pt x="0" y="0"/>
                </a:moveTo>
                <a:lnTo>
                  <a:pt x="11435" y="0"/>
                </a:lnTo>
                <a:lnTo>
                  <a:pt x="21600" y="10800"/>
                </a:lnTo>
                <a:lnTo>
                  <a:pt x="11435" y="21600"/>
                </a:lnTo>
                <a:lnTo>
                  <a:pt x="0" y="21600"/>
                </a:lnTo>
                <a:lnTo>
                  <a:pt x="10165"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2"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33"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34" name="PlaceHolder 3"/>
          <p:cNvSpPr>
            <a:spLocks noGrp="1"/>
          </p:cNvSpPr>
          <p:nvPr>
            <p:ph type="dt" idx="7"/>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35" name="PlaceHolder 4"/>
          <p:cNvSpPr>
            <a:spLocks noGrp="1"/>
          </p:cNvSpPr>
          <p:nvPr>
            <p:ph type="ftr" idx="8"/>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6" name="PlaceHolder 5"/>
          <p:cNvSpPr>
            <a:spLocks noGrp="1"/>
          </p:cNvSpPr>
          <p:nvPr>
            <p:ph type="sldNum" idx="9"/>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CCF4CC1-76A0-4A58-9CC3-0352459938CA}"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7"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38"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39" name="Прямоугольный треугольник 13"/>
          <p:cNvGrpSpPr/>
          <p:nvPr/>
        </p:nvGrpSpPr>
        <p:grpSpPr>
          <a:xfrm>
            <a:off x="-6480" y="5791320"/>
            <a:ext cx="4535640" cy="1079280"/>
            <a:chOff x="-6480" y="5791320"/>
            <a:chExt cx="4535640" cy="1079280"/>
          </a:xfrm>
        </p:grpSpPr>
        <p:pic>
          <p:nvPicPr>
            <p:cNvPr id="40" name="Прямоугольный треугольник 13" descr=""/>
            <p:cNvPicPr/>
            <p:nvPr/>
          </p:nvPicPr>
          <p:blipFill>
            <a:blip r:embed="rId3"/>
            <a:stretch/>
          </p:blipFill>
          <p:spPr>
            <a:xfrm>
              <a:off x="-6480" y="5791320"/>
              <a:ext cx="4535640" cy="1079280"/>
            </a:xfrm>
            <a:prstGeom prst="rect">
              <a:avLst/>
            </a:prstGeom>
            <a:ln w="0">
              <a:noFill/>
            </a:ln>
          </p:spPr>
        </p:pic>
        <p:sp>
          <p:nvSpPr>
            <p:cNvPr id="41"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42" name="Прямая соединительная линия 14" descr=""/>
          <p:cNvPicPr/>
          <p:nvPr/>
        </p:nvPicPr>
        <p:blipFill>
          <a:blip r:embed="rId4"/>
          <a:stretch/>
        </p:blipFill>
        <p:spPr>
          <a:xfrm>
            <a:off x="-19080" y="5778360"/>
            <a:ext cx="4554720" cy="1098720"/>
          </a:xfrm>
          <a:prstGeom prst="rect">
            <a:avLst/>
          </a:prstGeom>
          <a:ln w="0">
            <a:noFill/>
          </a:ln>
        </p:spPr>
      </p:pic>
      <p:sp>
        <p:nvSpPr>
          <p:cNvPr id="43"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44"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45" name="PlaceHolder 3"/>
          <p:cNvSpPr>
            <a:spLocks noGrp="1"/>
          </p:cNvSpPr>
          <p:nvPr>
            <p:ph type="dt" idx="10"/>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46" name="PlaceHolder 4"/>
          <p:cNvSpPr>
            <a:spLocks noGrp="1"/>
          </p:cNvSpPr>
          <p:nvPr>
            <p:ph type="ftr" idx="11"/>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7" name="PlaceHolder 5"/>
          <p:cNvSpPr>
            <a:spLocks noGrp="1"/>
          </p:cNvSpPr>
          <p:nvPr>
            <p:ph type="sldNum" idx="12"/>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692C3C5-D0E8-407F-BFB6-0E4E9868BB84}"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49"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50" name="PlaceHolder 3"/>
          <p:cNvSpPr>
            <a:spLocks noGrp="1"/>
          </p:cNvSpPr>
          <p:nvPr>
            <p:ph type="dt" idx="13"/>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51" name="PlaceHolder 4"/>
          <p:cNvSpPr>
            <a:spLocks noGrp="1"/>
          </p:cNvSpPr>
          <p:nvPr>
            <p:ph type="ftr" idx="14"/>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2" name="PlaceHolder 5"/>
          <p:cNvSpPr>
            <a:spLocks noGrp="1"/>
          </p:cNvSpPr>
          <p:nvPr>
            <p:ph type="sldNum" idx="15"/>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F672B86-6B48-415D-BE5E-A2E995B9BDDD}"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3"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54"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55" name="Прямоугольный треугольник 13"/>
          <p:cNvGrpSpPr/>
          <p:nvPr/>
        </p:nvGrpSpPr>
        <p:grpSpPr>
          <a:xfrm>
            <a:off x="-6480" y="5791320"/>
            <a:ext cx="4535640" cy="1079280"/>
            <a:chOff x="-6480" y="5791320"/>
            <a:chExt cx="4535640" cy="1079280"/>
          </a:xfrm>
        </p:grpSpPr>
        <p:pic>
          <p:nvPicPr>
            <p:cNvPr id="56" name="Прямоугольный треугольник 13" descr=""/>
            <p:cNvPicPr/>
            <p:nvPr/>
          </p:nvPicPr>
          <p:blipFill>
            <a:blip r:embed="rId3"/>
            <a:stretch/>
          </p:blipFill>
          <p:spPr>
            <a:xfrm>
              <a:off x="-6480" y="5791320"/>
              <a:ext cx="4535640" cy="1079280"/>
            </a:xfrm>
            <a:prstGeom prst="rect">
              <a:avLst/>
            </a:prstGeom>
            <a:ln w="0">
              <a:noFill/>
            </a:ln>
          </p:spPr>
        </p:pic>
        <p:sp>
          <p:nvSpPr>
            <p:cNvPr id="57"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58" name="Прямая соединительная линия 14" descr=""/>
          <p:cNvPicPr/>
          <p:nvPr/>
        </p:nvPicPr>
        <p:blipFill>
          <a:blip r:embed="rId4"/>
          <a:stretch/>
        </p:blipFill>
        <p:spPr>
          <a:xfrm>
            <a:off x="-19080" y="5778360"/>
            <a:ext cx="4554720" cy="1098720"/>
          </a:xfrm>
          <a:prstGeom prst="rect">
            <a:avLst/>
          </a:prstGeom>
          <a:ln w="0">
            <a:noFill/>
          </a:ln>
        </p:spPr>
      </p:pic>
      <p:sp>
        <p:nvSpPr>
          <p:cNvPr id="59"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60"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61" name="PlaceHolder 3"/>
          <p:cNvSpPr>
            <a:spLocks noGrp="1"/>
          </p:cNvSpPr>
          <p:nvPr>
            <p:ph type="dt" idx="16"/>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62" name="PlaceHolder 4"/>
          <p:cNvSpPr>
            <a:spLocks noGrp="1"/>
          </p:cNvSpPr>
          <p:nvPr>
            <p:ph type="ftr" idx="17"/>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3" name="PlaceHolder 5"/>
          <p:cNvSpPr>
            <a:spLocks noGrp="1"/>
          </p:cNvSpPr>
          <p:nvPr>
            <p:ph type="sldNum" idx="18"/>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6F34EFA-6C85-40A5-BCB6-08CA30C05A1A}"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65"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66" name="PlaceHolder 3"/>
          <p:cNvSpPr>
            <a:spLocks noGrp="1"/>
          </p:cNvSpPr>
          <p:nvPr>
            <p:ph type="dt" idx="19"/>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67" name="PlaceHolder 4"/>
          <p:cNvSpPr>
            <a:spLocks noGrp="1"/>
          </p:cNvSpPr>
          <p:nvPr>
            <p:ph type="ftr" idx="20"/>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8" name="PlaceHolder 5"/>
          <p:cNvSpPr>
            <a:spLocks noGrp="1"/>
          </p:cNvSpPr>
          <p:nvPr>
            <p:ph type="sldNum" idx="21"/>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E8E91A2-EC52-4CF9-92BD-FFC622C567CE}"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9" name="Полилиния 10"/>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70" name="Полилиния 15"/>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71" name="Прямоугольный треугольник 16"/>
          <p:cNvGrpSpPr/>
          <p:nvPr/>
        </p:nvGrpSpPr>
        <p:grpSpPr>
          <a:xfrm>
            <a:off x="-6480" y="5791320"/>
            <a:ext cx="4535640" cy="1079280"/>
            <a:chOff x="-6480" y="5791320"/>
            <a:chExt cx="4535640" cy="1079280"/>
          </a:xfrm>
        </p:grpSpPr>
        <p:pic>
          <p:nvPicPr>
            <p:cNvPr id="72" name="Прямоугольный треугольник 16" descr=""/>
            <p:cNvPicPr/>
            <p:nvPr/>
          </p:nvPicPr>
          <p:blipFill>
            <a:blip r:embed="rId3"/>
            <a:stretch/>
          </p:blipFill>
          <p:spPr>
            <a:xfrm>
              <a:off x="-6480" y="5791320"/>
              <a:ext cx="4535640" cy="1079280"/>
            </a:xfrm>
            <a:prstGeom prst="rect">
              <a:avLst/>
            </a:prstGeom>
            <a:ln w="0">
              <a:noFill/>
            </a:ln>
          </p:spPr>
        </p:pic>
        <p:sp>
          <p:nvSpPr>
            <p:cNvPr id="73"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74" name="Прямая соединительная линия 18" descr=""/>
          <p:cNvPicPr/>
          <p:nvPr/>
        </p:nvPicPr>
        <p:blipFill>
          <a:blip r:embed="rId4"/>
          <a:stretch/>
        </p:blipFill>
        <p:spPr>
          <a:xfrm>
            <a:off x="-19080" y="5778360"/>
            <a:ext cx="4554720" cy="1098720"/>
          </a:xfrm>
          <a:prstGeom prst="rect">
            <a:avLst/>
          </a:prstGeom>
          <a:ln w="0">
            <a:noFill/>
          </a:ln>
        </p:spPr>
      </p:pic>
      <p:sp>
        <p:nvSpPr>
          <p:cNvPr id="75" name="Нашивка 19"/>
          <p:cNvSpPr/>
          <p:nvPr/>
        </p:nvSpPr>
        <p:spPr>
          <a:xfrm>
            <a:off x="11552400" y="498780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6" name="Нашивка 20"/>
          <p:cNvSpPr/>
          <p:nvPr/>
        </p:nvSpPr>
        <p:spPr>
          <a:xfrm>
            <a:off x="11302920" y="498780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7"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78"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79" name="PlaceHolder 3"/>
          <p:cNvSpPr>
            <a:spLocks noGrp="1"/>
          </p:cNvSpPr>
          <p:nvPr>
            <p:ph type="dt" idx="22"/>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80" name="PlaceHolder 4"/>
          <p:cNvSpPr>
            <a:spLocks noGrp="1"/>
          </p:cNvSpPr>
          <p:nvPr>
            <p:ph type="ftr" idx="23"/>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1" name="PlaceHolder 5"/>
          <p:cNvSpPr>
            <a:spLocks noGrp="1"/>
          </p:cNvSpPr>
          <p:nvPr>
            <p:ph type="sldNum" idx="24"/>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7759243-91CA-4ECD-8D0D-E051F592E30E}"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7.png"/><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6.jpe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9.jpe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0.jpe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jpeg"/><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3.jpeg"/><Relationship Id="rId3" Type="http://schemas.openxmlformats.org/officeDocument/2006/relationships/hyperlink" Target="https://kk.wikipedia.org/wiki/&#1041;&#1072;&#1083;&#1179;&#1072;&#1096;" TargetMode="External"/><Relationship Id="rId4" Type="http://schemas.openxmlformats.org/officeDocument/2006/relationships/hyperlink" Target="https://kk.wikipedia.org/wiki/&#1057;&#1072;&#1089;&#1099;&#1179;&#1082;&#1257;&#1083;_(&#1082;&#1257;&#1083;,_&#1040;&#1083;&#1084;&#1072;&#1090;&#1099;,_&#1064;&#1099;&#1171;&#1099;&#1089;_&#1178;&#1072;&#1079;&#1072;&#1179;&#1089;&#1090;&#1072;&#1085;_&#1086;&#1073;&#1083;&#1099;&#1089;&#1090;&#1072;&#1088;&#1099;)" TargetMode="External"/><Relationship Id="rId5" Type="http://schemas.openxmlformats.org/officeDocument/2006/relationships/hyperlink" Target="https://kk.wikipedia.org/wiki/&#1040;&#1083;&#1072;&#1082;&#1257;&#1083;_(&#1082;&#1257;&#1083;)" TargetMode="External"/><Relationship Id="rId6" Type="http://schemas.openxmlformats.org/officeDocument/2006/relationships/hyperlink" Target="https://kk.wikipedia.org/wiki/&#1046;&#1077;&#1090;&#1110;&#1089;&#1091;_&#1040;&#1083;&#1072;&#1090;&#1072;&#1091;&#1099;" TargetMode="External"/><Relationship Id="rId7" Type="http://schemas.openxmlformats.org/officeDocument/2006/relationships/hyperlink" Target="https://kk.wikipedia.org/wiki/&#1058;&#1103;&#1085;&#1100;-&#1064;&#1072;&#1085;&#1100;" TargetMode="External"/><Relationship Id="rId8" Type="http://schemas.openxmlformats.org/officeDocument/2006/relationships/hyperlink" Target="https://kk.wikipedia.org/wiki/&#1051;&#1077;&#1087;&#1089;&#1110;_(&#1257;&#1079;&#1077;&#1085;)" TargetMode="External"/><Relationship Id="rId9" Type="http://schemas.openxmlformats.org/officeDocument/2006/relationships/hyperlink" Target="https://kk.wikipedia.org/wiki/&#1041;&#1072;&#1089;&#1179;&#1072;&#1085;_&#1257;&#1079;&#1077;&#1085;&#1110;" TargetMode="External"/><Relationship Id="rId10"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6.jpe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Рисунок 48" descr=""/>
          <p:cNvPicPr/>
          <p:nvPr/>
        </p:nvPicPr>
        <p:blipFill>
          <a:blip r:embed="rId1"/>
          <a:stretch/>
        </p:blipFill>
        <p:spPr>
          <a:xfrm>
            <a:off x="652320" y="7978680"/>
            <a:ext cx="200160" cy="203400"/>
          </a:xfrm>
          <a:prstGeom prst="rect">
            <a:avLst/>
          </a:prstGeom>
          <a:ln w="0">
            <a:noFill/>
          </a:ln>
        </p:spPr>
      </p:pic>
      <p:cxnSp>
        <p:nvCxnSpPr>
          <p:cNvPr id="83" name="Google Shape;77;p1"/>
          <p:cNvCxnSpPr/>
          <p:nvPr/>
        </p:nvCxnSpPr>
        <p:spPr>
          <a:xfrm>
            <a:off x="212400" y="6621120"/>
            <a:ext cx="11729160" cy="26280"/>
          </a:xfrm>
          <a:prstGeom prst="straightConnector1">
            <a:avLst/>
          </a:prstGeom>
          <a:ln w="57240">
            <a:solidFill>
              <a:srgbClr val="33cccc"/>
            </a:solidFill>
            <a:miter/>
          </a:ln>
        </p:spPr>
      </p:cxnSp>
      <p:sp>
        <p:nvSpPr>
          <p:cNvPr id="84" name="TextBox 25"/>
          <p:cNvSpPr/>
          <p:nvPr/>
        </p:nvSpPr>
        <p:spPr>
          <a:xfrm>
            <a:off x="885960" y="2465280"/>
            <a:ext cx="43542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400" strike="noStrike" u="none">
                <a:solidFill>
                  <a:srgbClr val="2e77e2"/>
                </a:solidFill>
                <a:uFillTx/>
                <a:latin typeface="Times New Roman"/>
                <a:ea typeface="Times New Roman"/>
              </a:rPr>
              <a:t>   </a:t>
            </a:r>
            <a:endParaRPr b="0" lang="ru-RU" sz="2400" strike="noStrike" u="none">
              <a:solidFill>
                <a:srgbClr val="000000"/>
              </a:solidFill>
              <a:uFillTx/>
              <a:latin typeface="Calibri"/>
            </a:endParaRPr>
          </a:p>
        </p:txBody>
      </p:sp>
      <p:sp>
        <p:nvSpPr>
          <p:cNvPr id="85" name="TextBox 9"/>
          <p:cNvSpPr/>
          <p:nvPr/>
        </p:nvSpPr>
        <p:spPr>
          <a:xfrm>
            <a:off x="9045360" y="196920"/>
            <a:ext cx="184176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2e77e2"/>
                </a:solidFill>
                <a:uFillTx/>
                <a:latin typeface="Times New Roman"/>
                <a:ea typeface="Times New Roman"/>
              </a:rPr>
              <a:t>ҚАЗАҚ ТІЛІ  (Т</a:t>
            </a:r>
            <a:r>
              <a:rPr b="1" lang="en-US" sz="1600" strike="noStrike" u="none">
                <a:solidFill>
                  <a:srgbClr val="2e77e2"/>
                </a:solidFill>
                <a:uFillTx/>
                <a:latin typeface="Times New Roman"/>
                <a:ea typeface="Times New Roman"/>
              </a:rPr>
              <a:t>1</a:t>
            </a:r>
            <a:r>
              <a:rPr b="1" lang="kk-KZ" sz="1600" strike="noStrike" u="none">
                <a:solidFill>
                  <a:srgbClr val="2e77e2"/>
                </a:solidFill>
                <a:uFillTx/>
                <a:latin typeface="Times New Roman"/>
                <a:ea typeface="Times New Roman"/>
              </a:rPr>
              <a:t>)</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7e2"/>
                </a:solidFill>
                <a:uFillTx/>
                <a:latin typeface="Times New Roman"/>
                <a:ea typeface="Times New Roman"/>
              </a:rPr>
              <a:t>6-сынып</a:t>
            </a:r>
            <a:endParaRPr b="0" lang="ru-RU" sz="1600" strike="noStrike" u="none">
              <a:solidFill>
                <a:srgbClr val="000000"/>
              </a:solidFill>
              <a:uFillTx/>
              <a:latin typeface="Calibri"/>
            </a:endParaRPr>
          </a:p>
        </p:txBody>
      </p:sp>
      <p:sp>
        <p:nvSpPr>
          <p:cNvPr id="86" name="Прямоугольник 1"/>
          <p:cNvSpPr/>
          <p:nvPr/>
        </p:nvSpPr>
        <p:spPr>
          <a:xfrm>
            <a:off x="1108080" y="3224160"/>
            <a:ext cx="8164440" cy="1069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Calibri"/>
              </a:rPr>
              <a:t> </a:t>
            </a:r>
            <a:endParaRPr b="0" lang="ru-RU" sz="3200" strike="noStrike" u="none">
              <a:solidFill>
                <a:srgbClr val="000000"/>
              </a:solidFill>
              <a:uFillTx/>
              <a:latin typeface="Calibri"/>
            </a:endParaRPr>
          </a:p>
        </p:txBody>
      </p:sp>
      <p:sp>
        <p:nvSpPr>
          <p:cNvPr id="87" name="Прямоугольник 2"/>
          <p:cNvSpPr/>
          <p:nvPr/>
        </p:nvSpPr>
        <p:spPr>
          <a:xfrm>
            <a:off x="1112760" y="1689120"/>
            <a:ext cx="8658360" cy="58464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2e77e2"/>
                </a:solidFill>
                <a:uFillTx/>
                <a:latin typeface="Times New Roman"/>
                <a:ea typeface="Calibri"/>
              </a:rPr>
              <a:t> </a:t>
            </a:r>
            <a:r>
              <a:rPr b="0" lang="kk-KZ" sz="2800" strike="noStrike" u="none">
                <a:solidFill>
                  <a:srgbClr val="000000"/>
                </a:solidFill>
                <a:uFillTx/>
                <a:latin typeface="Calibri"/>
                <a:ea typeface="Calibri"/>
              </a:rPr>
              <a:t> </a:t>
            </a:r>
            <a:r>
              <a:rPr b="1" lang="kk-KZ" sz="2400" strike="noStrike" u="none">
                <a:solidFill>
                  <a:srgbClr val="2e77e2"/>
                </a:solidFill>
                <a:uFillTx/>
                <a:latin typeface="Times New Roman"/>
                <a:ea typeface="Calibri"/>
              </a:rPr>
              <a:t> </a:t>
            </a:r>
            <a:endParaRPr b="0" lang="ru-RU" sz="2400" strike="noStrike" u="none">
              <a:solidFill>
                <a:srgbClr val="000000"/>
              </a:solidFill>
              <a:uFillTx/>
              <a:latin typeface="Calibri"/>
            </a:endParaRPr>
          </a:p>
        </p:txBody>
      </p:sp>
      <p:pic>
        <p:nvPicPr>
          <p:cNvPr id="88" name="Рисунок 6" descr="https://i.pinimg.com/736x/47/96/39/479639fe90731ab370063ac8026408d7--clipart-tag.jpg"/>
          <p:cNvPicPr/>
          <p:nvPr/>
        </p:nvPicPr>
        <p:blipFill>
          <a:blip r:embed="rId2"/>
          <a:stretch/>
        </p:blipFill>
        <p:spPr>
          <a:xfrm>
            <a:off x="10553760" y="5608800"/>
            <a:ext cx="1638360" cy="1104840"/>
          </a:xfrm>
          <a:prstGeom prst="rect">
            <a:avLst/>
          </a:prstGeom>
          <a:ln w="0">
            <a:noFill/>
          </a:ln>
        </p:spPr>
      </p:pic>
      <p:sp>
        <p:nvSpPr>
          <p:cNvPr id="89" name="Прямоугольник 11"/>
          <p:cNvSpPr/>
          <p:nvPr/>
        </p:nvSpPr>
        <p:spPr>
          <a:xfrm>
            <a:off x="1054080" y="1100160"/>
            <a:ext cx="9763200" cy="2045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Тарау немесе бөлім атауы: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6-бөлім:</a:t>
            </a:r>
            <a:r>
              <a:rPr b="0" lang="kk-KZ" sz="3200" strike="noStrike" u="none">
                <a:solidFill>
                  <a:srgbClr val="2e77e2"/>
                </a:solidFill>
                <a:uFillTx/>
                <a:latin typeface="Times New Roman"/>
                <a:ea typeface="Times New Roman"/>
              </a:rPr>
              <a:t> Су- тіршілік көзі.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Қазақстандағы өзен-көлдер. Морфология</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sp>
        <p:nvSpPr>
          <p:cNvPr id="90" name="Прямоугольник 12"/>
          <p:cNvSpPr/>
          <p:nvPr/>
        </p:nvSpPr>
        <p:spPr>
          <a:xfrm>
            <a:off x="976320" y="3036960"/>
            <a:ext cx="91598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ea typeface="Times New Roman"/>
              </a:rPr>
              <a:t>Сабақтың тақырыбы:</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Жетісу. </a:t>
            </a:r>
            <a:r>
              <a:rPr b="0" lang="kk-KZ" sz="3600" strike="noStrike" u="none">
                <a:solidFill>
                  <a:srgbClr val="c00000"/>
                </a:solidFill>
                <a:uFillTx/>
                <a:latin typeface="Times New Roman"/>
                <a:ea typeface="Times New Roman"/>
              </a:rPr>
              <a:t>Болымсыздық есімдігі</a:t>
            </a:r>
            <a:endParaRPr b="0" lang="ru-RU" sz="3600" strike="noStrike" u="none">
              <a:solidFill>
                <a:srgbClr val="000000"/>
              </a:solidFill>
              <a:uFillTx/>
              <a:latin typeface="Calibri"/>
            </a:endParaRPr>
          </a:p>
        </p:txBody>
      </p:sp>
      <p:sp>
        <p:nvSpPr>
          <p:cNvPr id="91" name="Прямоугольник 13"/>
          <p:cNvSpPr/>
          <p:nvPr/>
        </p:nvSpPr>
        <p:spPr>
          <a:xfrm>
            <a:off x="1177920" y="758880"/>
            <a:ext cx="64213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3-тоқсан, 1- апта, № 5- сабақ</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Рисунок 48" descr=""/>
          <p:cNvPicPr/>
          <p:nvPr/>
        </p:nvPicPr>
        <p:blipFill>
          <a:blip r:embed="rId1"/>
          <a:stretch/>
        </p:blipFill>
        <p:spPr>
          <a:xfrm>
            <a:off x="652320" y="7978680"/>
            <a:ext cx="200160" cy="203400"/>
          </a:xfrm>
          <a:prstGeom prst="rect">
            <a:avLst/>
          </a:prstGeom>
          <a:ln w="0">
            <a:noFill/>
          </a:ln>
        </p:spPr>
      </p:pic>
      <p:cxnSp>
        <p:nvCxnSpPr>
          <p:cNvPr id="137" name="Google Shape;77;p1"/>
          <p:cNvCxnSpPr/>
          <p:nvPr/>
        </p:nvCxnSpPr>
        <p:spPr>
          <a:xfrm>
            <a:off x="212400" y="6621120"/>
            <a:ext cx="11729160" cy="26280"/>
          </a:xfrm>
          <a:prstGeom prst="straightConnector1">
            <a:avLst/>
          </a:prstGeom>
          <a:ln w="57240">
            <a:solidFill>
              <a:srgbClr val="33cccc"/>
            </a:solidFill>
            <a:miter/>
          </a:ln>
        </p:spPr>
      </p:cxnSp>
      <p:cxnSp>
        <p:nvCxnSpPr>
          <p:cNvPr id="138" name="Google Shape;78;p1"/>
          <p:cNvCxnSpPr/>
          <p:nvPr/>
        </p:nvCxnSpPr>
        <p:spPr>
          <a:xfrm>
            <a:off x="757080" y="6364080"/>
            <a:ext cx="10694160" cy="37080"/>
          </a:xfrm>
          <a:prstGeom prst="straightConnector1">
            <a:avLst/>
          </a:prstGeom>
          <a:ln w="38160">
            <a:solidFill>
              <a:srgbClr val="474b78"/>
            </a:solidFill>
            <a:miter/>
          </a:ln>
        </p:spPr>
      </p:cxnSp>
      <p:pic>
        <p:nvPicPr>
          <p:cNvPr id="139" name="Рисунок 5" descr="http://kazakhfilm.kazakh.ru/upload/blog/cd8/%20qkteloimgk.png"/>
          <p:cNvPicPr/>
          <p:nvPr/>
        </p:nvPicPr>
        <p:blipFill>
          <a:blip r:embed="rId2"/>
          <a:stretch/>
        </p:blipFill>
        <p:spPr>
          <a:xfrm>
            <a:off x="10104480" y="5207040"/>
            <a:ext cx="1828800" cy="1363680"/>
          </a:xfrm>
          <a:prstGeom prst="rect">
            <a:avLst/>
          </a:prstGeom>
          <a:ln w="0">
            <a:noFill/>
          </a:ln>
        </p:spPr>
      </p:pic>
      <p:sp>
        <p:nvSpPr>
          <p:cNvPr id="140" name="Rectangle 24"/>
          <p:cNvSpPr/>
          <p:nvPr/>
        </p:nvSpPr>
        <p:spPr>
          <a:xfrm>
            <a:off x="511200" y="708840"/>
            <a:ext cx="11220480" cy="33858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ea typeface="Calibri"/>
              </a:rPr>
              <a:t>Дескриптор</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ea typeface="Calibri"/>
              </a:rPr>
              <a:t>Тапсырма критерийі:</a:t>
            </a:r>
            <a:r>
              <a:rPr b="0" lang="kk-KZ" sz="3600" strike="noStrike" u="none">
                <a:solidFill>
                  <a:srgbClr val="002060"/>
                </a:solidFill>
                <a:uFillTx/>
                <a:latin typeface="Times New Roman"/>
                <a:ea typeface="Calibri"/>
              </a:rPr>
              <a:t> </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Calibri"/>
              </a:rPr>
              <a:t>- болымсыз етістіктерді сәйкестендіріп, сөйлемдегі қызметін анықтайды.</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Times New Roman"/>
              </a:rPr>
              <a:t>- керекті есімдіктерді дұрыс сәйкестендіреді;</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Times New Roman"/>
              </a:rPr>
              <a:t>- болымсыз есімдіктің сөйлемдегі қызметін анықтайды.</a:t>
            </a:r>
            <a:endParaRPr b="0" lang="ru-RU" sz="36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Рисунок 48" descr=""/>
          <p:cNvPicPr/>
          <p:nvPr/>
        </p:nvPicPr>
        <p:blipFill>
          <a:blip r:embed="rId1"/>
          <a:stretch/>
        </p:blipFill>
        <p:spPr>
          <a:xfrm>
            <a:off x="652320" y="7978680"/>
            <a:ext cx="200160" cy="203400"/>
          </a:xfrm>
          <a:prstGeom prst="rect">
            <a:avLst/>
          </a:prstGeom>
          <a:ln w="0">
            <a:noFill/>
          </a:ln>
        </p:spPr>
      </p:pic>
      <p:cxnSp>
        <p:nvCxnSpPr>
          <p:cNvPr id="142" name="Google Shape;77;p1"/>
          <p:cNvCxnSpPr/>
          <p:nvPr/>
        </p:nvCxnSpPr>
        <p:spPr>
          <a:xfrm>
            <a:off x="212400" y="6621120"/>
            <a:ext cx="11729160" cy="26280"/>
          </a:xfrm>
          <a:prstGeom prst="straightConnector1">
            <a:avLst/>
          </a:prstGeom>
          <a:ln w="57240">
            <a:solidFill>
              <a:srgbClr val="33cccc"/>
            </a:solidFill>
            <a:miter/>
          </a:ln>
        </p:spPr>
      </p:cxnSp>
      <p:cxnSp>
        <p:nvCxnSpPr>
          <p:cNvPr id="143" name="Google Shape;78;p1"/>
          <p:cNvCxnSpPr/>
          <p:nvPr/>
        </p:nvCxnSpPr>
        <p:spPr>
          <a:xfrm>
            <a:off x="757080" y="6364080"/>
            <a:ext cx="10694160" cy="37080"/>
          </a:xfrm>
          <a:prstGeom prst="straightConnector1">
            <a:avLst/>
          </a:prstGeom>
          <a:ln w="38160">
            <a:solidFill>
              <a:srgbClr val="474b78"/>
            </a:solidFill>
            <a:miter/>
          </a:ln>
        </p:spPr>
      </p:cxnSp>
      <p:sp>
        <p:nvSpPr>
          <p:cNvPr id="144" name="TextBox 8"/>
          <p:cNvSpPr/>
          <p:nvPr/>
        </p:nvSpPr>
        <p:spPr>
          <a:xfrm>
            <a:off x="3030480" y="271620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5" name="Rectangle 11"/>
          <p:cNvSpPr/>
          <p:nvPr/>
        </p:nvSpPr>
        <p:spPr>
          <a:xfrm>
            <a:off x="557280" y="1905120"/>
            <a:ext cx="10493280" cy="3682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 </a:t>
            </a:r>
            <a:endParaRPr b="0" lang="ru-RU" sz="1800" strike="noStrike" u="none">
              <a:solidFill>
                <a:srgbClr val="000000"/>
              </a:solidFill>
              <a:uFillTx/>
              <a:latin typeface="Calibri"/>
            </a:endParaRPr>
          </a:p>
        </p:txBody>
      </p:sp>
      <p:pic>
        <p:nvPicPr>
          <p:cNvPr id="146" name="Рисунок 6" descr="https://ds02.infourok.ru/uploads/ex/0880/00018f1f-cacfa67b/img9.jpg"/>
          <p:cNvPicPr/>
          <p:nvPr/>
        </p:nvPicPr>
        <p:blipFill>
          <a:blip r:embed="rId2"/>
          <a:stretch/>
        </p:blipFill>
        <p:spPr>
          <a:xfrm>
            <a:off x="9237600" y="3903840"/>
            <a:ext cx="2502000" cy="1860480"/>
          </a:xfrm>
          <a:prstGeom prst="rect">
            <a:avLst/>
          </a:prstGeom>
          <a:ln w="0">
            <a:noFill/>
          </a:ln>
        </p:spPr>
      </p:pic>
      <p:sp>
        <p:nvSpPr>
          <p:cNvPr id="147" name="Rectangle 15"/>
          <p:cNvSpPr/>
          <p:nvPr/>
        </p:nvSpPr>
        <p:spPr>
          <a:xfrm>
            <a:off x="0" y="142920"/>
            <a:ext cx="12192120" cy="6426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Өзіңді тексер!</a:t>
            </a:r>
            <a:endParaRPr b="0" lang="ru-RU" sz="3600" strike="noStrike" u="none">
              <a:solidFill>
                <a:srgbClr val="000000"/>
              </a:solidFill>
              <a:uFillTx/>
              <a:latin typeface="Calibri"/>
            </a:endParaRPr>
          </a:p>
        </p:txBody>
      </p:sp>
      <p:cxnSp>
        <p:nvCxnSpPr>
          <p:cNvPr id="148" name="AutoShape 33"/>
          <p:cNvCxnSpPr/>
          <p:nvPr/>
        </p:nvCxnSpPr>
        <p:spPr>
          <a:xfrm>
            <a:off x="2719440" y="2087280"/>
            <a:ext cx="1853280" cy="516600"/>
          </a:xfrm>
          <a:prstGeom prst="straightConnector1">
            <a:avLst/>
          </a:prstGeom>
          <a:ln w="9360">
            <a:solidFill>
              <a:srgbClr val="000000"/>
            </a:solidFill>
            <a:miter/>
            <a:tailEnd len="med" type="triangle" w="med"/>
          </a:ln>
        </p:spPr>
      </p:cxnSp>
      <p:sp>
        <p:nvSpPr>
          <p:cNvPr id="149" name="Rectangle 34"/>
          <p:cNvSpPr/>
          <p:nvPr/>
        </p:nvSpPr>
        <p:spPr>
          <a:xfrm>
            <a:off x="0" y="0"/>
            <a:ext cx="12192120" cy="457200"/>
          </a:xfrm>
          <a:prstGeom prst="rect">
            <a:avLst/>
          </a:prstGeom>
          <a:noFill/>
          <a:ln w="0">
            <a:noFill/>
          </a:ln>
        </p:spPr>
        <p:style>
          <a:lnRef idx="0"/>
          <a:fillRef idx="0"/>
          <a:effectRef idx="0"/>
          <a:fontRef idx="minor"/>
        </p:style>
        <p:txBody>
          <a:bodyPr wrap="none" lIns="90000" rIns="90000" tIns="46800" bIns="46800" anchor="ctr">
            <a:spAutoFit/>
          </a:bodyPr>
          <a:p>
            <a:endParaRPr b="0" lang="ru-RU" sz="1800" strike="noStrike" u="none">
              <a:solidFill>
                <a:srgbClr val="000000"/>
              </a:solidFill>
              <a:uFillTx/>
              <a:latin typeface="Calibri"/>
            </a:endParaRPr>
          </a:p>
        </p:txBody>
      </p:sp>
      <p:sp>
        <p:nvSpPr>
          <p:cNvPr id="150" name="Rectangle 35"/>
          <p:cNvSpPr/>
          <p:nvPr/>
        </p:nvSpPr>
        <p:spPr>
          <a:xfrm>
            <a:off x="696960" y="1528560"/>
            <a:ext cx="10585440" cy="825480"/>
          </a:xfrm>
          <a:prstGeom prst="rect">
            <a:avLst/>
          </a:prstGeom>
          <a:solidFill>
            <a:srgbClr val="ffffff"/>
          </a:solid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Calibri"/>
              </a:rPr>
              <a:t>1. Ана сүтін ақтамағанды                                          ешқашан </a:t>
            </a:r>
            <a:r>
              <a:rPr b="0" i="1" lang="kk-KZ" sz="2400" strike="noStrike" u="none">
                <a:solidFill>
                  <a:srgbClr val="0070c0"/>
                </a:solidFill>
                <a:uFillTx/>
                <a:latin typeface="Times New Roman"/>
                <a:ea typeface="Calibri"/>
              </a:rPr>
              <a:t>(пысықтауыш)</a:t>
            </a:r>
            <a:br>
              <a:rPr sz="2400"/>
            </a:br>
            <a:r>
              <a:rPr b="0" lang="kk-KZ" sz="2400" strike="noStrike" u="none">
                <a:solidFill>
                  <a:srgbClr val="0070c0"/>
                </a:solidFill>
                <a:uFillTx/>
                <a:latin typeface="Times New Roman"/>
                <a:ea typeface="Calibri"/>
              </a:rPr>
              <a:t>    ...     жақтамайды.</a:t>
            </a:r>
            <a:endParaRPr b="0" lang="ru-RU" sz="2400" strike="noStrike" u="none">
              <a:solidFill>
                <a:srgbClr val="000000"/>
              </a:solidFill>
              <a:uFillTx/>
              <a:latin typeface="Calibri"/>
            </a:endParaRPr>
          </a:p>
        </p:txBody>
      </p:sp>
      <p:sp>
        <p:nvSpPr>
          <p:cNvPr id="151" name="Rectangle 37"/>
          <p:cNvSpPr/>
          <p:nvPr/>
        </p:nvSpPr>
        <p:spPr>
          <a:xfrm>
            <a:off x="0" y="0"/>
            <a:ext cx="12192120" cy="457200"/>
          </a:xfrm>
          <a:prstGeom prst="rect">
            <a:avLst/>
          </a:prstGeom>
          <a:noFill/>
          <a:ln w="0">
            <a:noFill/>
          </a:ln>
        </p:spPr>
        <p:style>
          <a:lnRef idx="0"/>
          <a:fillRef idx="0"/>
          <a:effectRef idx="0"/>
          <a:fontRef idx="minor"/>
        </p:style>
        <p:txBody>
          <a:bodyPr wrap="none" lIns="90000" rIns="90000" tIns="46800" bIns="46800" anchor="ctr">
            <a:spAutoFit/>
          </a:bodyPr>
          <a:p>
            <a:endParaRPr b="0" lang="ru-RU" sz="1800" strike="noStrike" u="none">
              <a:solidFill>
                <a:srgbClr val="000000"/>
              </a:solidFill>
              <a:uFillTx/>
              <a:latin typeface="Calibri"/>
            </a:endParaRPr>
          </a:p>
        </p:txBody>
      </p:sp>
      <p:cxnSp>
        <p:nvCxnSpPr>
          <p:cNvPr id="152" name="AutoShape 36"/>
          <p:cNvCxnSpPr/>
          <p:nvPr/>
        </p:nvCxnSpPr>
        <p:spPr>
          <a:xfrm>
            <a:off x="3311280" y="2606400"/>
            <a:ext cx="811800" cy="261000"/>
          </a:xfrm>
          <a:prstGeom prst="straightConnector1">
            <a:avLst/>
          </a:prstGeom>
          <a:ln w="9360">
            <a:solidFill>
              <a:srgbClr val="000000"/>
            </a:solidFill>
            <a:miter/>
            <a:tailEnd len="med" type="triangle" w="med"/>
          </a:ln>
        </p:spPr>
      </p:cxnSp>
      <p:sp>
        <p:nvSpPr>
          <p:cNvPr id="153" name="Rectangle 38"/>
          <p:cNvSpPr/>
          <p:nvPr/>
        </p:nvSpPr>
        <p:spPr>
          <a:xfrm>
            <a:off x="682560" y="2326320"/>
            <a:ext cx="9531360" cy="825480"/>
          </a:xfrm>
          <a:prstGeom prst="rect">
            <a:avLst/>
          </a:prstGeom>
          <a:solidFill>
            <a:srgbClr val="ffffff"/>
          </a:solid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Calibri"/>
              </a:rPr>
              <a:t>2. ...    ала жібін  аттама.                                              Ешкім  </a:t>
            </a:r>
            <a:r>
              <a:rPr b="0" i="1" lang="kk-KZ" sz="2400" strike="noStrike" u="none">
                <a:solidFill>
                  <a:srgbClr val="0070c0"/>
                </a:solidFill>
                <a:uFillTx/>
                <a:latin typeface="Times New Roman"/>
                <a:ea typeface="Calibri"/>
              </a:rPr>
              <a:t>(бастауыш)</a:t>
            </a:r>
            <a:endParaRPr b="0" lang="ru-RU" sz="2400" strike="noStrike" u="none">
              <a:solidFill>
                <a:srgbClr val="000000"/>
              </a:solidFill>
              <a:uFillTx/>
              <a:latin typeface="Calibri"/>
            </a:endParaRPr>
          </a:p>
        </p:txBody>
      </p:sp>
      <p:sp>
        <p:nvSpPr>
          <p:cNvPr id="154" name="Rectangle 39"/>
          <p:cNvSpPr/>
          <p:nvPr/>
        </p:nvSpPr>
        <p:spPr>
          <a:xfrm>
            <a:off x="728640" y="1882800"/>
            <a:ext cx="9950400" cy="22885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Calibri"/>
              </a:rPr>
              <a:t>3. Ешкім де, .... да ұмытылмайды</a:t>
            </a:r>
            <a:r>
              <a:rPr b="0" lang="kk-KZ" sz="2400" strike="noStrike" u="none">
                <a:solidFill>
                  <a:srgbClr val="0070c0"/>
                </a:solidFill>
                <a:uFillTx/>
                <a:latin typeface="Calibri"/>
                <a:ea typeface="Calibri"/>
              </a:rPr>
              <a:t> </a:t>
            </a:r>
            <a:r>
              <a:rPr b="0" lang="kk-KZ" sz="2400" strike="noStrike" u="none">
                <a:solidFill>
                  <a:srgbClr val="0070c0"/>
                </a:solidFill>
                <a:uFillTx/>
                <a:latin typeface="Times New Roman"/>
                <a:ea typeface="Calibri"/>
              </a:rPr>
              <a:t>                                                            ешкімнің </a:t>
            </a:r>
            <a:r>
              <a:rPr b="0" i="1" lang="kk-KZ" sz="2400" strike="noStrike" u="none">
                <a:solidFill>
                  <a:srgbClr val="0070c0"/>
                </a:solidFill>
                <a:uFillTx/>
                <a:latin typeface="Times New Roman"/>
                <a:ea typeface="Calibri"/>
              </a:rPr>
              <a:t>(анықтауыш)</a:t>
            </a:r>
            <a:endParaRPr b="0" lang="ru-RU" sz="2400" strike="noStrike" u="none">
              <a:solidFill>
                <a:srgbClr val="000000"/>
              </a:solidFill>
              <a:uFillTx/>
              <a:latin typeface="Calibri"/>
            </a:endParaRPr>
          </a:p>
        </p:txBody>
      </p:sp>
      <p:cxnSp>
        <p:nvCxnSpPr>
          <p:cNvPr id="155" name="Прямая со стрелкой 41"/>
          <p:cNvCxnSpPr/>
          <p:nvPr/>
        </p:nvCxnSpPr>
        <p:spPr>
          <a:xfrm flipV="1">
            <a:off x="4649760" y="1844640"/>
            <a:ext cx="2588040" cy="2092680"/>
          </a:xfrm>
          <a:prstGeom prst="straightConnector1">
            <a:avLst/>
          </a:prstGeom>
          <a:ln w="9360">
            <a:solidFill>
              <a:srgbClr val="2da2bf"/>
            </a:solidFill>
            <a:miter/>
            <a:tailEnd len="med" type="arrow" w="med"/>
          </a:ln>
        </p:spPr>
      </p:cxnSp>
      <p:cxnSp>
        <p:nvCxnSpPr>
          <p:cNvPr id="156" name="Прямая со стрелкой 44"/>
          <p:cNvCxnSpPr/>
          <p:nvPr/>
        </p:nvCxnSpPr>
        <p:spPr>
          <a:xfrm>
            <a:off x="4214880" y="1906560"/>
            <a:ext cx="2961360" cy="1007280"/>
          </a:xfrm>
          <a:prstGeom prst="straightConnector1">
            <a:avLst/>
          </a:prstGeom>
          <a:ln w="9360">
            <a:solidFill>
              <a:srgbClr val="2da2bf"/>
            </a:solidFill>
            <a:miter/>
            <a:tailEnd len="med" type="arrow" w="med"/>
          </a:ln>
        </p:spPr>
      </p:cxnSp>
      <p:cxnSp>
        <p:nvCxnSpPr>
          <p:cNvPr id="157" name="Прямая со стрелкой 47"/>
          <p:cNvCxnSpPr/>
          <p:nvPr/>
        </p:nvCxnSpPr>
        <p:spPr>
          <a:xfrm>
            <a:off x="4200480" y="3006720"/>
            <a:ext cx="2883600" cy="945360"/>
          </a:xfrm>
          <a:prstGeom prst="straightConnector1">
            <a:avLst/>
          </a:prstGeom>
          <a:ln w="9360">
            <a:solidFill>
              <a:srgbClr val="2da2bf"/>
            </a:solidFill>
            <a:miter/>
            <a:tailEnd len="med" type="arrow" w="med"/>
          </a:ln>
        </p:spPr>
      </p:cxn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Рисунок 5" descr="https://ds04.infourok.ru/uploads/ex/0a29/0000cd78-a69961e8/img12.jpg"/>
          <p:cNvPicPr/>
          <p:nvPr/>
        </p:nvPicPr>
        <p:blipFill>
          <a:blip r:embed="rId1"/>
          <a:stretch/>
        </p:blipFill>
        <p:spPr>
          <a:xfrm>
            <a:off x="8961480" y="4525920"/>
            <a:ext cx="2879640" cy="2076480"/>
          </a:xfrm>
          <a:prstGeom prst="rect">
            <a:avLst/>
          </a:prstGeom>
          <a:ln w="0">
            <a:noFill/>
          </a:ln>
        </p:spPr>
      </p:pic>
      <p:sp>
        <p:nvSpPr>
          <p:cNvPr id="159" name="Rectangle 4"/>
          <p:cNvSpPr/>
          <p:nvPr/>
        </p:nvSpPr>
        <p:spPr>
          <a:xfrm>
            <a:off x="696960" y="378360"/>
            <a:ext cx="9732960" cy="52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3-тапсырма</a:t>
            </a:r>
            <a:endParaRPr b="0" lang="ru-RU" sz="2800" strike="noStrike" u="none">
              <a:solidFill>
                <a:srgbClr val="000000"/>
              </a:solidFill>
              <a:uFillTx/>
              <a:latin typeface="Calibri"/>
            </a:endParaRPr>
          </a:p>
        </p:txBody>
      </p:sp>
      <p:sp>
        <p:nvSpPr>
          <p:cNvPr id="160" name="Rectangle 5"/>
          <p:cNvSpPr/>
          <p:nvPr/>
        </p:nvSpPr>
        <p:spPr>
          <a:xfrm>
            <a:off x="511200" y="1309320"/>
            <a:ext cx="10818720" cy="30200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Calibri"/>
              </a:rPr>
              <a:t>Өлең жолдарындағы болымсыз етістік қай сөз табының орнына қолданып тұрғанын анықтап, септеп шығыңдар.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Өткен адам болады көзден таса,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Өлді-өшті, оны ешкім ойламаса.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Ол кетсе де, белгісі жоғалмайды,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Керектісін ескеріп ұмытпаса.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                                                                   </a:t>
            </a:r>
            <a:r>
              <a:rPr b="0" lang="kk-KZ" sz="2400" strike="noStrike" u="none">
                <a:solidFill>
                  <a:srgbClr val="002060"/>
                </a:solidFill>
                <a:uFillTx/>
                <a:latin typeface="Times New Roman"/>
                <a:ea typeface="Calibri"/>
              </a:rPr>
              <a:t>Ш. Құдайбердіұлы</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Рисунок 5" descr="http://kazakhfilm.kazakh.ru/upload/blog/cd8/%20qkteloimgk.png"/>
          <p:cNvPicPr/>
          <p:nvPr/>
        </p:nvPicPr>
        <p:blipFill>
          <a:blip r:embed="rId1"/>
          <a:stretch/>
        </p:blipFill>
        <p:spPr>
          <a:xfrm>
            <a:off x="9050400" y="4308480"/>
            <a:ext cx="2759040" cy="2351160"/>
          </a:xfrm>
          <a:prstGeom prst="rect">
            <a:avLst/>
          </a:prstGeom>
          <a:ln w="0">
            <a:noFill/>
          </a:ln>
        </p:spPr>
      </p:pic>
      <p:sp>
        <p:nvSpPr>
          <p:cNvPr id="162" name="Rectangle 5"/>
          <p:cNvSpPr/>
          <p:nvPr/>
        </p:nvSpPr>
        <p:spPr>
          <a:xfrm>
            <a:off x="650880" y="809640"/>
            <a:ext cx="10848960" cy="35085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Calibri"/>
              </a:rPr>
              <a:t>Дескриптор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Calibri"/>
              </a:rPr>
              <a:t>Тапсырма критерийі:</a:t>
            </a:r>
            <a:r>
              <a:rPr b="0" lang="kk-KZ" sz="3200" strike="noStrike" u="none">
                <a:solidFill>
                  <a:srgbClr val="002060"/>
                </a:solidFill>
                <a:uFillTx/>
                <a:latin typeface="Times New Roman"/>
                <a:ea typeface="Calibri"/>
              </a:rPr>
              <a:t>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Calibri"/>
              </a:rPr>
              <a:t>- өлең жолдарындағы болымсыз етістікті тауып, қай сөз табының орнына қолданып тұрғанын анықтау және септеу.</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өлеңнен болымсыз етістікті табады;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қай сөз табының орнына қолданып тұрғанын анықтайды;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есімдікті септеп шығады.</a:t>
            </a:r>
            <a:endParaRPr b="0" lang="ru-RU" sz="3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Рисунок 6" descr="https://ds02.infourok.ru/uploads/ex/0880/00018f1f-cacfa67b/img9.jpg"/>
          <p:cNvPicPr/>
          <p:nvPr/>
        </p:nvPicPr>
        <p:blipFill>
          <a:blip r:embed="rId1"/>
          <a:stretch/>
        </p:blipFill>
        <p:spPr>
          <a:xfrm>
            <a:off x="8896320" y="4680000"/>
            <a:ext cx="3068640" cy="2178000"/>
          </a:xfrm>
          <a:prstGeom prst="rect">
            <a:avLst/>
          </a:prstGeom>
          <a:ln w="0">
            <a:noFill/>
          </a:ln>
        </p:spPr>
      </p:pic>
      <p:sp>
        <p:nvSpPr>
          <p:cNvPr id="164" name="Rectangle 5"/>
          <p:cNvSpPr/>
          <p:nvPr/>
        </p:nvSpPr>
        <p:spPr>
          <a:xfrm>
            <a:off x="573120" y="362160"/>
            <a:ext cx="10725120" cy="4363560"/>
          </a:xfrm>
          <a:prstGeom prst="rect">
            <a:avLst/>
          </a:prstGeom>
          <a:solidFill>
            <a:srgbClr val="ffffff"/>
          </a:solid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c00000"/>
                </a:solidFill>
                <a:uFillTx/>
                <a:latin typeface="Times New Roman"/>
                <a:ea typeface="Times New Roman"/>
              </a:rPr>
              <a:t>Өзіңді тексер!</a:t>
            </a:r>
            <a:endParaRPr b="0" lang="ru-RU" sz="28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buClr>
                <a:srgbClr val="333333"/>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33333"/>
                </a:solidFill>
                <a:uFillTx/>
                <a:latin typeface="Times New Roman"/>
                <a:ea typeface="Times New Roman"/>
              </a:rPr>
              <a:t>     </a:t>
            </a:r>
            <a:r>
              <a:rPr b="0" lang="kk-KZ" sz="2800" strike="noStrike" u="none">
                <a:solidFill>
                  <a:srgbClr val="0070c0"/>
                </a:solidFill>
                <a:uFillTx/>
                <a:latin typeface="Times New Roman"/>
                <a:ea typeface="Times New Roman"/>
              </a:rPr>
              <a:t>Болымсыз есімдігі- </a:t>
            </a:r>
            <a:r>
              <a:rPr b="0" i="1" lang="kk-KZ" sz="2800" strike="noStrike" u="none">
                <a:solidFill>
                  <a:srgbClr val="c00000"/>
                </a:solidFill>
                <a:uFillTx/>
                <a:latin typeface="Times New Roman"/>
                <a:ea typeface="Times New Roman"/>
              </a:rPr>
              <a:t>ешкім</a:t>
            </a:r>
            <a:r>
              <a:rPr b="0" lang="kk-KZ" sz="2800" strike="noStrike" u="none">
                <a:solidFill>
                  <a:srgbClr val="333333"/>
                </a:solidFill>
                <a:uFillTx/>
                <a:latin typeface="Times New Roman"/>
                <a:ea typeface="Times New Roman"/>
              </a:rPr>
              <a:t> </a:t>
            </a:r>
            <a:r>
              <a:rPr b="0" lang="kk-KZ" sz="2800" strike="noStrike" u="none">
                <a:solidFill>
                  <a:srgbClr val="0070c0"/>
                </a:solidFill>
                <a:uFillTx/>
                <a:latin typeface="Times New Roman"/>
                <a:ea typeface="Times New Roman"/>
              </a:rPr>
              <a:t>зат есімнің орнына қолданып тұр.</a:t>
            </a:r>
            <a:endParaRPr b="0" lang="ru-RU" sz="2800" strike="noStrike" u="none">
              <a:solidFill>
                <a:srgbClr val="000000"/>
              </a:solidFill>
              <a:uFillTx/>
              <a:latin typeface="Calibri"/>
            </a:endParaRPr>
          </a:p>
          <a:p>
            <a:pPr>
              <a:lnSpc>
                <a:spcPct val="100000"/>
              </a:lnSpc>
              <a:buClr>
                <a:srgbClr val="00206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Times New Roman"/>
              </a:rPr>
              <a:t>     </a:t>
            </a:r>
            <a:r>
              <a:rPr b="0" lang="kk-KZ" sz="2800" strike="noStrike" u="none">
                <a:solidFill>
                  <a:srgbClr val="002060"/>
                </a:solidFill>
                <a:uFillTx/>
                <a:latin typeface="Times New Roman"/>
                <a:ea typeface="Times New Roman"/>
              </a:rPr>
              <a:t>А.с</a:t>
            </a:r>
            <a:r>
              <a:rPr b="0" lang="kk-KZ" sz="2800" strike="noStrike" u="none">
                <a:solidFill>
                  <a:srgbClr val="333333"/>
                </a:solidFill>
                <a:uFillTx/>
                <a:latin typeface="Times New Roman"/>
                <a:ea typeface="Times New Roman"/>
              </a:rPr>
              <a:t>. </a:t>
            </a:r>
            <a:r>
              <a:rPr b="0" lang="kk-KZ" sz="2800" strike="noStrike" u="none">
                <a:solidFill>
                  <a:srgbClr val="2e77e2"/>
                </a:solidFill>
                <a:uFillTx/>
                <a:latin typeface="Times New Roman"/>
                <a:ea typeface="Times New Roman"/>
              </a:rPr>
              <a:t>кім? ешкім</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Calibri"/>
              </a:rPr>
              <a:t>      </a:t>
            </a:r>
            <a:r>
              <a:rPr b="0" lang="kk-KZ" sz="2800" strike="noStrike" u="none">
                <a:solidFill>
                  <a:srgbClr val="002060"/>
                </a:solidFill>
                <a:uFillTx/>
                <a:latin typeface="Times New Roman"/>
                <a:ea typeface="Calibri"/>
              </a:rPr>
              <a:t>І.с.  </a:t>
            </a:r>
            <a:r>
              <a:rPr b="0" lang="kk-KZ" sz="2800" strike="noStrike" u="none">
                <a:solidFill>
                  <a:srgbClr val="2e77e2"/>
                </a:solidFill>
                <a:uFillTx/>
                <a:latin typeface="Times New Roman"/>
                <a:ea typeface="Calibri"/>
              </a:rPr>
              <a:t>кімнің?  ешкімнің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33333"/>
                </a:solidFill>
                <a:uFillTx/>
                <a:latin typeface="Times New Roman"/>
                <a:ea typeface="Calibri"/>
              </a:rPr>
              <a:t>      </a:t>
            </a:r>
            <a:r>
              <a:rPr b="0" lang="kk-KZ" sz="2800" strike="noStrike" u="none">
                <a:solidFill>
                  <a:srgbClr val="002060"/>
                </a:solidFill>
                <a:uFillTx/>
                <a:latin typeface="Times New Roman"/>
                <a:ea typeface="Calibri"/>
              </a:rPr>
              <a:t>Б.с. </a:t>
            </a:r>
            <a:r>
              <a:rPr b="0" lang="kk-KZ" sz="2800" strike="noStrike" u="none">
                <a:solidFill>
                  <a:srgbClr val="2e77e2"/>
                </a:solidFill>
                <a:uFillTx/>
                <a:latin typeface="Times New Roman"/>
                <a:ea typeface="Calibri"/>
              </a:rPr>
              <a:t>кімге?  ешкімге?</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33333"/>
                </a:solidFill>
                <a:uFillTx/>
                <a:latin typeface="Times New Roman"/>
                <a:ea typeface="Calibri"/>
              </a:rPr>
              <a:t>      </a:t>
            </a:r>
            <a:r>
              <a:rPr b="0" lang="kk-KZ" sz="2800" strike="noStrike" u="none">
                <a:solidFill>
                  <a:srgbClr val="002060"/>
                </a:solidFill>
                <a:uFillTx/>
                <a:latin typeface="Times New Roman"/>
                <a:ea typeface="Calibri"/>
              </a:rPr>
              <a:t>Т.с.</a:t>
            </a:r>
            <a:r>
              <a:rPr b="0" lang="kk-KZ" sz="2800" strike="noStrike" u="none">
                <a:solidFill>
                  <a:srgbClr val="333333"/>
                </a:solidFill>
                <a:uFillTx/>
                <a:latin typeface="Times New Roman"/>
                <a:ea typeface="Calibri"/>
              </a:rPr>
              <a:t>  </a:t>
            </a:r>
            <a:r>
              <a:rPr b="0" lang="kk-KZ" sz="2800" strike="noStrike" u="none">
                <a:solidFill>
                  <a:srgbClr val="2e77e2"/>
                </a:solidFill>
                <a:uFillTx/>
                <a:latin typeface="Times New Roman"/>
                <a:ea typeface="Calibri"/>
              </a:rPr>
              <a:t>кімді?  ешкімді?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Calibri"/>
              </a:rPr>
              <a:t>      </a:t>
            </a:r>
            <a:r>
              <a:rPr b="0" lang="kk-KZ" sz="2800" strike="noStrike" u="none">
                <a:solidFill>
                  <a:srgbClr val="002060"/>
                </a:solidFill>
                <a:uFillTx/>
                <a:latin typeface="Times New Roman"/>
                <a:ea typeface="Calibri"/>
              </a:rPr>
              <a:t>Ж.с</a:t>
            </a:r>
            <a:r>
              <a:rPr b="0" lang="kk-KZ" sz="2800" strike="noStrike" u="none">
                <a:solidFill>
                  <a:srgbClr val="2e77e2"/>
                </a:solidFill>
                <a:uFillTx/>
                <a:latin typeface="Times New Roman"/>
                <a:ea typeface="Calibri"/>
              </a:rPr>
              <a:t>.  кімде?  ешкімде</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Calibri"/>
              </a:rPr>
              <a:t>     </a:t>
            </a:r>
            <a:r>
              <a:rPr b="0" lang="kk-KZ" sz="2800" strike="noStrike" u="none">
                <a:solidFill>
                  <a:srgbClr val="002060"/>
                </a:solidFill>
                <a:uFillTx/>
                <a:latin typeface="Times New Roman"/>
                <a:ea typeface="Calibri"/>
              </a:rPr>
              <a:t>Ш.с.</a:t>
            </a:r>
            <a:r>
              <a:rPr b="0" lang="kk-KZ" sz="2800" strike="noStrike" u="none">
                <a:solidFill>
                  <a:srgbClr val="000000"/>
                </a:solidFill>
                <a:uFillTx/>
                <a:latin typeface="Times New Roman"/>
                <a:ea typeface="Calibri"/>
              </a:rPr>
              <a:t> </a:t>
            </a:r>
            <a:r>
              <a:rPr b="0" lang="kk-KZ" sz="2800" strike="noStrike" u="none">
                <a:solidFill>
                  <a:srgbClr val="2e77e2"/>
                </a:solidFill>
                <a:uFillTx/>
                <a:latin typeface="Times New Roman"/>
                <a:ea typeface="Calibri"/>
              </a:rPr>
              <a:t>кімнен?  ешкімнен?</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Calibri"/>
              </a:rPr>
              <a:t>     </a:t>
            </a:r>
            <a:r>
              <a:rPr b="0" lang="kk-KZ" sz="2800" strike="noStrike" u="none">
                <a:solidFill>
                  <a:srgbClr val="002060"/>
                </a:solidFill>
                <a:uFillTx/>
                <a:latin typeface="Times New Roman"/>
                <a:ea typeface="Calibri"/>
              </a:rPr>
              <a:t>К.с.  </a:t>
            </a:r>
            <a:r>
              <a:rPr b="0" lang="kk-KZ" sz="2800" strike="noStrike" u="none">
                <a:solidFill>
                  <a:srgbClr val="2e77e2"/>
                </a:solidFill>
                <a:uFillTx/>
                <a:latin typeface="Times New Roman"/>
                <a:ea typeface="Calibri"/>
              </a:rPr>
              <a:t>кіммен? ешкіммен?</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Рисунок 6" descr="https://ds02.infourok.ru/uploads/ex/0880/00018f1f-cacfa67b/img9.jpg"/>
          <p:cNvPicPr/>
          <p:nvPr/>
        </p:nvPicPr>
        <p:blipFill>
          <a:blip r:embed="rId1"/>
          <a:stretch/>
        </p:blipFill>
        <p:spPr>
          <a:xfrm>
            <a:off x="9717120" y="5445000"/>
            <a:ext cx="2475000" cy="1413000"/>
          </a:xfrm>
          <a:prstGeom prst="rect">
            <a:avLst/>
          </a:prstGeom>
          <a:ln w="0">
            <a:noFill/>
          </a:ln>
        </p:spPr>
      </p:pic>
      <p:sp>
        <p:nvSpPr>
          <p:cNvPr id="166" name="Прямоугольник 4"/>
          <p:cNvSpPr/>
          <p:nvPr/>
        </p:nvSpPr>
        <p:spPr>
          <a:xfrm>
            <a:off x="1285920" y="774720"/>
            <a:ext cx="54403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Рефлексия</a:t>
            </a:r>
            <a:endParaRPr b="0" lang="ru-RU" sz="3600" strike="noStrike" u="none">
              <a:solidFill>
                <a:srgbClr val="000000"/>
              </a:solidFill>
              <a:uFillTx/>
              <a:latin typeface="Calibri"/>
            </a:endParaRPr>
          </a:p>
        </p:txBody>
      </p:sp>
      <p:sp>
        <p:nvSpPr>
          <p:cNvPr id="167" name="Rectangle 5"/>
          <p:cNvSpPr/>
          <p:nvPr/>
        </p:nvSpPr>
        <p:spPr>
          <a:xfrm>
            <a:off x="0" y="1398600"/>
            <a:ext cx="1219212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Сабақ бойынша қорытынды ойыңды жаз</a:t>
            </a:r>
            <a:endParaRPr b="0" lang="ru-RU" sz="2800" strike="noStrike" u="none">
              <a:solidFill>
                <a:srgbClr val="000000"/>
              </a:solidFill>
              <a:uFillTx/>
              <a:latin typeface="Calibri"/>
            </a:endParaRPr>
          </a:p>
        </p:txBody>
      </p:sp>
      <p:graphicFrame>
        <p:nvGraphicFramePr>
          <p:cNvPr id="168" name=""/>
          <p:cNvGraphicFramePr/>
          <p:nvPr/>
        </p:nvGraphicFramePr>
        <p:xfrm>
          <a:off x="1409760" y="2092320"/>
          <a:ext cx="9686880" cy="1751040"/>
        </p:xfrm>
        <a:graphic>
          <a:graphicData uri="http://schemas.openxmlformats.org/drawingml/2006/table">
            <a:tbl>
              <a:tblPr/>
              <a:tblGrid>
                <a:gridCol w="3452760"/>
                <a:gridCol w="3322800"/>
                <a:gridCol w="2911320"/>
              </a:tblGrid>
              <a:tr h="876240">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70c0"/>
                          </a:solidFill>
                          <a:uFillTx/>
                          <a:latin typeface="Times New Roman"/>
                          <a:ea typeface="Calibri"/>
                        </a:rPr>
                        <a:t>Білемін</a:t>
                      </a:r>
                      <a:endParaRPr b="0" lang="ru-RU" sz="2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70c0"/>
                          </a:solidFill>
                          <a:uFillTx/>
                          <a:latin typeface="Times New Roman"/>
                          <a:ea typeface="Calibri"/>
                        </a:rPr>
                        <a:t>Білдім</a:t>
                      </a:r>
                      <a:endParaRPr b="0" lang="ru-RU" sz="2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70c0"/>
                          </a:solidFill>
                          <a:uFillTx/>
                          <a:latin typeface="Times New Roman"/>
                          <a:ea typeface="Calibri"/>
                        </a:rPr>
                        <a:t>Білгім келеді</a:t>
                      </a:r>
                      <a:endParaRPr b="0" lang="ru-RU" sz="2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74800">
                <a:tc>
                  <a:txBody>
                    <a:bodyPr lIns="68760" rIns="68760" tIns="0" bIns="0" anchor="t">
                      <a:no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169" name="Прямоугольник 9"/>
          <p:cNvSpPr/>
          <p:nvPr/>
        </p:nvSpPr>
        <p:spPr>
          <a:xfrm>
            <a:off x="1301760" y="4168800"/>
            <a:ext cx="98726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 </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txBox="1"/>
          <p:nvPr/>
        </p:nvSpPr>
        <p:spPr>
          <a:xfrm>
            <a:off x="655560" y="852480"/>
            <a:ext cx="10972800" cy="4494240"/>
          </a:xfrm>
          <a:prstGeom prst="rect">
            <a:avLst/>
          </a:prstGeom>
          <a:noFill/>
          <a:ln w="0">
            <a:noFill/>
          </a:ln>
        </p:spPr>
        <p:txBody>
          <a:bodyPr anchor="t">
            <a:normAutofit/>
          </a:bodyPr>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2060"/>
                </a:solidFill>
                <a:uFillTx/>
                <a:latin typeface="Times New Roman"/>
                <a:ea typeface="Times New Roman"/>
              </a:rPr>
              <a:t>Қосымша тапсырма:</a:t>
            </a:r>
            <a:endParaRPr b="0" lang="ru-RU" sz="40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4000" strike="noStrike" u="none">
                <a:solidFill>
                  <a:srgbClr val="002060"/>
                </a:solidFill>
                <a:uFillTx/>
                <a:latin typeface="Times New Roman"/>
                <a:ea typeface="Times New Roman"/>
              </a:rPr>
              <a:t> </a:t>
            </a:r>
            <a:endParaRPr b="0" lang="ru-RU" sz="4000" strike="noStrike" u="none">
              <a:solidFill>
                <a:srgbClr val="000000"/>
              </a:solidFill>
              <a:uFillTx/>
              <a:latin typeface="Lucida Sans Unicode"/>
            </a:endParaRPr>
          </a:p>
          <a:p>
            <a:pPr marL="365040" indent="-255600">
              <a:lnSpc>
                <a:spcPct val="100000"/>
              </a:lnSpc>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70c0"/>
                </a:solidFill>
                <a:uFillTx/>
                <a:latin typeface="Times New Roman"/>
                <a:ea typeface="Times New Roman"/>
              </a:rPr>
              <a:t>Құрамында есімдігі бар 5 мақал жазу.</a:t>
            </a:r>
            <a:endParaRPr b="0" lang="ru-RU" sz="40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000" strike="noStrike" u="none">
              <a:solidFill>
                <a:srgbClr val="000000"/>
              </a:solidFill>
              <a:uFillTx/>
              <a:latin typeface="Lucida Sans Unicode"/>
            </a:endParaRPr>
          </a:p>
        </p:txBody>
      </p:sp>
      <p:pic>
        <p:nvPicPr>
          <p:cNvPr id="171" name="Рисунок 5" descr="http://kazakhfilm.kazakh.ru/upload/blog/cd8/%20qkteloimgk.png"/>
          <p:cNvPicPr/>
          <p:nvPr/>
        </p:nvPicPr>
        <p:blipFill>
          <a:blip r:embed="rId1"/>
          <a:stretch/>
        </p:blipFill>
        <p:spPr>
          <a:xfrm>
            <a:off x="9066240" y="4695840"/>
            <a:ext cx="2867040" cy="18748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txBox="1"/>
          <p:nvPr/>
        </p:nvSpPr>
        <p:spPr>
          <a:xfrm>
            <a:off x="609480" y="1984320"/>
            <a:ext cx="10972800" cy="1751040"/>
          </a:xfrm>
          <a:prstGeom prst="rect">
            <a:avLst/>
          </a:prstGeom>
          <a:noFill/>
          <a:ln w="0">
            <a:noFill/>
          </a:ln>
        </p:spPr>
        <p:txBody>
          <a:bodyPr anchor="t">
            <a:normAutofit/>
          </a:bodyPr>
          <a:p>
            <a:pPr marL="365040" indent="-255600" algn="ct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5400" strike="noStrike" u="none">
                <a:solidFill>
                  <a:srgbClr val="ff0000"/>
                </a:solidFill>
                <a:uFillTx/>
                <a:latin typeface="Times New Roman"/>
                <a:ea typeface="Times New Roman"/>
              </a:rPr>
              <a:t> </a:t>
            </a:r>
            <a:r>
              <a:rPr b="0" lang="kk-KZ" sz="5400" strike="noStrike" u="none">
                <a:solidFill>
                  <a:srgbClr val="ff0000"/>
                </a:solidFill>
                <a:uFillTx/>
                <a:latin typeface="Times New Roman"/>
                <a:ea typeface="Times New Roman"/>
              </a:rPr>
              <a:t>НАЗАРЛАРЫҢЫЗҒА  РАҚМЕТ</a:t>
            </a:r>
            <a:r>
              <a:rPr b="0" lang="ru-RU" sz="5400" strike="noStrike" u="none">
                <a:solidFill>
                  <a:srgbClr val="ff0000"/>
                </a:solidFill>
                <a:uFillTx/>
                <a:latin typeface="Times New Roman"/>
                <a:ea typeface="Times New Roman"/>
              </a:rPr>
              <a:t>!</a:t>
            </a:r>
            <a:endParaRPr b="0" lang="ru-RU" sz="5400" strike="noStrike" u="none">
              <a:solidFill>
                <a:srgbClr val="000000"/>
              </a:solidFill>
              <a:uFillTx/>
              <a:latin typeface="Lucida Sans Unicode"/>
            </a:endParaRPr>
          </a:p>
        </p:txBody>
      </p:sp>
      <p:pic>
        <p:nvPicPr>
          <p:cNvPr id="173" name="Рисунок 6" descr="https://ds02.infourok.ru/uploads/ex/0880/00018f1f-cacfa67b/img9.jpg"/>
          <p:cNvPicPr/>
          <p:nvPr/>
        </p:nvPicPr>
        <p:blipFill>
          <a:blip r:embed="rId1"/>
          <a:stretch/>
        </p:blipFill>
        <p:spPr>
          <a:xfrm>
            <a:off x="9239400" y="4664160"/>
            <a:ext cx="2952720" cy="21938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Рисунок 48" descr=""/>
          <p:cNvPicPr/>
          <p:nvPr/>
        </p:nvPicPr>
        <p:blipFill>
          <a:blip r:embed="rId1"/>
          <a:stretch/>
        </p:blipFill>
        <p:spPr>
          <a:xfrm>
            <a:off x="652320" y="7978680"/>
            <a:ext cx="200160" cy="203400"/>
          </a:xfrm>
          <a:prstGeom prst="rect">
            <a:avLst/>
          </a:prstGeom>
          <a:ln w="0">
            <a:noFill/>
          </a:ln>
        </p:spPr>
      </p:pic>
      <p:cxnSp>
        <p:nvCxnSpPr>
          <p:cNvPr id="93" name="Google Shape;77;p1"/>
          <p:cNvCxnSpPr/>
          <p:nvPr/>
        </p:nvCxnSpPr>
        <p:spPr>
          <a:xfrm>
            <a:off x="212400" y="6621120"/>
            <a:ext cx="11729160" cy="26280"/>
          </a:xfrm>
          <a:prstGeom prst="straightConnector1">
            <a:avLst/>
          </a:prstGeom>
          <a:ln w="57240">
            <a:solidFill>
              <a:srgbClr val="33cccc"/>
            </a:solidFill>
            <a:miter/>
          </a:ln>
        </p:spPr>
      </p:cxnSp>
      <p:cxnSp>
        <p:nvCxnSpPr>
          <p:cNvPr id="94" name="Google Shape;78;p1"/>
          <p:cNvCxnSpPr/>
          <p:nvPr/>
        </p:nvCxnSpPr>
        <p:spPr>
          <a:xfrm>
            <a:off x="371520" y="2851200"/>
            <a:ext cx="10789200" cy="32400"/>
          </a:xfrm>
          <a:prstGeom prst="straightConnector1">
            <a:avLst/>
          </a:prstGeom>
          <a:ln w="38160">
            <a:solidFill>
              <a:srgbClr val="474b78"/>
            </a:solidFill>
            <a:miter/>
          </a:ln>
        </p:spPr>
      </p:cxnSp>
      <p:sp>
        <p:nvSpPr>
          <p:cNvPr id="95"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Оқу мақсат(тар)ы:</a:t>
            </a:r>
            <a:endParaRPr b="0" lang="ru-RU" sz="2400" strike="noStrike" u="none">
              <a:solidFill>
                <a:srgbClr val="000000"/>
              </a:solidFill>
              <a:uFillTx/>
              <a:latin typeface="Calibri"/>
            </a:endParaRPr>
          </a:p>
        </p:txBody>
      </p:sp>
      <p:sp>
        <p:nvSpPr>
          <p:cNvPr id="96" name="TextBox 1"/>
          <p:cNvSpPr/>
          <p:nvPr/>
        </p:nvSpPr>
        <p:spPr>
          <a:xfrm>
            <a:off x="1133640" y="3068640"/>
            <a:ext cx="42447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Сабақ мақсаттары:</a:t>
            </a:r>
            <a:endParaRPr b="0" lang="ru-RU" sz="2400" strike="noStrike" u="none">
              <a:solidFill>
                <a:srgbClr val="000000"/>
              </a:solidFill>
              <a:uFillTx/>
              <a:latin typeface="Calibri"/>
            </a:endParaRPr>
          </a:p>
        </p:txBody>
      </p:sp>
      <p:sp>
        <p:nvSpPr>
          <p:cNvPr id="97" name="Прямоугольник 1"/>
          <p:cNvSpPr/>
          <p:nvPr/>
        </p:nvSpPr>
        <p:spPr>
          <a:xfrm>
            <a:off x="716040" y="858960"/>
            <a:ext cx="10493280" cy="1801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a:t>
            </a:r>
            <a:r>
              <a:rPr b="0" lang="kk-KZ" sz="2800" strike="noStrike" u="none">
                <a:solidFill>
                  <a:srgbClr val="2e77e2"/>
                </a:solidFill>
                <a:uFillTx/>
                <a:latin typeface="Times New Roman"/>
                <a:ea typeface="Times New Roman"/>
              </a:rPr>
              <a:t>О1. Мәтіннен негізгі және қосымша, детальді ақпаратты анықтау, түсіндіру;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ӘТН.4. Сөйлемдегі есімдіктің қызметін түсіну, есімдікті зат есім, сын есімнің орнына қолдану.</a:t>
            </a:r>
            <a:endParaRPr b="0" lang="ru-RU" sz="2800" strike="noStrike" u="none">
              <a:solidFill>
                <a:srgbClr val="000000"/>
              </a:solidFill>
              <a:uFillTx/>
              <a:latin typeface="Calibri"/>
            </a:endParaRPr>
          </a:p>
        </p:txBody>
      </p:sp>
      <p:sp>
        <p:nvSpPr>
          <p:cNvPr id="98" name="Прямоугольник 2"/>
          <p:cNvSpPr/>
          <p:nvPr/>
        </p:nvSpPr>
        <p:spPr>
          <a:xfrm>
            <a:off x="955800" y="3657600"/>
            <a:ext cx="10404360" cy="2228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a:t>
            </a:r>
            <a:r>
              <a:rPr b="0" lang="kk-KZ" sz="2800" strike="noStrike" u="none">
                <a:solidFill>
                  <a:srgbClr val="2e77e2"/>
                </a:solidFill>
                <a:uFillTx/>
                <a:latin typeface="Times New Roman"/>
                <a:ea typeface="Times New Roman"/>
              </a:rPr>
              <a:t>Мәтіннен негізгі және қосымша детальді ақпаратты анықтау.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Есімдіктердің сөйлемдегі қызметін түсініп, есім сөздердің орнына қолдану.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pic>
        <p:nvPicPr>
          <p:cNvPr id="99" name="Рисунок 6" descr="https://i.pinimg.com/736x/47/96/39/479639fe90731ab370063ac8026408d7--clipart-tag.jpg"/>
          <p:cNvPicPr/>
          <p:nvPr/>
        </p:nvPicPr>
        <p:blipFill>
          <a:blip r:embed="rId2"/>
          <a:stretch/>
        </p:blipFill>
        <p:spPr>
          <a:xfrm>
            <a:off x="10090080" y="5208480"/>
            <a:ext cx="1843200" cy="131616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Рисунок 48" descr=""/>
          <p:cNvPicPr/>
          <p:nvPr/>
        </p:nvPicPr>
        <p:blipFill>
          <a:blip r:embed="rId1"/>
          <a:stretch/>
        </p:blipFill>
        <p:spPr>
          <a:xfrm>
            <a:off x="652320" y="7978680"/>
            <a:ext cx="200160" cy="203400"/>
          </a:xfrm>
          <a:prstGeom prst="rect">
            <a:avLst/>
          </a:prstGeom>
          <a:ln w="0">
            <a:noFill/>
          </a:ln>
        </p:spPr>
      </p:pic>
      <p:cxnSp>
        <p:nvCxnSpPr>
          <p:cNvPr id="101" name="Google Shape;77;p1"/>
          <p:cNvCxnSpPr/>
          <p:nvPr/>
        </p:nvCxnSpPr>
        <p:spPr>
          <a:xfrm>
            <a:off x="212400" y="6621120"/>
            <a:ext cx="11729160" cy="26280"/>
          </a:xfrm>
          <a:prstGeom prst="straightConnector1">
            <a:avLst/>
          </a:prstGeom>
          <a:ln w="57240">
            <a:solidFill>
              <a:srgbClr val="33cccc"/>
            </a:solidFill>
            <a:miter/>
          </a:ln>
        </p:spPr>
      </p:cxnSp>
      <p:cxnSp>
        <p:nvCxnSpPr>
          <p:cNvPr id="102" name="Google Shape;78;p1"/>
          <p:cNvCxnSpPr/>
          <p:nvPr/>
        </p:nvCxnSpPr>
        <p:spPr>
          <a:xfrm>
            <a:off x="757080" y="6364080"/>
            <a:ext cx="10694160" cy="37080"/>
          </a:xfrm>
          <a:prstGeom prst="straightConnector1">
            <a:avLst/>
          </a:prstGeom>
          <a:ln w="38160">
            <a:solidFill>
              <a:srgbClr val="474b78"/>
            </a:solidFill>
            <a:miter/>
          </a:ln>
        </p:spPr>
      </p:cxnSp>
      <p:sp>
        <p:nvSpPr>
          <p:cNvPr id="103"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4" name="TextBox 9"/>
          <p:cNvSpPr/>
          <p:nvPr/>
        </p:nvSpPr>
        <p:spPr>
          <a:xfrm>
            <a:off x="3954600" y="588960"/>
            <a:ext cx="543708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2060"/>
                </a:solidFill>
                <a:uFillTx/>
                <a:latin typeface="Times New Roman"/>
                <a:ea typeface="Times New Roman"/>
              </a:rPr>
              <a:t>Бағалау  </a:t>
            </a:r>
            <a:r>
              <a:rPr b="1" lang="kk-KZ" sz="3200" strike="noStrike" u="none">
                <a:solidFill>
                  <a:srgbClr val="002060"/>
                </a:solidFill>
                <a:uFillTx/>
                <a:latin typeface="Times New Roman"/>
                <a:ea typeface="Times New Roman"/>
              </a:rPr>
              <a:t>критерийлері: </a:t>
            </a:r>
            <a:endParaRPr b="0" lang="ru-RU" sz="3200" strike="noStrike" u="none">
              <a:solidFill>
                <a:srgbClr val="000000"/>
              </a:solidFill>
              <a:uFillTx/>
              <a:latin typeface="Calibri"/>
            </a:endParaRPr>
          </a:p>
        </p:txBody>
      </p:sp>
      <p:pic>
        <p:nvPicPr>
          <p:cNvPr id="105" name="Рисунок 5" descr="https://ds04.infourok.ru/uploads/ex/0a29/0000cd78-a69961e8/img12.jpg"/>
          <p:cNvPicPr/>
          <p:nvPr/>
        </p:nvPicPr>
        <p:blipFill>
          <a:blip r:embed="rId2"/>
          <a:stretch/>
        </p:blipFill>
        <p:spPr>
          <a:xfrm>
            <a:off x="9442440" y="4238640"/>
            <a:ext cx="2552760" cy="1914480"/>
          </a:xfrm>
          <a:prstGeom prst="rect">
            <a:avLst/>
          </a:prstGeom>
          <a:ln w="0">
            <a:noFill/>
          </a:ln>
        </p:spPr>
      </p:pic>
      <p:sp>
        <p:nvSpPr>
          <p:cNvPr id="106" name="Rectangle 9"/>
          <p:cNvSpPr/>
          <p:nvPr/>
        </p:nvSpPr>
        <p:spPr>
          <a:xfrm>
            <a:off x="712800" y="1521360"/>
            <a:ext cx="10429920" cy="20451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 мәтінді мұқият оқып, негізгі және қосымша детальді ақпаратты анықтайды;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 есімдіктің қызметі туралы мәлімет алады;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Calibri"/>
              </a:rPr>
              <a:t>- есімдікті зат есім, сын есімнің орнына қолданады</a:t>
            </a:r>
            <a:r>
              <a:rPr b="1" i="1" lang="kk-KZ" sz="3200" strike="noStrike" u="none">
                <a:solidFill>
                  <a:srgbClr val="2e77e2"/>
                </a:solidFill>
                <a:uFillTx/>
                <a:latin typeface="Times New Roman"/>
                <a:ea typeface="Calibri"/>
              </a:rPr>
              <a:t>.</a:t>
            </a:r>
            <a:r>
              <a:rPr b="0" lang="ru-RU" sz="3200" strike="noStrike" u="none">
                <a:solidFill>
                  <a:srgbClr val="2e77e2"/>
                </a:solidFill>
                <a:uFillTx/>
                <a:latin typeface="Calibri"/>
              </a:rPr>
              <a:t> </a:t>
            </a:r>
            <a:endParaRPr b="0" lang="ru-RU" sz="32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Рисунок 48" descr=""/>
          <p:cNvPicPr/>
          <p:nvPr/>
        </p:nvPicPr>
        <p:blipFill>
          <a:blip r:embed="rId1"/>
          <a:stretch/>
        </p:blipFill>
        <p:spPr>
          <a:xfrm>
            <a:off x="652320" y="7978680"/>
            <a:ext cx="200160" cy="203400"/>
          </a:xfrm>
          <a:prstGeom prst="rect">
            <a:avLst/>
          </a:prstGeom>
          <a:ln w="0">
            <a:noFill/>
          </a:ln>
        </p:spPr>
      </p:pic>
      <p:cxnSp>
        <p:nvCxnSpPr>
          <p:cNvPr id="108" name="Google Shape;77;p1"/>
          <p:cNvCxnSpPr/>
          <p:nvPr/>
        </p:nvCxnSpPr>
        <p:spPr>
          <a:xfrm>
            <a:off x="212400" y="6621120"/>
            <a:ext cx="11729160" cy="26280"/>
          </a:xfrm>
          <a:prstGeom prst="straightConnector1">
            <a:avLst/>
          </a:prstGeom>
          <a:ln w="57240">
            <a:solidFill>
              <a:srgbClr val="33cccc"/>
            </a:solidFill>
            <a:miter/>
          </a:ln>
        </p:spPr>
      </p:cxnSp>
      <p:cxnSp>
        <p:nvCxnSpPr>
          <p:cNvPr id="109" name="Google Shape;78;p1"/>
          <p:cNvCxnSpPr/>
          <p:nvPr/>
        </p:nvCxnSpPr>
        <p:spPr>
          <a:xfrm>
            <a:off x="757080" y="6364080"/>
            <a:ext cx="10694160" cy="37080"/>
          </a:xfrm>
          <a:prstGeom prst="straightConnector1">
            <a:avLst/>
          </a:prstGeom>
          <a:ln w="38160">
            <a:solidFill>
              <a:srgbClr val="474b78"/>
            </a:solidFill>
            <a:miter/>
          </a:ln>
        </p:spPr>
      </p:cxnSp>
      <p:sp>
        <p:nvSpPr>
          <p:cNvPr id="110" name="Rectangle 13"/>
          <p:cNvSpPr/>
          <p:nvPr/>
        </p:nvSpPr>
        <p:spPr>
          <a:xfrm>
            <a:off x="0" y="0"/>
            <a:ext cx="12192120" cy="360"/>
          </a:xfrm>
          <a:prstGeom prst="rect">
            <a:avLst/>
          </a:prstGeom>
          <a:noFill/>
          <a:ln w="0">
            <a:noFill/>
          </a:ln>
        </p:spPr>
        <p:style>
          <a:lnRef idx="0"/>
          <a:fillRef idx="0"/>
          <a:effectRef idx="0"/>
          <a:fontRef idx="minor"/>
        </p:style>
        <p:txBody>
          <a:bodyPr wrap="none" lIns="90000" rIns="90000" tIns="-46440" bIns="-46440" anchor="ctr">
            <a:spAutoFit/>
          </a:bodyPr>
          <a:p>
            <a:endParaRPr b="0" lang="ru-RU" sz="1800" strike="noStrike" u="none">
              <a:solidFill>
                <a:srgbClr val="000000"/>
              </a:solidFill>
              <a:uFillTx/>
              <a:latin typeface="Calibri"/>
            </a:endParaRPr>
          </a:p>
        </p:txBody>
      </p:sp>
      <p:pic>
        <p:nvPicPr>
          <p:cNvPr id="111" name="Рисунок 6" descr="https://i.pinimg.com/736x/47/96/39/479639fe90731ab370063ac8026408d7--clipart-tag.jpg"/>
          <p:cNvPicPr/>
          <p:nvPr/>
        </p:nvPicPr>
        <p:blipFill>
          <a:blip r:embed="rId2"/>
          <a:stretch/>
        </p:blipFill>
        <p:spPr>
          <a:xfrm>
            <a:off x="10523520" y="5483160"/>
            <a:ext cx="1668600" cy="1230480"/>
          </a:xfrm>
          <a:prstGeom prst="rect">
            <a:avLst/>
          </a:prstGeom>
          <a:ln w="0">
            <a:noFill/>
          </a:ln>
        </p:spPr>
      </p:pic>
      <p:sp>
        <p:nvSpPr>
          <p:cNvPr id="112" name="Rectangle 17"/>
          <p:cNvSpPr/>
          <p:nvPr/>
        </p:nvSpPr>
        <p:spPr>
          <a:xfrm>
            <a:off x="728640" y="496440"/>
            <a:ext cx="10445760" cy="6071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Бүгінгі сабақта</a:t>
            </a:r>
            <a:r>
              <a:rPr b="0" lang="kk-KZ" sz="2800" strike="noStrike" u="none">
                <a:solidFill>
                  <a:srgbClr val="002060"/>
                </a:solidFill>
                <a:uFillTx/>
                <a:latin typeface="Times New Roman"/>
                <a:ea typeface="Calibri"/>
              </a:rPr>
              <a:t>: </a:t>
            </a:r>
            <a:r>
              <a:rPr b="0" lang="kk-KZ" sz="2800" strike="noStrike" u="none">
                <a:solidFill>
                  <a:srgbClr val="c00000"/>
                </a:solidFill>
                <a:uFillTx/>
                <a:latin typeface="Times New Roman"/>
                <a:ea typeface="Calibri"/>
              </a:rPr>
              <a:t>Жетісу.</a:t>
            </a:r>
            <a:r>
              <a:rPr b="1" lang="kk-KZ" sz="2800" strike="noStrike" u="none">
                <a:solidFill>
                  <a:srgbClr val="c00000"/>
                </a:solidFill>
                <a:uFillTx/>
                <a:latin typeface="Times New Roman"/>
                <a:ea typeface="Calibri"/>
              </a:rPr>
              <a:t> </a:t>
            </a:r>
            <a:r>
              <a:rPr b="0" lang="kk-KZ" sz="2800" strike="noStrike" u="none">
                <a:solidFill>
                  <a:srgbClr val="c00000"/>
                </a:solidFill>
                <a:uFillTx/>
                <a:latin typeface="Times New Roman"/>
                <a:ea typeface="Calibri"/>
              </a:rPr>
              <a:t>Болымсыздық есімдігі.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Сенің сабақта білетінің: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rPr>
              <a:t> </a:t>
            </a:r>
            <a:r>
              <a:rPr b="0" lang="kk-KZ" sz="2800" strike="noStrike" u="none">
                <a:solidFill>
                  <a:srgbClr val="2e77e2"/>
                </a:solidFill>
                <a:uFillTx/>
                <a:latin typeface="Times New Roman"/>
                <a:ea typeface="Times New Roman"/>
              </a:rPr>
              <a:t>Мәтіндегі негізгі және қосымша детальді ақпаратты анықтау.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rPr>
              <a:t>Сенің меңгеретінің: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мәтінді мұқият оқып, негізгі және қосымша детальді ақпаратты анықтайсың;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есімдіктің қызметі туралы мәлімет аласың;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есімдікті зат есім, сын есімнің орнына қолданасың.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70c0"/>
                </a:solidFill>
                <a:uFillTx/>
                <a:latin typeface="Times New Roman"/>
                <a:ea typeface="Times New Roman"/>
              </a:rPr>
              <a:t> </a:t>
            </a:r>
            <a:endParaRPr b="0" lang="ru-RU" sz="28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Рисунок 6" descr="https://i.pinimg.com/736x/47/96/39/479639fe90731ab370063ac8026408d7--clipart-tag.jpg"/>
          <p:cNvPicPr/>
          <p:nvPr/>
        </p:nvPicPr>
        <p:blipFill>
          <a:blip r:embed="rId1"/>
          <a:stretch/>
        </p:blipFill>
        <p:spPr>
          <a:xfrm>
            <a:off x="10631520" y="5745240"/>
            <a:ext cx="1317600" cy="914400"/>
          </a:xfrm>
          <a:prstGeom prst="rect">
            <a:avLst/>
          </a:prstGeom>
          <a:ln w="0">
            <a:noFill/>
          </a:ln>
        </p:spPr>
      </p:pic>
      <p:sp>
        <p:nvSpPr>
          <p:cNvPr id="114" name="Rectangle 13"/>
          <p:cNvSpPr/>
          <p:nvPr/>
        </p:nvSpPr>
        <p:spPr>
          <a:xfrm>
            <a:off x="758880" y="2494800"/>
            <a:ext cx="10694880" cy="8254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endParaRPr b="0" lang="ru-RU" sz="2400" strike="noStrike" u="none">
              <a:solidFill>
                <a:srgbClr val="000000"/>
              </a:solidFill>
              <a:uFillTx/>
              <a:latin typeface="Calibri"/>
            </a:endParaRPr>
          </a:p>
        </p:txBody>
      </p:sp>
      <p:sp>
        <p:nvSpPr>
          <p:cNvPr id="115" name="Rectangle 5"/>
          <p:cNvSpPr/>
          <p:nvPr/>
        </p:nvSpPr>
        <p:spPr>
          <a:xfrm>
            <a:off x="527040" y="786240"/>
            <a:ext cx="10663200" cy="5817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Calibri"/>
              </a:rPr>
              <a:t>Жаңа сабақ       </a:t>
            </a:r>
            <a:endParaRPr b="0" lang="ru-RU" sz="3200" strike="noStrike" u="none">
              <a:solidFill>
                <a:srgbClr val="000000"/>
              </a:solidFill>
              <a:uFillTx/>
              <a:latin typeface="Calibri"/>
            </a:endParaRPr>
          </a:p>
        </p:txBody>
      </p:sp>
      <p:sp>
        <p:nvSpPr>
          <p:cNvPr id="116" name="Rectangle 7"/>
          <p:cNvSpPr/>
          <p:nvPr/>
        </p:nvSpPr>
        <p:spPr>
          <a:xfrm>
            <a:off x="557280" y="1515960"/>
            <a:ext cx="11298240" cy="37515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c00000"/>
                </a:solidFill>
                <a:uFillTx/>
                <a:latin typeface="Times New Roman"/>
                <a:ea typeface="Calibri"/>
              </a:rPr>
              <a:t>Болымсыздық есімдігі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Есімдік зат есім, сын есім, сан есімнің орнына жүретіндіктен кейде есімдіктердің </a:t>
            </a:r>
            <a:r>
              <a:rPr b="0" lang="kk-KZ" sz="2400" strike="noStrike" u="none">
                <a:solidFill>
                  <a:srgbClr val="2e77e2"/>
                </a:solidFill>
                <a:uFillTx/>
                <a:latin typeface="Calibri"/>
                <a:ea typeface="Calibri"/>
              </a:rPr>
              <a:t>«</a:t>
            </a:r>
            <a:r>
              <a:rPr b="0" lang="kk-KZ" sz="2400" strike="noStrike" u="none">
                <a:solidFill>
                  <a:srgbClr val="2e77e2"/>
                </a:solidFill>
                <a:uFillTx/>
                <a:latin typeface="Times New Roman"/>
                <a:ea typeface="Calibri"/>
              </a:rPr>
              <a:t>орынбасар сөздер</a:t>
            </a:r>
            <a:r>
              <a:rPr b="0" lang="kk-KZ" sz="2400" strike="noStrike" u="none">
                <a:solidFill>
                  <a:srgbClr val="2e77e2"/>
                </a:solidFill>
                <a:uFillTx/>
                <a:latin typeface="Calibri"/>
                <a:ea typeface="Calibri"/>
              </a:rPr>
              <a:t>»</a:t>
            </a:r>
            <a:r>
              <a:rPr b="0" lang="kk-KZ" sz="2400" strike="noStrike" u="none">
                <a:solidFill>
                  <a:srgbClr val="2e77e2"/>
                </a:solidFill>
                <a:uFillTx/>
                <a:latin typeface="Times New Roman"/>
                <a:ea typeface="Calibri"/>
              </a:rPr>
              <a:t> деп  аталатынын және олардың түрленуіне қарай барлық сөйлем мүшесінің қызметін атқара алатындығын  өткен сабақта айтқанбыз. Мысалы: </a:t>
            </a:r>
            <a:r>
              <a:rPr b="1" i="1" lang="kk-KZ" sz="2400" strike="noStrike" u="none">
                <a:solidFill>
                  <a:srgbClr val="2e77e2"/>
                </a:solidFill>
                <a:uFillTx/>
                <a:latin typeface="Times New Roman"/>
                <a:ea typeface="Calibri"/>
              </a:rPr>
              <a:t>Ешкімге </a:t>
            </a:r>
            <a:r>
              <a:rPr b="0" lang="kk-KZ" sz="2400" strike="noStrike" u="none">
                <a:solidFill>
                  <a:srgbClr val="2e77e2"/>
                </a:solidFill>
                <a:uFillTx/>
                <a:latin typeface="Times New Roman"/>
                <a:ea typeface="Calibri"/>
              </a:rPr>
              <a:t>қиянат жасама. </a:t>
            </a:r>
            <a:r>
              <a:rPr b="0" i="1" lang="kk-KZ" sz="2400" strike="noStrike" u="none">
                <a:solidFill>
                  <a:srgbClr val="2e77e2"/>
                </a:solidFill>
                <a:uFillTx/>
                <a:latin typeface="Times New Roman"/>
                <a:ea typeface="Calibri"/>
              </a:rPr>
              <a:t>Ешкімге-септеліп толықтауыш қызметін атқарып тұр.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c00000"/>
                </a:solidFill>
                <a:uFillTx/>
                <a:latin typeface="Times New Roman"/>
                <a:ea typeface="Calibri"/>
              </a:rPr>
              <a:t>Болымсыздық есімдігі </a:t>
            </a:r>
            <a:r>
              <a:rPr b="0" lang="kk-KZ" sz="2400" strike="noStrike" u="none">
                <a:solidFill>
                  <a:srgbClr val="2e77e2"/>
                </a:solidFill>
                <a:uFillTx/>
                <a:latin typeface="Times New Roman"/>
                <a:ea typeface="Calibri"/>
              </a:rPr>
              <a:t>- болымсыздық мағынаны білдіретін есімдіктің түрі. Олар: ешкім, ешқайда, ешқашан, ештеңе, дәнеңе. </a:t>
            </a:r>
            <a:r>
              <a:rPr b="0" i="1" lang="kk-KZ" sz="2400" strike="noStrike" u="none">
                <a:solidFill>
                  <a:srgbClr val="2e77e2"/>
                </a:solidFill>
                <a:uFillTx/>
                <a:latin typeface="Times New Roman"/>
                <a:ea typeface="Calibri"/>
              </a:rPr>
              <a:t>Еш, кей, әлде, әр, қайсы, бір </a:t>
            </a:r>
            <a:r>
              <a:rPr b="0" lang="kk-KZ" sz="2400" strike="noStrike" u="none">
                <a:solidFill>
                  <a:srgbClr val="2e77e2"/>
                </a:solidFill>
                <a:uFillTx/>
                <a:latin typeface="Times New Roman"/>
                <a:ea typeface="Calibri"/>
              </a:rPr>
              <a:t>есімдіктері зат, сын есімдермен тіркесіп келгенде бөлек жазылады.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2e77e2"/>
                </a:solidFill>
                <a:uFillTx/>
                <a:latin typeface="Times New Roman"/>
                <a:ea typeface="Calibri"/>
              </a:rPr>
              <a:t>Мысалы: еш уақытта, кей кезде, әр адам. </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Рисунок 48" descr=""/>
          <p:cNvPicPr/>
          <p:nvPr/>
        </p:nvPicPr>
        <p:blipFill>
          <a:blip r:embed="rId1"/>
          <a:stretch/>
        </p:blipFill>
        <p:spPr>
          <a:xfrm>
            <a:off x="652320" y="7978680"/>
            <a:ext cx="200160" cy="203400"/>
          </a:xfrm>
          <a:prstGeom prst="rect">
            <a:avLst/>
          </a:prstGeom>
          <a:ln w="0">
            <a:noFill/>
          </a:ln>
        </p:spPr>
      </p:pic>
      <p:cxnSp>
        <p:nvCxnSpPr>
          <p:cNvPr id="118" name="Google Shape;77;p1"/>
          <p:cNvCxnSpPr/>
          <p:nvPr/>
        </p:nvCxnSpPr>
        <p:spPr>
          <a:xfrm>
            <a:off x="212400" y="6621120"/>
            <a:ext cx="11729160" cy="26280"/>
          </a:xfrm>
          <a:prstGeom prst="straightConnector1">
            <a:avLst/>
          </a:prstGeom>
          <a:ln w="57240">
            <a:solidFill>
              <a:srgbClr val="33cccc"/>
            </a:solidFill>
            <a:miter/>
          </a:ln>
        </p:spPr>
      </p:cxnSp>
      <p:cxnSp>
        <p:nvCxnSpPr>
          <p:cNvPr id="119" name="Google Shape;78;p1"/>
          <p:cNvCxnSpPr/>
          <p:nvPr/>
        </p:nvCxnSpPr>
        <p:spPr>
          <a:xfrm>
            <a:off x="757080" y="6364080"/>
            <a:ext cx="10694160" cy="37080"/>
          </a:xfrm>
          <a:prstGeom prst="straightConnector1">
            <a:avLst/>
          </a:prstGeom>
          <a:ln w="38160">
            <a:solidFill>
              <a:srgbClr val="474b78"/>
            </a:solidFill>
            <a:miter/>
          </a:ln>
        </p:spPr>
      </p:cxnSp>
      <p:pic>
        <p:nvPicPr>
          <p:cNvPr id="120" name="Рисунок 6" descr="https://i.pinimg.com/736x/47/96/39/479639fe90731ab370063ac8026408d7--clipart-tag.jpg"/>
          <p:cNvPicPr/>
          <p:nvPr/>
        </p:nvPicPr>
        <p:blipFill>
          <a:blip r:embed="rId2"/>
          <a:stretch/>
        </p:blipFill>
        <p:spPr>
          <a:xfrm>
            <a:off x="9918720" y="4765680"/>
            <a:ext cx="1952640" cy="1447920"/>
          </a:xfrm>
          <a:prstGeom prst="rect">
            <a:avLst/>
          </a:prstGeom>
          <a:ln w="0">
            <a:noFill/>
          </a:ln>
        </p:spPr>
      </p:pic>
      <p:sp>
        <p:nvSpPr>
          <p:cNvPr id="121" name="Rectangle 27"/>
          <p:cNvSpPr/>
          <p:nvPr/>
        </p:nvSpPr>
        <p:spPr>
          <a:xfrm>
            <a:off x="946080" y="543240"/>
            <a:ext cx="9685440" cy="16182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1-тапсырма</a:t>
            </a:r>
            <a:endParaRPr b="0" lang="ru-RU" sz="2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p:txBody>
      </p:sp>
      <p:sp>
        <p:nvSpPr>
          <p:cNvPr id="122" name="Rectangle 7"/>
          <p:cNvSpPr/>
          <p:nvPr/>
        </p:nvSpPr>
        <p:spPr>
          <a:xfrm>
            <a:off x="820800" y="549360"/>
            <a:ext cx="11371320" cy="22885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70c0"/>
                </a:solidFill>
                <a:uFillTx/>
                <a:latin typeface="Times New Roman"/>
                <a:ea typeface="Calibri"/>
              </a:rPr>
              <a:t>Мәтінді оқып, кестеге негізгі және қосымша, детальді ақпаратты жазыңдар.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23" name="Rectangle 8"/>
          <p:cNvSpPr/>
          <p:nvPr/>
        </p:nvSpPr>
        <p:spPr>
          <a:xfrm>
            <a:off x="247680" y="1111680"/>
            <a:ext cx="11685600" cy="39344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c00000"/>
                </a:solidFill>
                <a:uFillTx/>
                <a:latin typeface="Times New Roman"/>
                <a:ea typeface="Times New Roman"/>
              </a:rPr>
              <a:t>Жер жаннаты-Жетісу</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           </a:t>
            </a:r>
            <a:r>
              <a:rPr b="0" lang="kk-KZ" sz="1800" strike="noStrike" u="none">
                <a:solidFill>
                  <a:srgbClr val="002060"/>
                </a:solidFill>
                <a:uFillTx/>
                <a:latin typeface="Times New Roman"/>
                <a:ea typeface="Calibri"/>
              </a:rPr>
              <a:t>Жетісу – сулы аймақ. Су мол болғандықтан, шөбі қалың әрі шүйгін. Сондықтан «жер жаннаты – Жетісу» атанып кеткен. Жетісуда жеті өзен бар.</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Солтүстікте </a:t>
            </a:r>
            <a:r>
              <a:rPr b="0" lang="kk-KZ" sz="1800" strike="noStrike" u="sng">
                <a:solidFill>
                  <a:srgbClr val="ff8119"/>
                </a:solidFill>
                <a:uFillTx/>
                <a:latin typeface="Times New Roman"/>
                <a:ea typeface="Times New Roman"/>
                <a:hlinkClick r:id="rId3"/>
              </a:rPr>
              <a:t>Балқаш</a:t>
            </a:r>
            <a:r>
              <a:rPr b="0" lang="kk-KZ" sz="1800" strike="noStrike" u="none">
                <a:solidFill>
                  <a:srgbClr val="002060"/>
                </a:solidFill>
                <a:uFillTx/>
                <a:latin typeface="Times New Roman"/>
                <a:ea typeface="Times New Roman"/>
              </a:rPr>
              <a:t>, солтүстік-шығысында </a:t>
            </a:r>
            <a:r>
              <a:rPr b="0" lang="kk-KZ" sz="1800" strike="noStrike" u="sng">
                <a:solidFill>
                  <a:srgbClr val="ff8119"/>
                </a:solidFill>
                <a:uFillTx/>
                <a:latin typeface="Times New Roman"/>
                <a:ea typeface="Times New Roman"/>
                <a:hlinkClick r:id="rId4"/>
              </a:rPr>
              <a:t>Сасықкөл</a:t>
            </a:r>
            <a:r>
              <a:rPr b="0" lang="kk-KZ" sz="1800" strike="noStrike" u="none">
                <a:solidFill>
                  <a:srgbClr val="002060"/>
                </a:solidFill>
                <a:uFillTx/>
                <a:latin typeface="Times New Roman"/>
                <a:ea typeface="Times New Roman"/>
              </a:rPr>
              <a:t> мен </a:t>
            </a:r>
            <a:r>
              <a:rPr b="0" lang="kk-KZ" sz="1800" strike="noStrike" u="sng">
                <a:solidFill>
                  <a:srgbClr val="ff8119"/>
                </a:solidFill>
                <a:uFillTx/>
                <a:latin typeface="Times New Roman"/>
                <a:ea typeface="Times New Roman"/>
                <a:hlinkClick r:id="rId5"/>
              </a:rPr>
              <a:t>Алакөл</a:t>
            </a:r>
            <a:r>
              <a:rPr b="0" lang="kk-KZ" sz="1800" strike="noStrike" u="none">
                <a:solidFill>
                  <a:srgbClr val="002060"/>
                </a:solidFill>
                <a:uFillTx/>
                <a:latin typeface="Times New Roman"/>
                <a:ea typeface="Times New Roman"/>
              </a:rPr>
              <a:t>, шығыста Жетісу (</a:t>
            </a:r>
            <a:r>
              <a:rPr b="0" lang="kk-KZ" sz="1800" strike="noStrike" u="sng">
                <a:solidFill>
                  <a:srgbClr val="ff8119"/>
                </a:solidFill>
                <a:uFillTx/>
                <a:latin typeface="Times New Roman"/>
                <a:ea typeface="Times New Roman"/>
                <a:hlinkClick r:id="rId6"/>
              </a:rPr>
              <a:t>Жоңғар</a:t>
            </a:r>
            <a:r>
              <a:rPr b="0" lang="kk-KZ" sz="1800" strike="noStrike" u="none">
                <a:solidFill>
                  <a:srgbClr val="002060"/>
                </a:solidFill>
                <a:uFillTx/>
                <a:latin typeface="Times New Roman"/>
                <a:ea typeface="Times New Roman"/>
              </a:rPr>
              <a:t>) Алатауы, оңтүстік және оңтүстік-батысында Солтүстік </a:t>
            </a:r>
            <a:r>
              <a:rPr b="0" lang="kk-KZ" sz="1800" strike="noStrike" u="sng">
                <a:solidFill>
                  <a:srgbClr val="ff8119"/>
                </a:solidFill>
                <a:uFillTx/>
                <a:latin typeface="Times New Roman"/>
                <a:ea typeface="Times New Roman"/>
                <a:hlinkClick r:id="rId7"/>
              </a:rPr>
              <a:t>Тянь-Шань</a:t>
            </a:r>
            <a:r>
              <a:rPr b="0" lang="kk-KZ" sz="1800" strike="noStrike" u="none">
                <a:solidFill>
                  <a:srgbClr val="002060"/>
                </a:solidFill>
                <a:uFillTx/>
                <a:latin typeface="Times New Roman"/>
                <a:ea typeface="Times New Roman"/>
              </a:rPr>
              <a:t> жоталарымен шектеседі.Олардың  қатарына </a:t>
            </a:r>
            <a:r>
              <a:rPr b="0" lang="kk-KZ" sz="1800" strike="noStrike" u="sng">
                <a:solidFill>
                  <a:srgbClr val="ff8119"/>
                </a:solidFill>
                <a:uFillTx/>
                <a:latin typeface="Times New Roman"/>
                <a:ea typeface="Times New Roman"/>
                <a:hlinkClick r:id="rId8"/>
              </a:rPr>
              <a:t>Лепсі</a:t>
            </a:r>
            <a:r>
              <a:rPr b="0" lang="kk-KZ" sz="1800" strike="noStrike" u="none">
                <a:solidFill>
                  <a:srgbClr val="002060"/>
                </a:solidFill>
                <a:uFillTx/>
                <a:latin typeface="Times New Roman"/>
                <a:ea typeface="Times New Roman"/>
              </a:rPr>
              <a:t>, </a:t>
            </a:r>
            <a:r>
              <a:rPr b="0" lang="kk-KZ" sz="1800" strike="noStrike" u="sng">
                <a:solidFill>
                  <a:srgbClr val="ff8119"/>
                </a:solidFill>
                <a:uFillTx/>
                <a:latin typeface="Times New Roman"/>
                <a:ea typeface="Times New Roman"/>
                <a:hlinkClick r:id="rId9"/>
              </a:rPr>
              <a:t>Басқан</a:t>
            </a:r>
            <a:r>
              <a:rPr b="0" lang="kk-KZ" sz="1800" strike="noStrike" u="none">
                <a:solidFill>
                  <a:srgbClr val="002060"/>
                </a:solidFill>
                <a:uFillTx/>
                <a:latin typeface="Times New Roman"/>
                <a:ea typeface="Times New Roman"/>
              </a:rPr>
              <a:t>, Сарқан, Ақсу, Бүйен,  Қаратал және Көксу өзендері.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          </a:t>
            </a:r>
            <a:r>
              <a:rPr b="0" lang="kk-KZ" sz="1800" strike="noStrike" u="none">
                <a:solidFill>
                  <a:srgbClr val="002060"/>
                </a:solidFill>
                <a:uFillTx/>
                <a:latin typeface="Times New Roman"/>
                <a:ea typeface="Times New Roman"/>
              </a:rPr>
              <a:t>Жетісудың кең аумағы солтүстіктен оңтүстікке дейін 900 км, ал батыстан шығысқа дейін 800 км шақырым. Бұл өлкеде егін шаруашылығы ертеден-ақ шұраттық сипат алып, қолдан суғаруды қажет еткен. Жайылымдық мал шаруашылығы кең өріс алған. Жетісудың оңтүстік-шығыс бөлігінің тау бөктерлерінде 600 — 1200 м биіктікте ауа райы ылғалды, қоңыр салқын және ауыспалы, топырағы құнарлы. Онда суармалы егіншілікке пайдаланылатын көптеген тау өзендері бар. Жемісті ағаштар мен жапырақты ағаштар, ал одан жоғарыда шырша ормандары өседі.Міне, осындай қолайлы табиғи географиялық жағдайлар Жетісуды  Түркістан жеріндегі ертедегі мәдениет ошақтарының біріне айналдырды. </a:t>
            </a:r>
            <a:endParaRPr b="0" lang="ru-RU" sz="18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Рисунок 6" descr="https://i.pinimg.com/736x/47/96/39/479639fe90731ab370063ac8026408d7--clipart-tag.jpg"/>
          <p:cNvPicPr/>
          <p:nvPr/>
        </p:nvPicPr>
        <p:blipFill>
          <a:blip r:embed="rId1"/>
          <a:stretch/>
        </p:blipFill>
        <p:spPr>
          <a:xfrm>
            <a:off x="9205920" y="4510080"/>
            <a:ext cx="2624040" cy="1936800"/>
          </a:xfrm>
          <a:prstGeom prst="rect">
            <a:avLst/>
          </a:prstGeom>
          <a:ln w="0">
            <a:noFill/>
          </a:ln>
        </p:spPr>
      </p:pic>
      <p:sp>
        <p:nvSpPr>
          <p:cNvPr id="125" name=""/>
          <p:cNvSpPr txBox="1"/>
          <p:nvPr/>
        </p:nvSpPr>
        <p:spPr>
          <a:xfrm>
            <a:off x="485640" y="820800"/>
            <a:ext cx="10972800" cy="4324320"/>
          </a:xfrm>
          <a:prstGeom prst="rect">
            <a:avLst/>
          </a:prstGeom>
          <a:noFill/>
          <a:ln w="0">
            <a:noFill/>
          </a:ln>
        </p:spPr>
        <p:txBody>
          <a:bodyPr anchor="t">
            <a:normAutofit/>
          </a:bodyPr>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Дескриптор</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Тапсырма критерийі:</a:t>
            </a:r>
            <a:r>
              <a:rPr b="0" lang="kk-KZ" sz="3200" strike="noStrike" u="none">
                <a:solidFill>
                  <a:srgbClr val="002060"/>
                </a:solidFill>
                <a:uFillTx/>
                <a:latin typeface="Times New Roman"/>
                <a:ea typeface="Times New Roman"/>
              </a:rPr>
              <a:t> </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мәтіндегі негізгі және қосымша, детальді ақпаратты анықтау.</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мәтінді оқып танысады;</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негізгі және қосымша, детальді ақпаратты анықтайды;</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анықтаған ақпаратты кестеге түсіреді.</a:t>
            </a:r>
            <a:endParaRPr b="0" lang="ru-RU" sz="3200" strike="noStrike" u="none">
              <a:solidFill>
                <a:srgbClr val="000000"/>
              </a:solidFill>
              <a:uFillTx/>
              <a:latin typeface="Lucida Sans Unicode"/>
            </a:endParaRPr>
          </a:p>
          <a:p>
            <a:pPr marL="365040" indent="-255600">
              <a:lnSpc>
                <a:spcPct val="100000"/>
              </a:lnSpc>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Lucida Sans Unicod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Picture 2" descr=""/>
          <p:cNvPicPr/>
          <p:nvPr/>
        </p:nvPicPr>
        <p:blipFill>
          <a:blip r:embed="rId1"/>
          <a:stretch/>
        </p:blipFill>
        <p:spPr>
          <a:xfrm>
            <a:off x="3019320" y="3144960"/>
            <a:ext cx="6303960" cy="444240"/>
          </a:xfrm>
          <a:prstGeom prst="rect">
            <a:avLst/>
          </a:prstGeom>
          <a:ln w="0">
            <a:noFill/>
          </a:ln>
        </p:spPr>
      </p:pic>
      <p:pic>
        <p:nvPicPr>
          <p:cNvPr id="127" name="Рисунок 5" descr="http://kazakhfilm.kazakh.ru/upload/blog/cd8/%20qkteloimgk.png"/>
          <p:cNvPicPr/>
          <p:nvPr/>
        </p:nvPicPr>
        <p:blipFill>
          <a:blip r:embed="rId2"/>
          <a:stretch/>
        </p:blipFill>
        <p:spPr>
          <a:xfrm>
            <a:off x="10104480" y="5067360"/>
            <a:ext cx="1828800" cy="1446120"/>
          </a:xfrm>
          <a:prstGeom prst="rect">
            <a:avLst/>
          </a:prstGeom>
          <a:ln w="0">
            <a:noFill/>
          </a:ln>
        </p:spPr>
      </p:pic>
      <p:sp>
        <p:nvSpPr>
          <p:cNvPr id="128" name="Rectangle 26"/>
          <p:cNvSpPr/>
          <p:nvPr/>
        </p:nvSpPr>
        <p:spPr>
          <a:xfrm>
            <a:off x="1146240" y="132120"/>
            <a:ext cx="9966240" cy="204516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c00000"/>
                </a:solidFill>
                <a:uFillTx/>
                <a:latin typeface="Times New Roman"/>
                <a:ea typeface="Times New Roman"/>
              </a:rPr>
              <a:t>Өзіңді тексер!</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Calibri"/>
              </a:rPr>
              <a:t> </a:t>
            </a:r>
            <a:endParaRPr b="0" lang="ru-RU" sz="32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graphicFrame>
        <p:nvGraphicFramePr>
          <p:cNvPr id="129" name=""/>
          <p:cNvGraphicFramePr/>
          <p:nvPr/>
        </p:nvGraphicFramePr>
        <p:xfrm>
          <a:off x="1471680" y="992160"/>
          <a:ext cx="8880480" cy="4014720"/>
        </p:xfrm>
        <a:graphic>
          <a:graphicData uri="http://schemas.openxmlformats.org/drawingml/2006/table">
            <a:tbl>
              <a:tblPr/>
              <a:tblGrid>
                <a:gridCol w="4440240"/>
                <a:gridCol w="4440240"/>
              </a:tblGrid>
              <a:tr h="3650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Calibri"/>
                        </a:rPr>
                        <a:t>Негізгі ақпарат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Calibri"/>
                        </a:rPr>
                        <a:t>Қосымша, детальді ақпаратты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64968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Жетісу – сулы аймақ. Оның құрамында бірнеше өзен кіреді. Сондықтан «жер жаннаты – Жетісу» атанып кеткен. Жетісу өлкесінде мал шаруашылығы мен егін шаруашылығы жақсы дамыған.</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Жетісуда жеті өзен бар. </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Times New Roman"/>
                        </a:rPr>
                        <a:t>Жетісудың кең аумағы солтүстіктен оңтүстікке дейін 900 км, ал батыстан шығысқа дейін 800 км шақырым. Жетісудың оңтүстік-шығыс бөлігінің тау бөктерлерінде 600 — 1200 м биіктікте ауа райы ылғалды, қоңыр салқын және ауыспалы, топырағы құнарлы.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Рисунок 48" descr=""/>
          <p:cNvPicPr/>
          <p:nvPr/>
        </p:nvPicPr>
        <p:blipFill>
          <a:blip r:embed="rId1"/>
          <a:stretch/>
        </p:blipFill>
        <p:spPr>
          <a:xfrm>
            <a:off x="652320" y="7978680"/>
            <a:ext cx="200160" cy="203400"/>
          </a:xfrm>
          <a:prstGeom prst="rect">
            <a:avLst/>
          </a:prstGeom>
          <a:ln w="0">
            <a:noFill/>
          </a:ln>
        </p:spPr>
      </p:pic>
      <p:cxnSp>
        <p:nvCxnSpPr>
          <p:cNvPr id="131" name="Google Shape;77;p1"/>
          <p:cNvCxnSpPr/>
          <p:nvPr/>
        </p:nvCxnSpPr>
        <p:spPr>
          <a:xfrm>
            <a:off x="212400" y="6621120"/>
            <a:ext cx="11729160" cy="26280"/>
          </a:xfrm>
          <a:prstGeom prst="straightConnector1">
            <a:avLst/>
          </a:prstGeom>
          <a:ln w="57240">
            <a:solidFill>
              <a:srgbClr val="33cccc"/>
            </a:solidFill>
            <a:miter/>
          </a:ln>
        </p:spPr>
      </p:cxnSp>
      <p:cxnSp>
        <p:nvCxnSpPr>
          <p:cNvPr id="132" name="Google Shape;78;p1"/>
          <p:cNvCxnSpPr/>
          <p:nvPr/>
        </p:nvCxnSpPr>
        <p:spPr>
          <a:xfrm>
            <a:off x="757080" y="6364080"/>
            <a:ext cx="10694160" cy="37080"/>
          </a:xfrm>
          <a:prstGeom prst="straightConnector1">
            <a:avLst/>
          </a:prstGeom>
          <a:ln w="57240">
            <a:solidFill>
              <a:srgbClr val="0070c0"/>
            </a:solidFill>
            <a:miter/>
          </a:ln>
        </p:spPr>
      </p:cxnSp>
      <p:pic>
        <p:nvPicPr>
          <p:cNvPr id="133" name="Рисунок 6" descr="https://ds02.infourok.ru/uploads/ex/0880/00018f1f-cacfa67b/img9.jpg"/>
          <p:cNvPicPr/>
          <p:nvPr/>
        </p:nvPicPr>
        <p:blipFill>
          <a:blip r:embed="rId2"/>
          <a:stretch/>
        </p:blipFill>
        <p:spPr>
          <a:xfrm>
            <a:off x="9255240" y="4492800"/>
            <a:ext cx="2631960" cy="1860480"/>
          </a:xfrm>
          <a:prstGeom prst="rect">
            <a:avLst/>
          </a:prstGeom>
          <a:ln w="0">
            <a:noFill/>
          </a:ln>
        </p:spPr>
      </p:pic>
      <p:sp>
        <p:nvSpPr>
          <p:cNvPr id="134" name="Rectangle 16"/>
          <p:cNvSpPr/>
          <p:nvPr/>
        </p:nvSpPr>
        <p:spPr>
          <a:xfrm>
            <a:off x="573120" y="471240"/>
            <a:ext cx="10895040" cy="52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2-тапсырма</a:t>
            </a:r>
            <a:endParaRPr b="0" lang="ru-RU" sz="2800" strike="noStrike" u="none">
              <a:solidFill>
                <a:srgbClr val="000000"/>
              </a:solidFill>
              <a:uFillTx/>
              <a:latin typeface="Calibri"/>
            </a:endParaRPr>
          </a:p>
        </p:txBody>
      </p:sp>
      <p:sp>
        <p:nvSpPr>
          <p:cNvPr id="135" name="Rectangle 17"/>
          <p:cNvSpPr/>
          <p:nvPr/>
        </p:nvSpPr>
        <p:spPr>
          <a:xfrm>
            <a:off x="495360" y="1255680"/>
            <a:ext cx="10818720" cy="26557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Болымсыз етістіктерді сәйкестендіріп, сөйлемдегі қызметін анықтаңдар</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1. Ана сүтін ақтамағанды                                              ешқашан</a:t>
            </a:r>
            <a:br>
              <a:rPr sz="2800"/>
            </a:br>
            <a:r>
              <a:rPr b="0" lang="kk-KZ" sz="2800" strike="noStrike" u="none">
                <a:solidFill>
                  <a:srgbClr val="2e77e2"/>
                </a:solidFill>
                <a:uFillTx/>
                <a:latin typeface="Times New Roman"/>
                <a:ea typeface="Calibri"/>
              </a:rPr>
              <a:t>    ...     жақтамайды.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2. ...........  ала жібін  аттама.                                            ешкім</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3. Ешкімде, .... да ұмытылмайды                                   ешкімнің </a:t>
            </a:r>
            <a:endParaRPr b="0" lang="ru-RU" sz="28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7753</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8ml</cp:lastModifiedBy>
  <cp:lastPrinted>2020-03-24T14:36:16Z</cp:lastPrinted>
  <dcterms:modified xsi:type="dcterms:W3CDTF">2021-01-14T12:48:23Z</dcterms:modified>
  <cp:revision>522</cp:revision>
  <dc:subject/>
  <dc:title>Презентация PowerPoint</dc:title>
</cp:coreProperties>
</file>