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69" r:id="rId4"/>
    <p:sldId id="261" r:id="rId5"/>
    <p:sldId id="262" r:id="rId6"/>
    <p:sldId id="258" r:id="rId7"/>
    <p:sldId id="259" r:id="rId8"/>
    <p:sldId id="260" r:id="rId9"/>
    <p:sldId id="273" r:id="rId10"/>
    <p:sldId id="263" r:id="rId11"/>
    <p:sldId id="264" r:id="rId12"/>
    <p:sldId id="267" r:id="rId13"/>
    <p:sldId id="266" r:id="rId14"/>
    <p:sldId id="265" r:id="rId15"/>
    <p:sldId id="268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27788-A15B-418A-92C5-1BB4DD105A90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2CB16-D4BD-4DB6-9237-0E9D73EFA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187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2CB16-D4BD-4DB6-9237-0E9D73EFAD82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61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924944"/>
            <a:ext cx="7200800" cy="1440160"/>
          </a:xfrm>
        </p:spPr>
        <p:txBody>
          <a:bodyPr>
            <a:normAutofit fontScale="90000"/>
          </a:bodyPr>
          <a:lstStyle/>
          <a:p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Су- </a:t>
            </a:r>
            <a:r>
              <a:rPr lang="kk-KZ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тіршілік көзі. </a:t>
            </a:r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Қазақстандағы  өзен-көлдер</a:t>
            </a:r>
            <a:b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kk-KZ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kk-KZ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altLang="ru-RU" sz="3100" i="1" dirty="0" err="1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Сабақтың</a:t>
            </a:r>
            <a:r>
              <a:rPr lang="ru-RU" altLang="ru-RU" sz="3100" i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altLang="ru-RU" sz="3100" i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тақырыбы</a:t>
            </a:r>
            <a:r>
              <a:rPr lang="ru-RU" altLang="ru-RU" sz="3100" i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br>
              <a:rPr lang="ru-RU" altLang="ru-RU" sz="3100" i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Туризм</a:t>
            </a:r>
            <a:r>
              <a:rPr lang="kk-KZ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Шипалы су.</a:t>
            </a:r>
            <a:r>
              <a:rPr lang="ru-RU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kk-KZ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Белгісіздік </a:t>
            </a:r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есімдігі</a:t>
            </a:r>
            <a:endParaRPr lang="ru-RU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8673" y="764704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Бөлім тақырыбы:</a:t>
            </a:r>
            <a:endParaRPr lang="ru-RU" sz="20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48264" y="260648"/>
            <a:ext cx="16800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 ТІЛІ </a:t>
            </a:r>
            <a:r>
              <a:rPr lang="ru-RU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</a:t>
            </a:r>
            <a:r>
              <a:rPr lang="kk-KZ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kk-KZ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r>
              <a:rPr lang="kk-KZ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6-сынып</a:t>
            </a:r>
            <a:endParaRPr lang="ru-RU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529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32656"/>
            <a:ext cx="58143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</a:t>
            </a:r>
            <a:r>
              <a:rPr lang="kk-KZ" sz="32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апсырма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2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Сызбаны толтырыңыз.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1239139" y="1441389"/>
            <a:ext cx="6334964" cy="3892794"/>
            <a:chOff x="1239139" y="1441389"/>
            <a:chExt cx="6334964" cy="3892794"/>
          </a:xfrm>
        </p:grpSpPr>
        <p:sp>
          <p:nvSpPr>
            <p:cNvPr id="4" name="Полилиния 3"/>
            <p:cNvSpPr/>
            <p:nvPr/>
          </p:nvSpPr>
          <p:spPr>
            <a:xfrm>
              <a:off x="1239139" y="2768835"/>
              <a:ext cx="2516289" cy="1104988"/>
            </a:xfrm>
            <a:custGeom>
              <a:avLst/>
              <a:gdLst>
                <a:gd name="connsiteX0" fmla="*/ 0 w 2516289"/>
                <a:gd name="connsiteY0" fmla="*/ 110499 h 1104988"/>
                <a:gd name="connsiteX1" fmla="*/ 110499 w 2516289"/>
                <a:gd name="connsiteY1" fmla="*/ 0 h 1104988"/>
                <a:gd name="connsiteX2" fmla="*/ 2405790 w 2516289"/>
                <a:gd name="connsiteY2" fmla="*/ 0 h 1104988"/>
                <a:gd name="connsiteX3" fmla="*/ 2516289 w 2516289"/>
                <a:gd name="connsiteY3" fmla="*/ 110499 h 1104988"/>
                <a:gd name="connsiteX4" fmla="*/ 2516289 w 2516289"/>
                <a:gd name="connsiteY4" fmla="*/ 994489 h 1104988"/>
                <a:gd name="connsiteX5" fmla="*/ 2405790 w 2516289"/>
                <a:gd name="connsiteY5" fmla="*/ 1104988 h 1104988"/>
                <a:gd name="connsiteX6" fmla="*/ 110499 w 2516289"/>
                <a:gd name="connsiteY6" fmla="*/ 1104988 h 1104988"/>
                <a:gd name="connsiteX7" fmla="*/ 0 w 2516289"/>
                <a:gd name="connsiteY7" fmla="*/ 994489 h 1104988"/>
                <a:gd name="connsiteX8" fmla="*/ 0 w 2516289"/>
                <a:gd name="connsiteY8" fmla="*/ 110499 h 1104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16289" h="1104988">
                  <a:moveTo>
                    <a:pt x="0" y="110499"/>
                  </a:moveTo>
                  <a:cubicBezTo>
                    <a:pt x="0" y="49472"/>
                    <a:pt x="49472" y="0"/>
                    <a:pt x="110499" y="0"/>
                  </a:cubicBezTo>
                  <a:lnTo>
                    <a:pt x="2405790" y="0"/>
                  </a:lnTo>
                  <a:cubicBezTo>
                    <a:pt x="2466817" y="0"/>
                    <a:pt x="2516289" y="49472"/>
                    <a:pt x="2516289" y="110499"/>
                  </a:cubicBezTo>
                  <a:lnTo>
                    <a:pt x="2516289" y="994489"/>
                  </a:lnTo>
                  <a:cubicBezTo>
                    <a:pt x="2516289" y="1055516"/>
                    <a:pt x="2466817" y="1104988"/>
                    <a:pt x="2405790" y="1104988"/>
                  </a:cubicBezTo>
                  <a:lnTo>
                    <a:pt x="110499" y="1104988"/>
                  </a:lnTo>
                  <a:cubicBezTo>
                    <a:pt x="49472" y="1104988"/>
                    <a:pt x="0" y="1055516"/>
                    <a:pt x="0" y="994489"/>
                  </a:cubicBezTo>
                  <a:lnTo>
                    <a:pt x="0" y="110499"/>
                  </a:ln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50144" tIns="50144" rIns="50144" bIns="50144" numCol="1" spcCol="1270" anchor="ctr" anchorCtr="0">
              <a:noAutofit/>
            </a:bodyPr>
            <a:lstStyle/>
            <a:p>
              <a:pPr marL="0" marR="0" lvl="0" indent="0" algn="ctr" defTabSz="124460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</a:t>
              </a:r>
              <a:r>
                <a:rPr kumimoji="0" lang="kk-KZ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әтін</a:t>
              </a:r>
              <a:endParaRPr kumimoji="0" lang="x-none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" name="Полилиния 4"/>
            <p:cNvSpPr/>
            <p:nvPr/>
          </p:nvSpPr>
          <p:spPr>
            <a:xfrm rot="18289469">
              <a:off x="3345676" y="2509891"/>
              <a:ext cx="1910555" cy="54492"/>
            </a:xfrm>
            <a:custGeom>
              <a:avLst/>
              <a:gdLst>
                <a:gd name="connsiteX0" fmla="*/ 0 w 1910555"/>
                <a:gd name="connsiteY0" fmla="*/ 27246 h 54492"/>
                <a:gd name="connsiteX1" fmla="*/ 1910555 w 1910555"/>
                <a:gd name="connsiteY1" fmla="*/ 27246 h 54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910555" h="54492">
                  <a:moveTo>
                    <a:pt x="0" y="27246"/>
                  </a:moveTo>
                  <a:lnTo>
                    <a:pt x="1910555" y="27246"/>
                  </a:lnTo>
                </a:path>
              </a:pathLst>
            </a:cu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spcFirstLastPara="0" vert="horz" wrap="square" lIns="920213" tIns="-20519" rIns="920214" bIns="-20517" numCol="1" spcCol="1270" anchor="ctr" anchorCtr="0">
              <a:noAutofit/>
            </a:bodyPr>
            <a:lstStyle/>
            <a:p>
              <a:pPr marL="0" marR="0" lvl="0" indent="0" algn="ctr" defTabSz="31115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sz="7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4846478" y="1441389"/>
              <a:ext cx="2727625" cy="1013921"/>
            </a:xfrm>
            <a:custGeom>
              <a:avLst/>
              <a:gdLst>
                <a:gd name="connsiteX0" fmla="*/ 0 w 2727625"/>
                <a:gd name="connsiteY0" fmla="*/ 136381 h 1363812"/>
                <a:gd name="connsiteX1" fmla="*/ 136381 w 2727625"/>
                <a:gd name="connsiteY1" fmla="*/ 0 h 1363812"/>
                <a:gd name="connsiteX2" fmla="*/ 2591244 w 2727625"/>
                <a:gd name="connsiteY2" fmla="*/ 0 h 1363812"/>
                <a:gd name="connsiteX3" fmla="*/ 2727625 w 2727625"/>
                <a:gd name="connsiteY3" fmla="*/ 136381 h 1363812"/>
                <a:gd name="connsiteX4" fmla="*/ 2727625 w 2727625"/>
                <a:gd name="connsiteY4" fmla="*/ 1227431 h 1363812"/>
                <a:gd name="connsiteX5" fmla="*/ 2591244 w 2727625"/>
                <a:gd name="connsiteY5" fmla="*/ 1363812 h 1363812"/>
                <a:gd name="connsiteX6" fmla="*/ 136381 w 2727625"/>
                <a:gd name="connsiteY6" fmla="*/ 1363812 h 1363812"/>
                <a:gd name="connsiteX7" fmla="*/ 0 w 2727625"/>
                <a:gd name="connsiteY7" fmla="*/ 1227431 h 1363812"/>
                <a:gd name="connsiteX8" fmla="*/ 0 w 2727625"/>
                <a:gd name="connsiteY8" fmla="*/ 136381 h 1363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27625" h="1363812">
                  <a:moveTo>
                    <a:pt x="0" y="136381"/>
                  </a:moveTo>
                  <a:cubicBezTo>
                    <a:pt x="0" y="61060"/>
                    <a:pt x="61060" y="0"/>
                    <a:pt x="136381" y="0"/>
                  </a:cubicBezTo>
                  <a:lnTo>
                    <a:pt x="2591244" y="0"/>
                  </a:lnTo>
                  <a:cubicBezTo>
                    <a:pt x="2666565" y="0"/>
                    <a:pt x="2727625" y="61060"/>
                    <a:pt x="2727625" y="136381"/>
                  </a:cubicBezTo>
                  <a:lnTo>
                    <a:pt x="2727625" y="1227431"/>
                  </a:lnTo>
                  <a:cubicBezTo>
                    <a:pt x="2727625" y="1302752"/>
                    <a:pt x="2666565" y="1363812"/>
                    <a:pt x="2591244" y="1363812"/>
                  </a:cubicBezTo>
                  <a:lnTo>
                    <a:pt x="136381" y="1363812"/>
                  </a:lnTo>
                  <a:cubicBezTo>
                    <a:pt x="61060" y="1363812"/>
                    <a:pt x="0" y="1302752"/>
                    <a:pt x="0" y="1227431"/>
                  </a:cubicBezTo>
                  <a:lnTo>
                    <a:pt x="0" y="136381"/>
                  </a:ln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60265" tIns="60265" rIns="60265" bIns="60265" numCol="1" spcCol="1270" anchor="ctr" anchorCtr="0">
              <a:noAutofit/>
            </a:bodyPr>
            <a:lstStyle/>
            <a:p>
              <a:pPr marL="0" marR="0" lvl="0" indent="0" algn="ctr" defTabSz="142240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стилі</a:t>
              </a:r>
              <a:endParaRPr kumimoji="0" lang="x-none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3755428" y="3294083"/>
              <a:ext cx="1091050" cy="54492"/>
            </a:xfrm>
            <a:custGeom>
              <a:avLst/>
              <a:gdLst>
                <a:gd name="connsiteX0" fmla="*/ 0 w 1091050"/>
                <a:gd name="connsiteY0" fmla="*/ 27246 h 54492"/>
                <a:gd name="connsiteX1" fmla="*/ 1091050 w 1091050"/>
                <a:gd name="connsiteY1" fmla="*/ 27246 h 54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1050" h="54492">
                  <a:moveTo>
                    <a:pt x="0" y="27246"/>
                  </a:moveTo>
                  <a:lnTo>
                    <a:pt x="1091050" y="27246"/>
                  </a:lnTo>
                </a:path>
              </a:pathLst>
            </a:cu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spcFirstLastPara="0" vert="horz" wrap="square" lIns="530949" tIns="-30" rIns="530949" bIns="-30" numCol="1" spcCol="1270" anchor="ctr" anchorCtr="0">
              <a:noAutofit/>
            </a:bodyPr>
            <a:lstStyle/>
            <a:p>
              <a:pPr marL="0" marR="0" lvl="0" indent="0" algn="ctr" defTabSz="22225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sz="5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4846478" y="2773651"/>
              <a:ext cx="2727625" cy="1126476"/>
            </a:xfrm>
            <a:custGeom>
              <a:avLst/>
              <a:gdLst>
                <a:gd name="connsiteX0" fmla="*/ 0 w 2727625"/>
                <a:gd name="connsiteY0" fmla="*/ 136381 h 1363812"/>
                <a:gd name="connsiteX1" fmla="*/ 136381 w 2727625"/>
                <a:gd name="connsiteY1" fmla="*/ 0 h 1363812"/>
                <a:gd name="connsiteX2" fmla="*/ 2591244 w 2727625"/>
                <a:gd name="connsiteY2" fmla="*/ 0 h 1363812"/>
                <a:gd name="connsiteX3" fmla="*/ 2727625 w 2727625"/>
                <a:gd name="connsiteY3" fmla="*/ 136381 h 1363812"/>
                <a:gd name="connsiteX4" fmla="*/ 2727625 w 2727625"/>
                <a:gd name="connsiteY4" fmla="*/ 1227431 h 1363812"/>
                <a:gd name="connsiteX5" fmla="*/ 2591244 w 2727625"/>
                <a:gd name="connsiteY5" fmla="*/ 1363812 h 1363812"/>
                <a:gd name="connsiteX6" fmla="*/ 136381 w 2727625"/>
                <a:gd name="connsiteY6" fmla="*/ 1363812 h 1363812"/>
                <a:gd name="connsiteX7" fmla="*/ 0 w 2727625"/>
                <a:gd name="connsiteY7" fmla="*/ 1227431 h 1363812"/>
                <a:gd name="connsiteX8" fmla="*/ 0 w 2727625"/>
                <a:gd name="connsiteY8" fmla="*/ 136381 h 1363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27625" h="1363812">
                  <a:moveTo>
                    <a:pt x="0" y="136381"/>
                  </a:moveTo>
                  <a:cubicBezTo>
                    <a:pt x="0" y="61060"/>
                    <a:pt x="61060" y="0"/>
                    <a:pt x="136381" y="0"/>
                  </a:cubicBezTo>
                  <a:lnTo>
                    <a:pt x="2591244" y="0"/>
                  </a:lnTo>
                  <a:cubicBezTo>
                    <a:pt x="2666565" y="0"/>
                    <a:pt x="2727625" y="61060"/>
                    <a:pt x="2727625" y="136381"/>
                  </a:cubicBezTo>
                  <a:lnTo>
                    <a:pt x="2727625" y="1227431"/>
                  </a:lnTo>
                  <a:cubicBezTo>
                    <a:pt x="2727625" y="1302752"/>
                    <a:pt x="2666565" y="1363812"/>
                    <a:pt x="2591244" y="1363812"/>
                  </a:cubicBezTo>
                  <a:lnTo>
                    <a:pt x="136381" y="1363812"/>
                  </a:lnTo>
                  <a:cubicBezTo>
                    <a:pt x="61060" y="1363812"/>
                    <a:pt x="0" y="1302752"/>
                    <a:pt x="0" y="1227431"/>
                  </a:cubicBezTo>
                  <a:lnTo>
                    <a:pt x="0" y="136381"/>
                  </a:ln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60265" tIns="60265" rIns="60265" bIns="60265" numCol="1" spcCol="1270" anchor="ctr" anchorCtr="0">
              <a:noAutofit/>
            </a:bodyPr>
            <a:lstStyle/>
            <a:p>
              <a:pPr marL="0" marR="0" lvl="0" indent="0" algn="ctr" defTabSz="142240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мазмұны</a:t>
              </a:r>
              <a:endParaRPr kumimoji="0" lang="x-none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Полилиния 8"/>
            <p:cNvSpPr/>
            <p:nvPr/>
          </p:nvSpPr>
          <p:spPr>
            <a:xfrm rot="3310531">
              <a:off x="3345676" y="4078276"/>
              <a:ext cx="1910555" cy="54492"/>
            </a:xfrm>
            <a:custGeom>
              <a:avLst/>
              <a:gdLst>
                <a:gd name="connsiteX0" fmla="*/ 0 w 1910555"/>
                <a:gd name="connsiteY0" fmla="*/ 27246 h 54492"/>
                <a:gd name="connsiteX1" fmla="*/ 1910555 w 1910555"/>
                <a:gd name="connsiteY1" fmla="*/ 27246 h 54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910555" h="54492">
                  <a:moveTo>
                    <a:pt x="0" y="27246"/>
                  </a:moveTo>
                  <a:lnTo>
                    <a:pt x="1910555" y="27246"/>
                  </a:lnTo>
                </a:path>
              </a:pathLst>
            </a:cu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spcFirstLastPara="0" vert="horz" wrap="square" lIns="920212" tIns="-20518" rIns="920215" bIns="-20518" numCol="1" spcCol="1270" anchor="ctr" anchorCtr="0">
              <a:noAutofit/>
            </a:bodyPr>
            <a:lstStyle/>
            <a:p>
              <a:pPr marL="0" marR="0" lvl="0" indent="0" algn="ctr" defTabSz="31115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sz="7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4846478" y="4209611"/>
              <a:ext cx="2727625" cy="1124572"/>
            </a:xfrm>
            <a:custGeom>
              <a:avLst/>
              <a:gdLst>
                <a:gd name="connsiteX0" fmla="*/ 0 w 2727625"/>
                <a:gd name="connsiteY0" fmla="*/ 136381 h 1363812"/>
                <a:gd name="connsiteX1" fmla="*/ 136381 w 2727625"/>
                <a:gd name="connsiteY1" fmla="*/ 0 h 1363812"/>
                <a:gd name="connsiteX2" fmla="*/ 2591244 w 2727625"/>
                <a:gd name="connsiteY2" fmla="*/ 0 h 1363812"/>
                <a:gd name="connsiteX3" fmla="*/ 2727625 w 2727625"/>
                <a:gd name="connsiteY3" fmla="*/ 136381 h 1363812"/>
                <a:gd name="connsiteX4" fmla="*/ 2727625 w 2727625"/>
                <a:gd name="connsiteY4" fmla="*/ 1227431 h 1363812"/>
                <a:gd name="connsiteX5" fmla="*/ 2591244 w 2727625"/>
                <a:gd name="connsiteY5" fmla="*/ 1363812 h 1363812"/>
                <a:gd name="connsiteX6" fmla="*/ 136381 w 2727625"/>
                <a:gd name="connsiteY6" fmla="*/ 1363812 h 1363812"/>
                <a:gd name="connsiteX7" fmla="*/ 0 w 2727625"/>
                <a:gd name="connsiteY7" fmla="*/ 1227431 h 1363812"/>
                <a:gd name="connsiteX8" fmla="*/ 0 w 2727625"/>
                <a:gd name="connsiteY8" fmla="*/ 136381 h 1363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27625" h="1363812">
                  <a:moveTo>
                    <a:pt x="0" y="136381"/>
                  </a:moveTo>
                  <a:cubicBezTo>
                    <a:pt x="0" y="61060"/>
                    <a:pt x="61060" y="0"/>
                    <a:pt x="136381" y="0"/>
                  </a:cubicBezTo>
                  <a:lnTo>
                    <a:pt x="2591244" y="0"/>
                  </a:lnTo>
                  <a:cubicBezTo>
                    <a:pt x="2666565" y="0"/>
                    <a:pt x="2727625" y="61060"/>
                    <a:pt x="2727625" y="136381"/>
                  </a:cubicBezTo>
                  <a:lnTo>
                    <a:pt x="2727625" y="1227431"/>
                  </a:lnTo>
                  <a:cubicBezTo>
                    <a:pt x="2727625" y="1302752"/>
                    <a:pt x="2666565" y="1363812"/>
                    <a:pt x="2591244" y="1363812"/>
                  </a:cubicBezTo>
                  <a:lnTo>
                    <a:pt x="136381" y="1363812"/>
                  </a:lnTo>
                  <a:cubicBezTo>
                    <a:pt x="61060" y="1363812"/>
                    <a:pt x="0" y="1302752"/>
                    <a:pt x="0" y="1227431"/>
                  </a:cubicBezTo>
                  <a:lnTo>
                    <a:pt x="0" y="136381"/>
                  </a:ln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60265" tIns="60265" rIns="60265" bIns="60265" numCol="1" spcCol="1270" anchor="ctr" anchorCtr="0">
              <a:noAutofit/>
            </a:bodyPr>
            <a:lstStyle/>
            <a:p>
              <a:pPr marL="0" marR="0" lvl="0" indent="0" algn="ctr" defTabSz="142240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тілдік ерекшелігі</a:t>
              </a:r>
              <a:endParaRPr kumimoji="0" lang="x-none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2522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88641"/>
            <a:ext cx="47185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3200" b="1" dirty="0">
                <a:solidFill>
                  <a:srgbClr val="1F497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370599" y="548680"/>
            <a:ext cx="3888431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8890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Ауызекі сөйлеу стилі</a:t>
            </a:r>
          </a:p>
          <a:p>
            <a:pPr lvl="0" defTabSz="8890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Диалог</a:t>
            </a:r>
            <a:endParaRPr lang="x-none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91542" y="1346194"/>
            <a:ext cx="3846544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8890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"Алмаарасан" </a:t>
            </a:r>
            <a:r>
              <a:rPr lang="ru-RU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шипажайындағы</a:t>
            </a:r>
            <a:r>
              <a:rPr lang="ru-RU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минералды</a:t>
            </a:r>
            <a:r>
              <a:rPr lang="ru-RU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су </a:t>
            </a: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жайлы әңгіме.</a:t>
            </a:r>
            <a:endParaRPr lang="x-none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70598" y="2150038"/>
            <a:ext cx="3888432" cy="1350970"/>
          </a:xfrm>
          <a:prstGeom prst="roundRect">
            <a:avLst>
              <a:gd name="adj" fmla="val 1601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9779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endParaRPr lang="kk-KZ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9779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сұраулы</a:t>
            </a:r>
            <a:r>
              <a:rPr lang="kk-KZ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толымсыз сөйлемдер кездескен</a:t>
            </a: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  <a:endParaRPr lang="kk-KZ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9779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сөздер</a:t>
            </a:r>
            <a:r>
              <a:rPr lang="ru-RU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сөз</a:t>
            </a:r>
            <a:r>
              <a:rPr lang="ru-RU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тіркестері</a:t>
            </a:r>
            <a:r>
              <a:rPr lang="ru-RU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еркін</a:t>
            </a:r>
            <a:r>
              <a:rPr lang="ru-RU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қолданылған</a:t>
            </a:r>
            <a:r>
              <a:rPr lang="ru-RU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kk-KZ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8890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x-none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1526214"/>
            <a:ext cx="1953928" cy="4680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1-Мәтін 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3055450" y="1052736"/>
            <a:ext cx="1273260" cy="707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3074257" y="1734957"/>
            <a:ext cx="1273260" cy="252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051178" y="1807181"/>
            <a:ext cx="1319419" cy="6857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971600" y="4653136"/>
            <a:ext cx="2025936" cy="5040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2-мәтін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370597" y="3789040"/>
            <a:ext cx="3888433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Ресми </a:t>
            </a: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іс-қағаздар стилі</a:t>
            </a:r>
          </a:p>
          <a:p>
            <a:pPr lvl="0"/>
            <a:r>
              <a:rPr lang="kk-KZ" dirty="0" smtClean="0"/>
              <a:t>Өтініш</a:t>
            </a:r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391540" y="4581128"/>
            <a:ext cx="3846544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8890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Жұмысқа тұру жайлы өтініш.</a:t>
            </a:r>
            <a:endParaRPr lang="x-none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370596" y="5362364"/>
            <a:ext cx="3888433" cy="122413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9779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k-KZ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8890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</a:t>
            </a:r>
            <a:r>
              <a:rPr lang="kk-KZ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мазмұны анық жазылған;</a:t>
            </a:r>
          </a:p>
          <a:p>
            <a:pPr lvl="0" defTabSz="8890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ресми сөздер мен тіркестер бар;</a:t>
            </a:r>
            <a:endParaRPr lang="x-none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8890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сөйлем құрылымы тұрақты.</a:t>
            </a:r>
            <a:endParaRPr lang="x-none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9779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k-KZ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 flipV="1">
            <a:off x="2937875" y="4113076"/>
            <a:ext cx="1390835" cy="7719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2961576" y="4905164"/>
            <a:ext cx="1367134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960487" y="4868666"/>
            <a:ext cx="1368223" cy="163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6479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476673"/>
            <a:ext cx="47997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Есте</a:t>
            </a:r>
            <a:r>
              <a:rPr lang="ru-RU" sz="32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сақта</a:t>
            </a:r>
            <a:r>
              <a:rPr lang="ru-RU" sz="32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  <a:endParaRPr lang="kk-KZ" sz="32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67544" y="2024572"/>
            <a:ext cx="2016224" cy="914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Жіктеу 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547663" y="1143707"/>
            <a:ext cx="5832649" cy="62910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Есімдіктер мағынасына қарай 7 топқа </a:t>
            </a:r>
            <a:r>
              <a:rPr lang="kk-KZ" dirty="0" smtClean="0"/>
              <a:t>бөлінеді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>
            <a:off x="1187624" y="3115816"/>
            <a:ext cx="2088232" cy="88924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Сілтеу 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1907704" y="4262903"/>
            <a:ext cx="1872208" cy="75027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Сұрау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5843342" y="3115816"/>
            <a:ext cx="2113033" cy="88924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Белгісіздік </a:t>
            </a:r>
            <a:endParaRPr lang="ru-RU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6588224" y="2123365"/>
            <a:ext cx="2304256" cy="914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16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Болымсыздық </a:t>
            </a:r>
            <a:endParaRPr lang="ru-RU" sz="16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5511818" y="4262903"/>
            <a:ext cx="1945940" cy="75027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Жалпылау </a:t>
            </a:r>
            <a:endParaRPr lang="ru-RU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3736820" y="4869160"/>
            <a:ext cx="1920613" cy="69492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</a:t>
            </a:r>
            <a:r>
              <a:rPr lang="kk-K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здік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024" name="Прямая со стрелкой 1023"/>
          <p:cNvCxnSpPr/>
          <p:nvPr/>
        </p:nvCxnSpPr>
        <p:spPr>
          <a:xfrm>
            <a:off x="4530769" y="1812627"/>
            <a:ext cx="977335" cy="24502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7" name="Прямая со стрелкой 1026"/>
          <p:cNvCxnSpPr/>
          <p:nvPr/>
        </p:nvCxnSpPr>
        <p:spPr>
          <a:xfrm flipH="1">
            <a:off x="3563888" y="1812627"/>
            <a:ext cx="953808" cy="23364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2" name="Прямая со стрелкой 1031"/>
          <p:cNvCxnSpPr/>
          <p:nvPr/>
        </p:nvCxnSpPr>
        <p:spPr>
          <a:xfrm flipH="1">
            <a:off x="3059832" y="1801463"/>
            <a:ext cx="1457865" cy="13143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4" name="Прямая со стрелкой 1033"/>
          <p:cNvCxnSpPr/>
          <p:nvPr/>
        </p:nvCxnSpPr>
        <p:spPr>
          <a:xfrm>
            <a:off x="4550296" y="1801463"/>
            <a:ext cx="1677888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6" name="Прямая со стрелкой 1035"/>
          <p:cNvCxnSpPr/>
          <p:nvPr/>
        </p:nvCxnSpPr>
        <p:spPr>
          <a:xfrm flipH="1">
            <a:off x="2699792" y="1812627"/>
            <a:ext cx="1817904" cy="4460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8" name="Прямая со стрелкой 1037"/>
          <p:cNvCxnSpPr/>
          <p:nvPr/>
        </p:nvCxnSpPr>
        <p:spPr>
          <a:xfrm>
            <a:off x="4530769" y="1812627"/>
            <a:ext cx="1553399" cy="12563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0" name="Прямая со стрелкой 1039"/>
          <p:cNvCxnSpPr/>
          <p:nvPr/>
        </p:nvCxnSpPr>
        <p:spPr>
          <a:xfrm>
            <a:off x="4517696" y="1846873"/>
            <a:ext cx="0" cy="29491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194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0649"/>
            <a:ext cx="47997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Есте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сақта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  <a:endParaRPr lang="kk-KZ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: скругленные углы 12">
            <a:extLst>
              <a:ext uri="{FF2B5EF4-FFF2-40B4-BE49-F238E27FC236}">
                <a16:creationId xmlns:a16="http://schemas.microsoft.com/office/drawing/2014/main" xmlns="" id="{5E6A4BAB-C5F6-4832-AD46-C63FF2294131}"/>
              </a:ext>
            </a:extLst>
          </p:cNvPr>
          <p:cNvSpPr/>
          <p:nvPr/>
        </p:nvSpPr>
        <p:spPr>
          <a:xfrm>
            <a:off x="611560" y="1151380"/>
            <a:ext cx="8064895" cy="3429748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kk-KZ" sz="2400" b="1" kern="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k-KZ" sz="2400" b="1" kern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Белгісіздік есімдігі </a:t>
            </a:r>
            <a:r>
              <a:rPr lang="kk-KZ" sz="2400" kern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затты, сындық белгіні, сан-мөлшерді жорамалдап, тұспалдап көрсететін есімдіктің түрі. Олар: кейбіреу, қайсыбір, әлдеқайда, әлдеқайдан, біреу, әлдекім, бірдеңе, бірнеше т.б. Мысалы: </a:t>
            </a:r>
            <a:r>
              <a:rPr lang="kk-KZ" sz="2400" b="1" kern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Біреу</a:t>
            </a:r>
            <a:r>
              <a:rPr lang="kk-KZ" sz="2400" kern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есік қақты.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k-KZ" sz="2400" kern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b="1" kern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Кейбіреуі </a:t>
            </a:r>
            <a:r>
              <a:rPr lang="kk-KZ" sz="2400" kern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түсінбеген сияқты. </a:t>
            </a:r>
          </a:p>
          <a:p>
            <a:r>
              <a:rPr lang="kk-KZ" sz="2400" kern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Романды </a:t>
            </a:r>
            <a:r>
              <a:rPr lang="kk-KZ" sz="2400" b="1" kern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бірнеше </a:t>
            </a:r>
            <a:r>
              <a:rPr lang="kk-KZ" sz="2400" kern="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күн оқыды. </a:t>
            </a:r>
          </a:p>
          <a:p>
            <a:endParaRPr lang="kk-KZ" sz="2400" kern="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546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3"/>
            <a:ext cx="842493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</a:t>
            </a:r>
            <a:r>
              <a:rPr lang="kk-KZ" sz="32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апсырма </a:t>
            </a:r>
            <a:r>
              <a:rPr lang="kk-KZ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№2</a:t>
            </a:r>
            <a:endParaRPr lang="kk-KZ" sz="2400" b="1" dirty="0" smtClean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2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Берілген сөйлемдерді оқып, белгісіздік есімдіктерін табыңыз.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2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kk-KZ" sz="2200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742" y="1484784"/>
            <a:ext cx="7992888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Қарғалар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шөп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арасынан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әлдеқандай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аңды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қуып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Бірнеше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аралас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бұршақ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жауды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0"/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22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Әрқашан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осы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ұстаған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бағытыңнан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айрылма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22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Әркім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міндетін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атқарсын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 </a:t>
            </a:r>
            <a:endParaRPr lang="ru-RU" sz="2200" b="1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2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Біреу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тойып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секіреді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Біреу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тоңып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секіреді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Әлдеқайдан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дыбыс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естілді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2400" i="1" dirty="0">
                <a:solidFill>
                  <a:srgbClr val="000000"/>
                </a:solidFill>
                <a:latin typeface="Open Sans"/>
              </a:rPr>
              <a:t> </a:t>
            </a:r>
            <a:endParaRPr lang="ru-RU" sz="2400" i="1" dirty="0" smtClean="0">
              <a:solidFill>
                <a:srgbClr val="000000"/>
              </a:solidFill>
              <a:latin typeface="Open Sans"/>
            </a:endParaRPr>
          </a:p>
          <a:p>
            <a:endParaRPr lang="ru-RU" sz="2400" i="1" dirty="0">
              <a:solidFill>
                <a:srgbClr val="000000"/>
              </a:solidFill>
              <a:latin typeface="Open Sans"/>
            </a:endParaRPr>
          </a:p>
          <a:p>
            <a:endParaRPr lang="ru-RU" sz="2400" i="1" dirty="0" smtClean="0">
              <a:solidFill>
                <a:srgbClr val="000000"/>
              </a:solidFill>
              <a:latin typeface="Open Sans"/>
            </a:endParaRPr>
          </a:p>
          <a:p>
            <a:r>
              <a:rPr lang="kk-KZ" dirty="0" smtClean="0">
                <a:solidFill>
                  <a:prstClr val="black"/>
                </a:solidFill>
              </a:rPr>
              <a:t>Дескрипторы: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</a:t>
            </a: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өйлемдерді оқиды;</a:t>
            </a:r>
            <a:endParaRPr lang="kk-KZ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елгісіздік есімдігін </a:t>
            </a: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табады.</a:t>
            </a:r>
            <a:endParaRPr lang="kk-KZ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ru-RU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2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2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2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22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2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646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16633"/>
            <a:ext cx="45745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3200" b="1" dirty="0">
                <a:solidFill>
                  <a:srgbClr val="1F497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351508"/>
            <a:ext cx="75608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Қарғалар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шөп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арасынан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әлдеқандай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аңды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қуып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0"/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22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Бірнеше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аралас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бұршақ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жауды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0"/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22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Әрқашан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осы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ұстаған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бағытыңнан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айрылма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lvl="0"/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Әркім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 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міндетін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атқарсын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 </a:t>
            </a:r>
            <a:endParaRPr lang="ru-RU" sz="22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22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Біреу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тойып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секіреді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lvl="0"/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Біреу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тоңып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секіреді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0"/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Әлдеқайдан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дыбыс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естілді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0"/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</a:p>
          <a:p>
            <a:pPr lvl="0"/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2536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9"/>
            <a:ext cx="69127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46464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</a:t>
            </a:r>
            <a:r>
              <a:rPr lang="kk-KZ" sz="3200" b="1" dirty="0" smtClean="0">
                <a:solidFill>
                  <a:srgbClr val="46464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апсырма </a:t>
            </a:r>
            <a:r>
              <a:rPr lang="kk-KZ" sz="2400" b="1" dirty="0" smtClean="0">
                <a:solidFill>
                  <a:srgbClr val="46464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№3</a:t>
            </a:r>
            <a:endParaRPr lang="kk-KZ" sz="2400" b="1" dirty="0" smtClean="0">
              <a:solidFill>
                <a:srgbClr val="46464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rgbClr val="46464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   Мына есімдіктерді сәйкестендір.</a:t>
            </a:r>
            <a:endParaRPr lang="kk-KZ" sz="2000" b="1" dirty="0">
              <a:solidFill>
                <a:srgbClr val="46464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flipH="1">
            <a:off x="5580111" y="1390288"/>
            <a:ext cx="1800198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/>
              <a:t>б</a:t>
            </a:r>
            <a:r>
              <a:rPr lang="kk-KZ" dirty="0" smtClean="0"/>
              <a:t>ірнеше</a:t>
            </a:r>
            <a:endParaRPr lang="kk-KZ" dirty="0"/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2157417"/>
            <a:ext cx="1706488" cy="4320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 smtClean="0"/>
              <a:t>Сілтеу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31206" y="2837363"/>
            <a:ext cx="1706488" cy="4320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lvl="0" algn="ctr"/>
            <a:r>
              <a:rPr lang="kk-KZ" dirty="0">
                <a:solidFill>
                  <a:prstClr val="black"/>
                </a:solidFill>
              </a:rPr>
              <a:t>Сұрау</a:t>
            </a:r>
            <a:endParaRPr lang="ru-RU" dirty="0">
              <a:solidFill>
                <a:prstClr val="black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231206" y="3475856"/>
            <a:ext cx="1706488" cy="4320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lvl="0" algn="ctr"/>
            <a:endParaRPr lang="kk-KZ" dirty="0" smtClean="0">
              <a:solidFill>
                <a:prstClr val="black"/>
              </a:solidFill>
            </a:endParaRPr>
          </a:p>
          <a:p>
            <a:pPr lvl="0" algn="ctr"/>
            <a:r>
              <a:rPr lang="kk-KZ" dirty="0">
                <a:solidFill>
                  <a:prstClr val="black"/>
                </a:solidFill>
              </a:rPr>
              <a:t>Ө</a:t>
            </a:r>
            <a:r>
              <a:rPr lang="kk-KZ" dirty="0" smtClean="0">
                <a:solidFill>
                  <a:prstClr val="black"/>
                </a:solidFill>
              </a:rPr>
              <a:t>здік</a:t>
            </a:r>
            <a:endParaRPr lang="ru-RU" dirty="0">
              <a:solidFill>
                <a:prstClr val="black"/>
              </a:solidFill>
            </a:endParaRPr>
          </a:p>
          <a:p>
            <a:pPr algn="ctr"/>
            <a:endParaRPr lang="kk-KZ" dirty="0"/>
          </a:p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231206" y="4144315"/>
            <a:ext cx="1706488" cy="4320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 smtClean="0"/>
              <a:t>Жалпылау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31206" y="4797152"/>
            <a:ext cx="1706488" cy="4320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 smtClean="0"/>
              <a:t>Белгісіздік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59632" y="1390288"/>
            <a:ext cx="1706488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/>
              <a:t>Ж</a:t>
            </a:r>
            <a:r>
              <a:rPr lang="kk-KZ" dirty="0" smtClean="0"/>
              <a:t>іктеу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580112" y="2157417"/>
            <a:ext cx="1800200" cy="4320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 smtClean="0"/>
              <a:t>сонау</a:t>
            </a:r>
            <a:endParaRPr lang="kk-KZ" dirty="0"/>
          </a:p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580112" y="2820747"/>
            <a:ext cx="18002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өздері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580112" y="3475856"/>
            <a:ext cx="18002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lvl="0" algn="ctr"/>
            <a:r>
              <a:rPr lang="kk-KZ" dirty="0">
                <a:solidFill>
                  <a:prstClr val="black"/>
                </a:solidFill>
              </a:rPr>
              <a:t>олар</a:t>
            </a:r>
            <a:endParaRPr lang="ru-RU" dirty="0">
              <a:solidFill>
                <a:prstClr val="black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580112" y="4803921"/>
            <a:ext cx="1800200" cy="42527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/>
              <a:t>барлығы</a:t>
            </a:r>
          </a:p>
          <a:p>
            <a:pPr algn="ctr"/>
            <a:endParaRPr lang="kk-KZ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5580112" y="4149080"/>
            <a:ext cx="1800200" cy="4320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r>
              <a:rPr lang="kk-KZ" dirty="0" smtClean="0"/>
              <a:t>қашан</a:t>
            </a:r>
            <a:endParaRPr lang="kk-KZ" dirty="0"/>
          </a:p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902917" y="2868721"/>
            <a:ext cx="15772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131840" y="5517232"/>
            <a:ext cx="37261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dirty="0">
                <a:solidFill>
                  <a:prstClr val="black"/>
                </a:solidFill>
              </a:rPr>
              <a:t>Дескрипторы: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сімдіктерді </a:t>
            </a: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сәйкестендіреді.</a:t>
            </a:r>
            <a:endParaRPr lang="kk-KZ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ru-RU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496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332657"/>
            <a:ext cx="45025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3200" b="1" dirty="0">
                <a:solidFill>
                  <a:srgbClr val="1F497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003" y="1196752"/>
            <a:ext cx="1685762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004" y="1988840"/>
            <a:ext cx="1685762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003" y="2679280"/>
            <a:ext cx="1685765" cy="590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003" y="3356992"/>
            <a:ext cx="1671732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003" y="4005063"/>
            <a:ext cx="1671731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004" y="4653136"/>
            <a:ext cx="1685764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3118" y="1196752"/>
            <a:ext cx="1815647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368" y="4005064"/>
            <a:ext cx="1765398" cy="53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 стрелкой 3"/>
          <p:cNvCxnSpPr>
            <a:endCxn id="3089" idx="1"/>
          </p:cNvCxnSpPr>
          <p:nvPr/>
        </p:nvCxnSpPr>
        <p:spPr>
          <a:xfrm>
            <a:off x="3093768" y="1459825"/>
            <a:ext cx="2450410" cy="21851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093765" y="2213406"/>
            <a:ext cx="2450414" cy="293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3077" idx="3"/>
            <a:endCxn id="3085" idx="1"/>
          </p:cNvCxnSpPr>
          <p:nvPr/>
        </p:nvCxnSpPr>
        <p:spPr>
          <a:xfrm>
            <a:off x="3093768" y="2974714"/>
            <a:ext cx="2479600" cy="13001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3088" idx="1"/>
          </p:cNvCxnSpPr>
          <p:nvPr/>
        </p:nvCxnSpPr>
        <p:spPr>
          <a:xfrm flipV="1">
            <a:off x="3079734" y="2947568"/>
            <a:ext cx="2460728" cy="7447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3090" idx="1"/>
          </p:cNvCxnSpPr>
          <p:nvPr/>
        </p:nvCxnSpPr>
        <p:spPr>
          <a:xfrm>
            <a:off x="3098619" y="4328606"/>
            <a:ext cx="2474749" cy="6198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3080" idx="3"/>
            <a:endCxn id="3081" idx="1"/>
          </p:cNvCxnSpPr>
          <p:nvPr/>
        </p:nvCxnSpPr>
        <p:spPr>
          <a:xfrm flipV="1">
            <a:off x="3093768" y="1476946"/>
            <a:ext cx="2429350" cy="34349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745" y="1988840"/>
            <a:ext cx="1824546" cy="566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462" y="2679280"/>
            <a:ext cx="182636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178" y="3376736"/>
            <a:ext cx="1794587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368" y="4689658"/>
            <a:ext cx="176539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68055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48680"/>
            <a:ext cx="5958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3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Қосымша тапсырма</a:t>
            </a:r>
            <a:endParaRPr lang="kk-KZ" sz="32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772816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200" spc="1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«Минералды судың қасиеті қандай?» деген сұраққа белгісіздік есімдігін қолдана отырып, жауап  жазыңдар. </a:t>
            </a:r>
            <a:endParaRPr lang="kk-KZ" sz="2200" spc="1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89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1506" y="845288"/>
            <a:ext cx="77768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6.2.4.1 - ауызекі және ресми стильдегі мәтіндердің тақырыбын,  мазмұнын,  тілдік ерекшелігін  </a:t>
            </a:r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салыстыру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  <a:endParaRPr lang="kk-KZ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6.4.4.1 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сөйлемдегі есімдіктің қызметін түсіну, есімдікті зат есім, сын есімнің орнына </a:t>
            </a:r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32971"/>
            <a:ext cx="1497032" cy="1093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47650" y="288299"/>
            <a:ext cx="2096728" cy="3853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altLang="ru-RU" b="1" dirty="0" err="1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altLang="ru-RU" b="1" dirty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мақсат</a:t>
            </a:r>
            <a:r>
              <a:rPr lang="ru-RU" altLang="ru-RU" b="1" dirty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(тар)ы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996952"/>
            <a:ext cx="5040864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kk-KZ" altLang="ru-RU" b="1" dirty="0"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Сабақ мақсаттары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31506" y="3717032"/>
            <a:ext cx="77768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kk-KZ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ауызекі және ресми стильдегі мәтіндердің тақырыбын,  мазмұнын,  тілдік ерекшелігін  </a:t>
            </a:r>
            <a:r>
              <a:rPr lang="kk-KZ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салыстыра отырып талдау; </a:t>
            </a:r>
            <a:endParaRPr lang="kk-KZ" sz="20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kk-KZ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kk-KZ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сөйлемдегі есімдіктің қызметін </a:t>
            </a:r>
            <a:r>
              <a:rPr lang="kk-KZ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түсіну, </a:t>
            </a:r>
            <a:r>
              <a:rPr lang="kk-KZ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есімдікті зат есім, сын есімнің орнына </a:t>
            </a:r>
            <a:r>
              <a:rPr lang="kk-KZ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қолдана білу.</a:t>
            </a:r>
            <a:endParaRPr lang="ru-RU" sz="20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985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764704"/>
            <a:ext cx="6696744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Бағалау критерийлері:</a:t>
            </a:r>
          </a:p>
          <a:p>
            <a:endParaRPr lang="kk-KZ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kk-KZ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уызекі </a:t>
            </a:r>
            <a:r>
              <a:rPr lang="kk-KZ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 ресми стильдегі мәтіндердің тақырыбын,  мазмұнын,  тілдік ерекшелігін  </a:t>
            </a:r>
            <a:r>
              <a:rPr lang="kk-KZ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салыстырады</a:t>
            </a:r>
            <a:r>
              <a:rPr lang="kk-KZ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kk-KZ" sz="2000" b="1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</a:t>
            </a:r>
            <a:r>
              <a:rPr lang="kk-KZ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өйлемдегі есімдікті табады.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kk-KZ" sz="2000" b="1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lang="kk-KZ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сімдікті </a:t>
            </a:r>
            <a:r>
              <a:rPr lang="kk-KZ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зат есім, сын есімнің орнына </a:t>
            </a:r>
            <a:r>
              <a:rPr lang="kk-KZ" sz="20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қолдана алады. </a:t>
            </a:r>
            <a:endParaRPr lang="ru-RU" sz="20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3" y="5157192"/>
            <a:ext cx="1944215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6052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9928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Қызығушылығын</a:t>
            </a:r>
            <a:r>
              <a:rPr lang="ru-RU" sz="2400" b="1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i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ояту</a:t>
            </a:r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Туризм </a:t>
            </a:r>
            <a:r>
              <a:rPr lang="ru-RU" sz="2400" i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деген</a:t>
            </a:r>
            <a:r>
              <a:rPr lang="ru-RU" sz="24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не? Турист </a:t>
            </a:r>
            <a:r>
              <a:rPr lang="ru-RU" sz="2400" i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деген</a:t>
            </a:r>
            <a:r>
              <a:rPr lang="ru-RU" sz="24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кім</a:t>
            </a:r>
            <a:r>
              <a:rPr lang="ru-RU" sz="24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4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Шипалы</a:t>
            </a:r>
            <a:r>
              <a:rPr lang="ru-RU" sz="24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су </a:t>
            </a:r>
            <a:r>
              <a:rPr lang="ru-RU" sz="24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қандай</a:t>
            </a:r>
            <a:r>
              <a:rPr lang="ru-RU" sz="24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болады</a:t>
            </a:r>
            <a:r>
              <a:rPr lang="ru-RU" sz="24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ru-RU" sz="22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ой-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пікірлеріңмен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бөлісіңдер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996952"/>
            <a:ext cx="3308325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3648" y="5373216"/>
            <a:ext cx="36744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Дескрипторы: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lang="kk-K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ерілген сөздерді қолданады;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</a:t>
            </a:r>
            <a:r>
              <a:rPr lang="kk-K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й-пікірлерімен </a:t>
            </a:r>
            <a:r>
              <a:rPr lang="kk-K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бөліседі.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876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764704"/>
            <a:ext cx="799288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k-KZ" sz="22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</a:t>
            </a:r>
          </a:p>
          <a:p>
            <a:pPr lvl="0"/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Туризм 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адамның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бос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уақытында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еркінше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көңіл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көтеру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демалу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үшін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жерге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ерікті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саяхаттап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серуендеп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баруы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Турист 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саяхатқа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шығатын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адам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Турист –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туризммен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айналысатын</a:t>
            </a:r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адам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0"/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20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Табиғатта</a:t>
            </a:r>
            <a:r>
              <a:rPr lang="ru-RU" sz="2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түрлі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ауруларға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шипа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болатын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минералды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сулар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болады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Бұл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суларды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ішу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шомылу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арқылы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емге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пайдалануға</a:t>
            </a:r>
            <a:r>
              <a:rPr lang="ru-RU" sz="2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болған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"Алмаарасан", "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Қапаларасан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", "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Сарыағаш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", "Мерке" </a:t>
            </a:r>
            <a:r>
              <a:rPr lang="ru-RU" sz="2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т.б</a:t>
            </a:r>
            <a:r>
              <a:rPr lang="ru-RU" sz="2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20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614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764705"/>
            <a:ext cx="53396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Еске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түсірейік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  <a:endParaRPr lang="kk-KZ" sz="3200" b="1" dirty="0">
              <a:solidFill>
                <a:schemeClr val="tx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44480" y="1578496"/>
            <a:ext cx="3127047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dirty="0">
                <a:solidFill>
                  <a:srgbClr val="3F3F3F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Ауызекі сөйлеу стилінің түрлері</a:t>
            </a:r>
            <a:endParaRPr lang="x-none" sz="2400" dirty="0">
              <a:solidFill>
                <a:srgbClr val="3F3F3F">
                  <a:lumMod val="75000"/>
                </a:srgb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14392" y="3068959"/>
            <a:ext cx="2758008" cy="101287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err="1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полемикалық</a:t>
            </a:r>
            <a:r>
              <a:rPr lang="ru-RU" sz="2400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2400" dirty="0" err="1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дауласу</a:t>
            </a:r>
            <a:r>
              <a:rPr lang="ru-RU" sz="2400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ru-RU" sz="2400" dirty="0" err="1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сөз</a:t>
            </a:r>
            <a:endParaRPr lang="x-none" sz="2400" dirty="0">
              <a:solidFill>
                <a:srgbClr val="3F3F3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15816" y="4293096"/>
            <a:ext cx="3528392" cy="10241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err="1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көпшілікке</a:t>
            </a:r>
            <a:r>
              <a:rPr lang="ru-RU" sz="2400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арналған</a:t>
            </a:r>
            <a:r>
              <a:rPr lang="ru-RU" sz="2400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 smtClean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сөз</a:t>
            </a:r>
            <a:r>
              <a:rPr lang="ru-RU" sz="2400" dirty="0" smtClean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400" dirty="0" err="1" smtClean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баяндама</a:t>
            </a:r>
            <a:r>
              <a:rPr lang="ru-RU" sz="2400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лекция)</a:t>
            </a:r>
            <a:endParaRPr lang="x-none" sz="2400" dirty="0">
              <a:solidFill>
                <a:srgbClr val="3F3F3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71600" y="3068960"/>
            <a:ext cx="2808312" cy="101287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err="1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дидарластық</a:t>
            </a:r>
            <a:r>
              <a:rPr lang="ru-RU" sz="2400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сөз</a:t>
            </a:r>
            <a:endParaRPr lang="ru-RU" sz="2400" dirty="0">
              <a:solidFill>
                <a:srgbClr val="3F3F3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400" dirty="0" err="1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әңгімелесу</a:t>
            </a:r>
            <a:r>
              <a:rPr lang="ru-RU" sz="2400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400" dirty="0" err="1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сұхбаттасу</a:t>
            </a:r>
            <a:r>
              <a:rPr lang="ru-RU" sz="2400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x-none" sz="2400" dirty="0">
              <a:solidFill>
                <a:srgbClr val="3F3F3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465890" y="2501886"/>
            <a:ext cx="1013742" cy="5670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940152" y="2501886"/>
            <a:ext cx="1008112" cy="5670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7" idx="0"/>
          </p:cNvCxnSpPr>
          <p:nvPr/>
        </p:nvCxnSpPr>
        <p:spPr>
          <a:xfrm>
            <a:off x="4680012" y="2544109"/>
            <a:ext cx="0" cy="17489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8194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798676" y="476672"/>
            <a:ext cx="3573524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000" b="1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Ресми </a:t>
            </a:r>
            <a:r>
              <a:rPr lang="kk-KZ" sz="2000" b="1" dirty="0" smtClean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іс-қағаздар </a:t>
            </a:r>
            <a:r>
              <a:rPr lang="kk-KZ" sz="2000" b="1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стилінің түрлері</a:t>
            </a:r>
            <a:endParaRPr lang="x-none" sz="2000" b="1" dirty="0">
              <a:solidFill>
                <a:srgbClr val="3F3F3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123728" y="2578461"/>
            <a:ext cx="1512168" cy="57392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lang="kk-K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ұйрық </a:t>
            </a:r>
            <a:endPara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871962" y="2506614"/>
            <a:ext cx="1440160" cy="57392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err="1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арыз</a:t>
            </a:r>
            <a:endParaRPr lang="ru-RU" sz="2000" dirty="0">
              <a:solidFill>
                <a:srgbClr val="3F3F3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148064" y="3429000"/>
            <a:ext cx="2016224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ұсыныс</a:t>
            </a:r>
            <a:endPara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588224" y="1556792"/>
            <a:ext cx="2232248" cy="79208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өмірбаян</a:t>
            </a:r>
            <a:endPara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95536" y="1556792"/>
            <a:ext cx="2664296" cy="79208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өтініш</a:t>
            </a:r>
            <a:endParaRPr lang="ru-RU" sz="2000" dirty="0">
              <a:solidFill>
                <a:srgbClr val="3F3F3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627784" y="3429000"/>
            <a:ext cx="2016224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мінездеме</a:t>
            </a:r>
            <a:endPara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879812" y="1192800"/>
            <a:ext cx="720080" cy="5800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052131" y="1235376"/>
            <a:ext cx="455973" cy="19170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4252184" y="1235376"/>
            <a:ext cx="324718" cy="19679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871962" y="1214639"/>
            <a:ext cx="81724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3239852" y="1214639"/>
            <a:ext cx="885756" cy="12919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5523725" y="1214639"/>
            <a:ext cx="776467" cy="12338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794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84976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46464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</a:t>
            </a:r>
            <a:r>
              <a:rPr lang="kk-KZ" sz="2800" b="1" dirty="0">
                <a:solidFill>
                  <a:srgbClr val="46464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апсырма </a:t>
            </a:r>
            <a:r>
              <a:rPr lang="kk-KZ" sz="2400" b="1" dirty="0" smtClean="0">
                <a:solidFill>
                  <a:srgbClr val="46464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№1</a:t>
            </a:r>
            <a:endParaRPr lang="kk-KZ" sz="2400" b="1" dirty="0">
              <a:solidFill>
                <a:srgbClr val="46464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kk-KZ" sz="2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kk-KZ" sz="2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Ауызекі </a:t>
            </a:r>
            <a:r>
              <a:rPr lang="kk-KZ" sz="2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 ресми стильдегі мәтіндердің тақырыбын,  мазмұнын, </a:t>
            </a:r>
            <a:r>
              <a:rPr lang="kk-KZ" sz="2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тілдік </a:t>
            </a:r>
            <a:r>
              <a:rPr lang="kk-KZ" sz="2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ерекшелігін  </a:t>
            </a:r>
            <a:r>
              <a:rPr lang="kk-KZ" sz="2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салыстырыңыз.</a:t>
            </a:r>
          </a:p>
          <a:p>
            <a:r>
              <a:rPr lang="kk-KZ" sz="22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1-мәтін</a:t>
            </a:r>
            <a:endParaRPr lang="ru-RU" sz="2200" b="1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ru-RU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20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Арман</a:t>
            </a:r>
            <a:r>
              <a:rPr lang="ru-RU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жадыраған</a:t>
            </a:r>
            <a:r>
              <a:rPr lang="ru-RU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жаз</a:t>
            </a:r>
            <a:r>
              <a:rPr lang="ru-RU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мезгілі</a:t>
            </a:r>
            <a:r>
              <a:rPr lang="ru-RU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нағыз</a:t>
            </a:r>
            <a:r>
              <a:rPr lang="ru-RU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демалатын</a:t>
            </a:r>
            <a:r>
              <a:rPr lang="ru-RU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  <a:r>
              <a:rPr lang="ru-RU" sz="20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Олай</a:t>
            </a:r>
            <a:r>
              <a:rPr lang="ru-RU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болса</a:t>
            </a:r>
            <a:r>
              <a:rPr lang="ru-RU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 </a:t>
            </a:r>
            <a:r>
              <a:rPr lang="ru-RU" sz="20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қандай</a:t>
            </a:r>
            <a:r>
              <a:rPr lang="ru-RU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00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шипажайға</a:t>
            </a:r>
            <a:r>
              <a:rPr lang="ru-RU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барғалы</a:t>
            </a:r>
            <a:r>
              <a:rPr lang="ru-RU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жүрсіз</a:t>
            </a:r>
            <a:r>
              <a:rPr lang="ru-RU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 </a:t>
            </a:r>
            <a:endParaRPr lang="ru-RU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-</a:t>
            </a:r>
            <a:r>
              <a:rPr lang="ru-RU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"Алмаарасан" </a:t>
            </a:r>
            <a:r>
              <a:rPr lang="ru-RU" sz="200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шипажайына</a:t>
            </a:r>
            <a:r>
              <a:rPr lang="ru-RU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баратын</a:t>
            </a:r>
            <a:r>
              <a:rPr lang="ru-RU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шығарым</a:t>
            </a:r>
            <a:r>
              <a:rPr lang="ru-RU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Алмаарасан" –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жер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ыстық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-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Еліміздің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қай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жағында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pPr lvl="0"/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- Алматы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облысы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Қарасай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ауданында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0"/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-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шипажай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не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білесіз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- Алмаарасан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минералды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негізінде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1932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жылдан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"Алмаарасан"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шипажайы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болып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істеуде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lvl="0"/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Құрамында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кремний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көп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яғни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емдік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қасиеті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бар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суларға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жатады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Судың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температурасы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Цельсий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шкаласы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+33-38 градус. </a:t>
            </a:r>
            <a:endParaRPr lang="ru-RU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-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Минералды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сумен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қандай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ауруларды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емдейд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pPr lvl="0"/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-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Онда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аяқ-қол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буын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тері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асқазан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ауруларын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емдейді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-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Керемет екен. Жақсы демалыс болсын.</a:t>
            </a:r>
            <a:endParaRPr lang="kk-KZ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072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051426"/>
            <a:ext cx="7848872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>
              <a:spcAft>
                <a:spcPts val="0"/>
              </a:spcAft>
            </a:pPr>
            <a:r>
              <a:rPr lang="kk-KZ" sz="2000" dirty="0" smtClean="0">
                <a:solidFill>
                  <a:srgbClr val="66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Арқау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ЖШС-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нің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директоры</a:t>
            </a:r>
          </a:p>
          <a:p>
            <a:pPr algn="r" fontAlgn="base"/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Н.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Талғато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вқа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fontAlgn="base"/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Алматы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қаласы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Абай д-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r" fontAlgn="base"/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үйде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тұратын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fontAlgn="base"/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Г.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Асано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вадан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ӨТІНІШ 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>
              <a:spcAft>
                <a:spcPts val="1200"/>
              </a:spcAft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          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Мені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жылдың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05 қаңтарынан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бастап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туристік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агенттігіне аудармашылық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қызметке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қабылдауыңызды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сұраймын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base">
              <a:spcAft>
                <a:spcPts val="0"/>
              </a:spcAft>
            </a:pP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Асано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fontAlgn="base">
              <a:spcAft>
                <a:spcPts val="0"/>
              </a:spcAft>
            </a:pPr>
            <a:r>
              <a:rPr lang="kk-KZ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kk-KZ" sz="20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</a:t>
            </a:r>
            <a:r>
              <a:rPr lang="ru-RU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Қолы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                                 </a:t>
            </a:r>
          </a:p>
          <a:p>
            <a:pPr algn="r" fontAlgn="base">
              <a:spcAft>
                <a:spcPts val="0"/>
              </a:spcAft>
            </a:pP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.0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.20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ж.                      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libri"/>
                <a:ea typeface="Calibri"/>
                <a:cs typeface="Times New Roman"/>
              </a:rPr>
              <a:t> 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30171"/>
            <a:ext cx="15121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base"/>
            <a:r>
              <a:rPr lang="kk-KZ" sz="2000" b="1" dirty="0">
                <a:solidFill>
                  <a:srgbClr val="66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2-мәтін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79712" y="5229200"/>
            <a:ext cx="4662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dirty="0">
                <a:solidFill>
                  <a:prstClr val="black"/>
                </a:solidFill>
              </a:rPr>
              <a:t>Дескрипторы: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стилін табады;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мазмұнын түсінеді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тілдік ерекшелігін </a:t>
            </a:r>
            <a:r>
              <a:rPr lang="kk-KZ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ажыратады.</a:t>
            </a:r>
            <a:endParaRPr lang="ru-RU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5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1754</TotalTime>
  <Words>490</Words>
  <Application>Microsoft Office PowerPoint</Application>
  <PresentationFormat>Экран (4:3)</PresentationFormat>
  <Paragraphs>167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Су- тіршілік көзі.  Қазақстандағы  өзен-көлдер   Сабақтың  тақырыбы: Туризм. Шипалы су. Белгісіздік есімдігі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Қазақстанның ішкі сулары. Өзендер</dc:title>
  <dc:creator>Ораз</dc:creator>
  <cp:lastModifiedBy>Ораз</cp:lastModifiedBy>
  <cp:revision>79</cp:revision>
  <dcterms:created xsi:type="dcterms:W3CDTF">2020-12-16T18:32:58Z</dcterms:created>
  <dcterms:modified xsi:type="dcterms:W3CDTF">2021-01-09T07:36:25Z</dcterms:modified>
</cp:coreProperties>
</file>