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notesMasterIdLst>
    <p:notesMasterId r:id="rId13"/>
  </p:notesMasterIdLst>
  <p:sldIdLst>
    <p:sldId id="287" r:id="rId2"/>
    <p:sldId id="288" r:id="rId3"/>
    <p:sldId id="289" r:id="rId4"/>
    <p:sldId id="306" r:id="rId5"/>
    <p:sldId id="305" r:id="rId6"/>
    <p:sldId id="319" r:id="rId7"/>
    <p:sldId id="320" r:id="rId8"/>
    <p:sldId id="321" r:id="rId9"/>
    <p:sldId id="322" r:id="rId10"/>
    <p:sldId id="323" r:id="rId11"/>
    <p:sldId id="324" r:id="rId12"/>
  </p:sldIdLst>
  <p:sldSz cx="12192000" cy="6858000"/>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403" autoAdjust="0"/>
  </p:normalViewPr>
  <p:slideViewPr>
    <p:cSldViewPr snapToGrid="0">
      <p:cViewPr varScale="1">
        <p:scale>
          <a:sx n="68" d="100"/>
          <a:sy n="68" d="100"/>
        </p:scale>
        <p:origin x="810"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ECB560E4-9DC9-45A4-93B0-7D2E4C080D5F}" type="datetimeFigureOut">
              <a:rPr lang="ru-RU" smtClean="0"/>
              <a:pPr/>
              <a:t>25.02.2021</a:t>
            </a:fld>
            <a:endParaRPr lang="ru-RU"/>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5298A6D7-A9D5-4764-AD70-45862E492A35}" type="slidenum">
              <a:rPr lang="ru-RU" smtClean="0"/>
              <a:pPr/>
              <a:t>‹#›</a:t>
            </a:fld>
            <a:endParaRPr lang="ru-RU"/>
          </a:p>
        </p:txBody>
      </p:sp>
    </p:spTree>
    <p:extLst>
      <p:ext uri="{BB962C8B-B14F-4D97-AF65-F5344CB8AC3E}">
        <p14:creationId xmlns:p14="http://schemas.microsoft.com/office/powerpoint/2010/main" val="29779575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5298A6D7-A9D5-4764-AD70-45862E492A35}" type="slidenum">
              <a:rPr lang="ru-RU" smtClean="0"/>
              <a:pPr/>
              <a:t>1</a:t>
            </a:fld>
            <a:endParaRPr lang="ru-RU"/>
          </a:p>
        </p:txBody>
      </p:sp>
    </p:spTree>
    <p:extLst>
      <p:ext uri="{BB962C8B-B14F-4D97-AF65-F5344CB8AC3E}">
        <p14:creationId xmlns:p14="http://schemas.microsoft.com/office/powerpoint/2010/main" val="3720917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D7D642B-F8EB-46FA-80A2-30FE354A38ED}" type="datetimeFigureOut">
              <a:rPr lang="ru-RU" smtClean="0"/>
              <a:pPr/>
              <a:t>25.02.2021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2473695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D7D642B-F8EB-46FA-80A2-30FE354A38ED}" type="datetimeFigureOut">
              <a:rPr lang="ru-RU" smtClean="0"/>
              <a:pPr/>
              <a:t>25.02.2021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169455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D7D642B-F8EB-46FA-80A2-30FE354A38ED}" type="datetimeFigureOut">
              <a:rPr lang="ru-RU" smtClean="0"/>
              <a:pPr/>
              <a:t>25.02.2021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3138755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D7D642B-F8EB-46FA-80A2-30FE354A38ED}" type="datetimeFigureOut">
              <a:rPr lang="ru-RU" smtClean="0"/>
              <a:pPr/>
              <a:t>25.02.2021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2658150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D7D642B-F8EB-46FA-80A2-30FE354A38ED}" type="datetimeFigureOut">
              <a:rPr lang="ru-RU" smtClean="0"/>
              <a:pPr/>
              <a:t>25.02.2021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3619515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5D7D642B-F8EB-46FA-80A2-30FE354A38ED}" type="datetimeFigureOut">
              <a:rPr lang="ru-RU" smtClean="0"/>
              <a:pPr/>
              <a:t>25.02.2021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684180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D7D642B-F8EB-46FA-80A2-30FE354A38ED}" type="datetimeFigureOut">
              <a:rPr lang="ru-RU" smtClean="0"/>
              <a:pPr/>
              <a:t>25.02.2021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2652273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5D7D642B-F8EB-46FA-80A2-30FE354A38ED}" type="datetimeFigureOut">
              <a:rPr lang="ru-RU" smtClean="0"/>
              <a:pPr/>
              <a:t>25.02.2021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1815271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7D642B-F8EB-46FA-80A2-30FE354A38ED}" type="datetimeFigureOut">
              <a:rPr lang="ru-RU" smtClean="0"/>
              <a:pPr/>
              <a:t>25.02.2021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1613127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D7D642B-F8EB-46FA-80A2-30FE354A38ED}" type="datetimeFigureOut">
              <a:rPr lang="ru-RU" smtClean="0"/>
              <a:pPr/>
              <a:t>25.02.2021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24183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D7D642B-F8EB-46FA-80A2-30FE354A38ED}" type="datetimeFigureOut">
              <a:rPr lang="ru-RU" smtClean="0"/>
              <a:pPr/>
              <a:t>25.02.2021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9D3E788-AD25-48E6-B075-7802BEBE175D}" type="slidenum">
              <a:rPr lang="ru-RU" smtClean="0"/>
              <a:pPr/>
              <a:t>‹#›</a:t>
            </a:fld>
            <a:endParaRPr lang="ru-RU"/>
          </a:p>
        </p:txBody>
      </p:sp>
    </p:spTree>
    <p:extLst>
      <p:ext uri="{BB962C8B-B14F-4D97-AF65-F5344CB8AC3E}">
        <p14:creationId xmlns:p14="http://schemas.microsoft.com/office/powerpoint/2010/main" val="1918768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7D642B-F8EB-46FA-80A2-30FE354A38ED}" type="datetimeFigureOut">
              <a:rPr lang="ru-RU" smtClean="0"/>
              <a:pPr/>
              <a:t>25.02.2021</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D3E788-AD25-48E6-B075-7802BEBE175D}" type="slidenum">
              <a:rPr lang="ru-RU" smtClean="0"/>
              <a:pPr/>
              <a:t>‹#›</a:t>
            </a:fld>
            <a:endParaRPr lang="ru-RU"/>
          </a:p>
        </p:txBody>
      </p:sp>
    </p:spTree>
    <p:extLst>
      <p:ext uri="{BB962C8B-B14F-4D97-AF65-F5344CB8AC3E}">
        <p14:creationId xmlns:p14="http://schemas.microsoft.com/office/powerpoint/2010/main" val="237678125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192000" cy="1746911"/>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t>
            </a:r>
            <a:r>
              <a:rPr lang="ru-RU" sz="3600" b="1" dirty="0" err="1">
                <a:solidFill>
                  <a:srgbClr val="002060"/>
                </a:solidFill>
                <a:latin typeface="Times New Roman" panose="02020603050405020304" pitchFamily="18" charset="0"/>
                <a:cs typeface="Times New Roman" panose="02020603050405020304" pitchFamily="18" charset="0"/>
              </a:rPr>
              <a:t>Бөлім</a:t>
            </a:r>
            <a:r>
              <a:rPr lang="ru-RU" sz="3600" b="1" dirty="0">
                <a:solidFill>
                  <a:srgbClr val="002060"/>
                </a:solidFill>
                <a:latin typeface="Times New Roman" panose="02020603050405020304" pitchFamily="18" charset="0"/>
                <a:cs typeface="Times New Roman" panose="02020603050405020304" pitchFamily="18" charset="0"/>
              </a:rPr>
              <a:t> </a:t>
            </a:r>
            <a:r>
              <a:rPr lang="ru-RU" sz="3600" b="1" dirty="0" err="1">
                <a:solidFill>
                  <a:srgbClr val="002060"/>
                </a:solidFill>
                <a:latin typeface="Times New Roman" panose="02020603050405020304" pitchFamily="18" charset="0"/>
                <a:cs typeface="Times New Roman" panose="02020603050405020304" pitchFamily="18" charset="0"/>
              </a:rPr>
              <a:t>тақырыбы</a:t>
            </a:r>
            <a:r>
              <a:rPr lang="ru-RU" sz="3600" b="1" dirty="0">
                <a:solidFill>
                  <a:srgbClr val="002060"/>
                </a:solidFill>
                <a:latin typeface="Times New Roman" panose="02020603050405020304" pitchFamily="18" charset="0"/>
                <a:cs typeface="Times New Roman" panose="02020603050405020304" pitchFamily="18" charset="0"/>
              </a:rPr>
              <a:t>:</a:t>
            </a:r>
            <a:br>
              <a:rPr lang="ru-RU" sz="3600" b="1" dirty="0">
                <a:solidFill>
                  <a:srgbClr val="002060"/>
                </a:solidFill>
                <a:latin typeface="Times New Roman" panose="02020603050405020304" pitchFamily="18" charset="0"/>
                <a:cs typeface="Times New Roman" panose="02020603050405020304" pitchFamily="18" charset="0"/>
              </a:rPr>
            </a:br>
            <a:r>
              <a:rPr lang="ru-RU" sz="2000" b="1" dirty="0">
                <a:solidFill>
                  <a:srgbClr val="002060"/>
                </a:solidFill>
                <a:latin typeface="Times New Roman" panose="02020603050405020304" pitchFamily="18" charset="0"/>
                <a:cs typeface="Times New Roman" panose="02020603050405020304" pitchFamily="18" charset="0"/>
              </a:rPr>
              <a:t>                         </a:t>
            </a:r>
            <a:r>
              <a:rPr lang="ru-RU" sz="2700" b="1" dirty="0">
                <a:solidFill>
                  <a:srgbClr val="002060"/>
                </a:solidFill>
                <a:latin typeface="Times New Roman" panose="02020603050405020304" pitchFamily="18" charset="0"/>
                <a:cs typeface="Times New Roman" panose="02020603050405020304" pitchFamily="18" charset="0"/>
              </a:rPr>
              <a:t> </a:t>
            </a:r>
            <a:r>
              <a:rPr lang="ru-RU" sz="2700" b="1" dirty="0" err="1">
                <a:solidFill>
                  <a:srgbClr val="002060"/>
                </a:solidFill>
                <a:latin typeface="Times New Roman" panose="02020603050405020304" pitchFamily="18" charset="0"/>
                <a:cs typeface="Times New Roman" panose="02020603050405020304" pitchFamily="18" charset="0"/>
              </a:rPr>
              <a:t>Қазақ</a:t>
            </a:r>
            <a:r>
              <a:rPr lang="ru-RU" sz="2700" b="1" dirty="0">
                <a:solidFill>
                  <a:srgbClr val="002060"/>
                </a:solidFill>
                <a:latin typeface="Times New Roman" panose="02020603050405020304" pitchFamily="18" charset="0"/>
                <a:cs typeface="Times New Roman" panose="02020603050405020304" pitchFamily="18" charset="0"/>
              </a:rPr>
              <a:t> </a:t>
            </a:r>
            <a:r>
              <a:rPr lang="ru-RU" sz="2700" b="1" dirty="0" err="1">
                <a:solidFill>
                  <a:srgbClr val="002060"/>
                </a:solidFill>
                <a:latin typeface="Times New Roman" panose="02020603050405020304" pitchFamily="18" charset="0"/>
                <a:cs typeface="Times New Roman" panose="02020603050405020304" pitchFamily="18" charset="0"/>
              </a:rPr>
              <a:t>халқының</a:t>
            </a:r>
            <a:r>
              <a:rPr lang="ru-RU" sz="2700" b="1" dirty="0">
                <a:solidFill>
                  <a:srgbClr val="002060"/>
                </a:solidFill>
                <a:latin typeface="Times New Roman" panose="02020603050405020304" pitchFamily="18" charset="0"/>
                <a:cs typeface="Times New Roman" panose="02020603050405020304" pitchFamily="18" charset="0"/>
              </a:rPr>
              <a:t> </a:t>
            </a:r>
            <a:r>
              <a:rPr lang="ru-RU" sz="2700" b="1" dirty="0" err="1">
                <a:solidFill>
                  <a:srgbClr val="002060"/>
                </a:solidFill>
                <a:latin typeface="Times New Roman" panose="02020603050405020304" pitchFamily="18" charset="0"/>
                <a:cs typeface="Times New Roman" panose="02020603050405020304" pitchFamily="18" charset="0"/>
              </a:rPr>
              <a:t>әдет-ғұрыптары</a:t>
            </a:r>
            <a:r>
              <a:rPr lang="ru-RU" sz="2700" b="1" dirty="0">
                <a:solidFill>
                  <a:srgbClr val="002060"/>
                </a:solidFill>
                <a:latin typeface="Times New Roman" panose="02020603050405020304" pitchFamily="18" charset="0"/>
                <a:cs typeface="Times New Roman" panose="02020603050405020304" pitchFamily="18" charset="0"/>
              </a:rPr>
              <a:t> мен </a:t>
            </a:r>
            <a:r>
              <a:rPr lang="ru-RU" sz="2700" b="1" dirty="0" err="1">
                <a:solidFill>
                  <a:srgbClr val="002060"/>
                </a:solidFill>
                <a:latin typeface="Times New Roman" panose="02020603050405020304" pitchFamily="18" charset="0"/>
                <a:cs typeface="Times New Roman" panose="02020603050405020304" pitchFamily="18" charset="0"/>
              </a:rPr>
              <a:t>салт-дәстүрлері</a:t>
            </a:r>
            <a:r>
              <a:rPr lang="ru-RU" sz="2700" b="1" dirty="0">
                <a:solidFill>
                  <a:srgbClr val="002060"/>
                </a:solidFill>
                <a:latin typeface="Times New Roman" panose="02020603050405020304" pitchFamily="18" charset="0"/>
                <a:cs typeface="Times New Roman" panose="02020603050405020304" pitchFamily="18" charset="0"/>
              </a:rPr>
              <a:t>. Наурыз                                                         </a:t>
            </a:r>
            <a:r>
              <a:rPr lang="ru-RU" b="1" dirty="0">
                <a:solidFill>
                  <a:srgbClr val="002060"/>
                </a:solidFill>
                <a:latin typeface="Times New Roman" panose="02020603050405020304" pitchFamily="18" charset="0"/>
                <a:cs typeface="Times New Roman" panose="02020603050405020304" pitchFamily="18" charset="0"/>
              </a:rPr>
              <a:t/>
            </a:r>
            <a:br>
              <a:rPr lang="ru-RU" b="1" dirty="0">
                <a:solidFill>
                  <a:srgbClr val="002060"/>
                </a:solidFill>
                <a:latin typeface="Times New Roman" panose="02020603050405020304" pitchFamily="18" charset="0"/>
                <a:cs typeface="Times New Roman" panose="02020603050405020304" pitchFamily="18" charset="0"/>
              </a:rPr>
            </a:br>
            <a:r>
              <a:rPr lang="ru-RU" b="1" dirty="0">
                <a:solidFill>
                  <a:srgbClr val="002060"/>
                </a:solidFill>
                <a:latin typeface="Times New Roman" panose="02020603050405020304" pitchFamily="18" charset="0"/>
                <a:cs typeface="Times New Roman" panose="02020603050405020304" pitchFamily="18" charset="0"/>
              </a:rPr>
              <a:t/>
            </a:r>
            <a:br>
              <a:rPr lang="ru-RU" b="1" dirty="0">
                <a:solidFill>
                  <a:srgbClr val="002060"/>
                </a:solidFill>
                <a:latin typeface="Times New Roman" panose="02020603050405020304" pitchFamily="18" charset="0"/>
                <a:cs typeface="Times New Roman" panose="02020603050405020304" pitchFamily="18" charset="0"/>
              </a:rPr>
            </a:br>
            <a:r>
              <a:rPr lang="ru-RU" sz="8900" b="1" dirty="0">
                <a:solidFill>
                  <a:srgbClr val="002060"/>
                </a:solidFill>
                <a:latin typeface="Times New Roman" panose="02020603050405020304" pitchFamily="18" charset="0"/>
                <a:cs typeface="Times New Roman" panose="02020603050405020304" pitchFamily="18" charset="0"/>
              </a:rPr>
              <a:t/>
            </a:r>
            <a:br>
              <a:rPr lang="ru-RU" sz="8900" b="1" dirty="0">
                <a:solidFill>
                  <a:srgbClr val="002060"/>
                </a:solidFill>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746912"/>
            <a:ext cx="12192000" cy="5111087"/>
          </a:xfrm>
          <a:solidFill>
            <a:schemeClr val="accent3">
              <a:lumMod val="20000"/>
              <a:lumOff val="80000"/>
            </a:schemeClr>
          </a:solidFill>
        </p:spPr>
        <p:txBody>
          <a:bodyPr>
            <a:normAutofit/>
          </a:bodyPr>
          <a:lstStyle/>
          <a:p>
            <a:pPr marL="0" indent="0">
              <a:buNone/>
            </a:pPr>
            <a:endParaRPr lang="ru-RU" sz="3600" dirty="0">
              <a:solidFill>
                <a:srgbClr val="002060"/>
              </a:solidFill>
              <a:latin typeface="Times New Roman" panose="02020603050405020304" pitchFamily="18" charset="0"/>
              <a:cs typeface="Times New Roman" panose="02020603050405020304" pitchFamily="18" charset="0"/>
            </a:endParaRPr>
          </a:p>
          <a:p>
            <a:pPr marL="0" indent="0">
              <a:buNone/>
            </a:pPr>
            <a:endParaRPr lang="ru-RU" sz="3600" dirty="0">
              <a:solidFill>
                <a:srgbClr val="002060"/>
              </a:solidFill>
              <a:latin typeface="Times New Roman" panose="02020603050405020304" pitchFamily="18" charset="0"/>
              <a:cs typeface="Times New Roman" panose="02020603050405020304" pitchFamily="18" charset="0"/>
            </a:endParaRPr>
          </a:p>
          <a:p>
            <a:pPr>
              <a:buNone/>
            </a:pP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Сабақтың</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тақырыбы</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Қазақтың</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ұлттық</a:t>
            </a:r>
            <a:r>
              <a:rPr lang="ru-RU" b="1" dirty="0">
                <a:solidFill>
                  <a:srgbClr val="002060"/>
                </a:solidFill>
                <a:latin typeface="Times New Roman" panose="02020603050405020304" pitchFamily="18" charset="0"/>
                <a:cs typeface="Times New Roman" panose="02020603050405020304" pitchFamily="18" charset="0"/>
              </a:rPr>
              <a:t> </a:t>
            </a:r>
            <a:r>
              <a:rPr lang="ru-RU" b="1" dirty="0" err="1">
                <a:solidFill>
                  <a:srgbClr val="002060"/>
                </a:solidFill>
                <a:latin typeface="Times New Roman" panose="02020603050405020304" pitchFamily="18" charset="0"/>
                <a:cs typeface="Times New Roman" panose="02020603050405020304" pitchFamily="18" charset="0"/>
              </a:rPr>
              <a:t>ойындары</a:t>
            </a:r>
            <a:r>
              <a:rPr lang="ru-RU" b="1" dirty="0">
                <a:solidFill>
                  <a:srgbClr val="002060"/>
                </a:solidFill>
                <a:latin typeface="Times New Roman" panose="02020603050405020304" pitchFamily="18" charset="0"/>
                <a:cs typeface="Times New Roman" panose="02020603050405020304" pitchFamily="18" charset="0"/>
              </a:rPr>
              <a:t> </a:t>
            </a:r>
          </a:p>
          <a:p>
            <a:pPr marL="0" indent="0" algn="ctr">
              <a:buNone/>
            </a:pPr>
            <a:endParaRPr lang="ru-RU" b="1" dirty="0">
              <a:solidFill>
                <a:srgbClr val="002060"/>
              </a:solidFill>
              <a:latin typeface="Times New Roman" panose="02020603050405020304" pitchFamily="18" charset="0"/>
              <a:cs typeface="Times New Roman" panose="02020603050405020304" pitchFamily="18" charset="0"/>
            </a:endParaRPr>
          </a:p>
          <a:p>
            <a:pPr marL="0" indent="0" algn="ctr">
              <a:buNone/>
            </a:pPr>
            <a:endParaRPr lang="ru-RU" b="1" dirty="0">
              <a:solidFill>
                <a:srgbClr val="002060"/>
              </a:solidFill>
              <a:latin typeface="Times New Roman" panose="02020603050405020304" pitchFamily="18" charset="0"/>
              <a:cs typeface="Times New Roman" panose="02020603050405020304" pitchFamily="18" charset="0"/>
            </a:endParaRPr>
          </a:p>
          <a:p>
            <a:pPr marL="3657600" lvl="8" indent="0" algn="ctr">
              <a:buNone/>
            </a:pPr>
            <a:r>
              <a:rPr lang="ru-RU" sz="1600" b="1" dirty="0">
                <a:solidFill>
                  <a:srgbClr val="002060"/>
                </a:solidFill>
                <a:latin typeface="Times New Roman" panose="02020603050405020304" pitchFamily="18" charset="0"/>
                <a:cs typeface="Times New Roman" panose="02020603050405020304" pitchFamily="18" charset="0"/>
              </a:rPr>
              <a:t>                                                                                                               </a:t>
            </a:r>
          </a:p>
          <a:p>
            <a:pPr marL="3657600" lvl="8" indent="0" algn="ctr">
              <a:buNone/>
            </a:pPr>
            <a:endParaRPr lang="ru-RU" sz="1600" b="1" dirty="0">
              <a:solidFill>
                <a:srgbClr val="002060"/>
              </a:solidFill>
              <a:latin typeface="Times New Roman" panose="02020603050405020304" pitchFamily="18" charset="0"/>
              <a:cs typeface="Times New Roman" panose="02020603050405020304" pitchFamily="18" charset="0"/>
            </a:endParaRPr>
          </a:p>
          <a:p>
            <a:pPr marL="3657600" lvl="8" indent="0" algn="ctr">
              <a:buNone/>
            </a:pPr>
            <a:endParaRPr lang="ru-RU" sz="1600" b="1" dirty="0">
              <a:solidFill>
                <a:srgbClr val="002060"/>
              </a:solidFill>
              <a:latin typeface="Times New Roman" panose="02020603050405020304" pitchFamily="18" charset="0"/>
              <a:cs typeface="Times New Roman" panose="02020603050405020304" pitchFamily="18" charset="0"/>
            </a:endParaRPr>
          </a:p>
          <a:p>
            <a:pPr marL="3657600" lvl="8" indent="0" algn="ctr">
              <a:buNone/>
            </a:pPr>
            <a:endParaRPr lang="ru-RU" sz="1600" b="1" dirty="0">
              <a:solidFill>
                <a:srgbClr val="002060"/>
              </a:solidFill>
              <a:latin typeface="Times New Roman" panose="02020603050405020304" pitchFamily="18" charset="0"/>
              <a:cs typeface="Times New Roman" panose="02020603050405020304" pitchFamily="18" charset="0"/>
            </a:endParaRPr>
          </a:p>
          <a:p>
            <a:pPr marL="3657600" lvl="8" indent="0" algn="ctr">
              <a:buNone/>
            </a:pPr>
            <a:endParaRPr lang="ru-RU" sz="1600" b="1" dirty="0">
              <a:solidFill>
                <a:srgbClr val="002060"/>
              </a:solidFill>
              <a:latin typeface="Times New Roman" panose="02020603050405020304" pitchFamily="18" charset="0"/>
              <a:cs typeface="Times New Roman" panose="02020603050405020304" pitchFamily="18" charset="0"/>
            </a:endParaRPr>
          </a:p>
          <a:p>
            <a:pPr marL="3657600" lvl="8" indent="0" algn="ctr">
              <a:buNone/>
            </a:pPr>
            <a:endParaRPr lang="ru-RU" sz="1600" b="1" dirty="0">
              <a:solidFill>
                <a:srgbClr val="002060"/>
              </a:solidFill>
              <a:latin typeface="Times New Roman" panose="02020603050405020304" pitchFamily="18" charset="0"/>
              <a:cs typeface="Times New Roman" panose="02020603050405020304" pitchFamily="18" charset="0"/>
            </a:endParaRPr>
          </a:p>
          <a:p>
            <a:pPr marL="3657600" lvl="8" indent="0" algn="ctr">
              <a:buNone/>
            </a:pPr>
            <a:r>
              <a:rPr lang="ru-RU" sz="1600" b="1" dirty="0">
                <a:solidFill>
                  <a:srgbClr val="002060"/>
                </a:solidFill>
                <a:latin typeface="Times New Roman" panose="02020603050405020304" pitchFamily="18" charset="0"/>
                <a:cs typeface="Times New Roman" panose="02020603050405020304" pitchFamily="18" charset="0"/>
              </a:rPr>
              <a:t>                                                                                                               ҚАЗАҚ ТІЛІ (Т1)</a:t>
            </a:r>
            <a:br>
              <a:rPr lang="ru-RU" sz="1600" b="1" dirty="0">
                <a:solidFill>
                  <a:srgbClr val="002060"/>
                </a:solidFill>
                <a:latin typeface="Times New Roman" panose="02020603050405020304" pitchFamily="18" charset="0"/>
                <a:cs typeface="Times New Roman" panose="02020603050405020304" pitchFamily="18" charset="0"/>
              </a:rPr>
            </a:br>
            <a:r>
              <a:rPr lang="ru-RU" sz="1600" b="1" dirty="0">
                <a:solidFill>
                  <a:srgbClr val="002060"/>
                </a:solidFill>
                <a:latin typeface="Times New Roman" panose="02020603050405020304" pitchFamily="18" charset="0"/>
                <a:cs typeface="Times New Roman" panose="02020603050405020304" pitchFamily="18" charset="0"/>
              </a:rPr>
              <a:t>                                                                                                                  6-СЫНЫП</a:t>
            </a:r>
            <a:endParaRPr lang="ru-RU" sz="16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8892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title"/>
          </p:nvPr>
        </p:nvSpPr>
        <p:spPr bwMode="auto">
          <a:xfrm>
            <a:off x="0" y="444649"/>
            <a:ext cx="184731"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400" b="0" i="0" u="none" strike="noStrike" cap="none" normalizeH="0" baseline="0" dirty="0">
              <a:ln>
                <a:noFill/>
              </a:ln>
              <a:solidFill>
                <a:srgbClr val="002060"/>
              </a:solidFill>
              <a:effectLst/>
              <a:latin typeface="Arial" pitchFamily="34" charset="0"/>
              <a:cs typeface="Arial" pitchFamily="34" charset="0"/>
            </a:endParaRPr>
          </a:p>
        </p:txBody>
      </p:sp>
      <p:sp>
        <p:nvSpPr>
          <p:cNvPr id="3" name="Объект 2"/>
          <p:cNvSpPr>
            <a:spLocks noGrp="1"/>
          </p:cNvSpPr>
          <p:nvPr>
            <p:ph idx="1"/>
          </p:nvPr>
        </p:nvSpPr>
        <p:spPr>
          <a:xfrm>
            <a:off x="0" y="0"/>
            <a:ext cx="12192000" cy="6858000"/>
          </a:xfrm>
          <a:solidFill>
            <a:schemeClr val="accent3">
              <a:lumMod val="20000"/>
              <a:lumOff val="80000"/>
            </a:schemeClr>
          </a:solidFill>
        </p:spPr>
        <p:txBody>
          <a:bodyPr numCol="1">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kk-KZ"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kk-KZ" dirty="0">
              <a:solidFill>
                <a:srgbClr val="002060"/>
              </a:solidFill>
              <a:latin typeface="Times New Roman" pitchFamily="18" charset="0"/>
              <a:cs typeface="Times New Roman"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kk-KZ"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kk-KZ" dirty="0">
                <a:solidFill>
                  <a:srgbClr val="002060"/>
                </a:solidFill>
                <a:latin typeface="Times New Roman" pitchFamily="18" charset="0"/>
                <a:cs typeface="Times New Roman" pitchFamily="18" charset="0"/>
              </a:rPr>
              <a:t>  </a:t>
            </a:r>
            <a:r>
              <a:rPr kumimoji="0" lang="kk-KZ"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Бүгінгі сабақта:</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kk-KZ"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a:p>
            <a:pPr marR="0" lvl="0" algn="l" defTabSz="914400" rtl="0" eaLnBrk="1" fontAlgn="auto" latinLnBrk="0" hangingPunct="1">
              <a:lnSpc>
                <a:spcPct val="90000"/>
              </a:lnSpc>
              <a:spcBef>
                <a:spcPts val="1000"/>
              </a:spcBef>
              <a:spcAft>
                <a:spcPts val="0"/>
              </a:spcAft>
              <a:buClrTx/>
              <a:buSzTx/>
              <a:tabLst/>
              <a:defRPr/>
            </a:pPr>
            <a:r>
              <a:rPr kumimoji="0" lang="kk-KZ"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Қазақтың ұлттық ойындарын есімізге түсіріп, түрлерін ажырата білдіңіз; </a:t>
            </a:r>
          </a:p>
          <a:p>
            <a:pPr marR="0" lvl="0" algn="l" defTabSz="914400" rtl="0" eaLnBrk="1" fontAlgn="auto" latinLnBrk="0" hangingPunct="1">
              <a:lnSpc>
                <a:spcPct val="90000"/>
              </a:lnSpc>
              <a:spcBef>
                <a:spcPts val="1000"/>
              </a:spcBef>
              <a:spcAft>
                <a:spcPts val="0"/>
              </a:spcAft>
              <a:buClrTx/>
              <a:buSzTx/>
              <a:tabLst/>
              <a:defRPr/>
            </a:pPr>
            <a:r>
              <a:rPr lang="kk-KZ" dirty="0">
                <a:solidFill>
                  <a:srgbClr val="002060"/>
                </a:solidFill>
                <a:latin typeface="Times New Roman" pitchFamily="18" charset="0"/>
                <a:cs typeface="Times New Roman" pitchFamily="18" charset="0"/>
              </a:rPr>
              <a:t>      </a:t>
            </a:r>
            <a:r>
              <a:rPr kumimoji="0" lang="kk-KZ"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Үстеу және оның түрлерімен таныстыңыз;</a:t>
            </a:r>
          </a:p>
          <a:p>
            <a:pPr marR="0" lvl="0" algn="l" defTabSz="914400" rtl="0" eaLnBrk="1" fontAlgn="auto" latinLnBrk="0" hangingPunct="1">
              <a:lnSpc>
                <a:spcPct val="90000"/>
              </a:lnSpc>
              <a:spcBef>
                <a:spcPts val="1000"/>
              </a:spcBef>
              <a:spcAft>
                <a:spcPts val="0"/>
              </a:spcAft>
              <a:buClrTx/>
              <a:buSzTx/>
              <a:tabLst/>
              <a:defRPr/>
            </a:pPr>
            <a:r>
              <a:rPr lang="kk-KZ" dirty="0">
                <a:solidFill>
                  <a:srgbClr val="002060"/>
                </a:solidFill>
                <a:latin typeface="Times New Roman" pitchFamily="18" charset="0"/>
                <a:cs typeface="Times New Roman" pitchFamily="18" charset="0"/>
              </a:rPr>
              <a:t>      </a:t>
            </a:r>
            <a:r>
              <a:rPr kumimoji="0" lang="kk-KZ"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Мәтіннен үстеулерді тауып, ажырата білдіңіз. </a:t>
            </a:r>
            <a:endParaRPr lang="kk-KZ" sz="1800" dirty="0">
              <a:solidFill>
                <a:srgbClr val="002060"/>
              </a:solidFill>
              <a:latin typeface="Times New Roman" pitchFamily="18" charset="0"/>
              <a:cs typeface="Times New Roman" pitchFamily="18" charset="0"/>
            </a:endParaRPr>
          </a:p>
        </p:txBody>
      </p:sp>
      <p:sp>
        <p:nvSpPr>
          <p:cNvPr id="4" name="Rectangle 1">
            <a:extLst>
              <a:ext uri="{FF2B5EF4-FFF2-40B4-BE49-F238E27FC236}">
                <a16:creationId xmlns:a16="http://schemas.microsoft.com/office/drawing/2014/main" xmlns="" id="{28B4EB13-42B9-4BAE-A4CE-1B0B8C4A79DA}"/>
              </a:ext>
            </a:extLst>
          </p:cNvPr>
          <p:cNvSpPr>
            <a:spLocks noChangeArrowheads="1"/>
          </p:cNvSpPr>
          <p:nvPr/>
        </p:nvSpPr>
        <p:spPr bwMode="auto">
          <a:xfrm>
            <a:off x="-4112953" y="1760538"/>
            <a:ext cx="24608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x-none"/>
          </a:p>
        </p:txBody>
      </p:sp>
    </p:spTree>
    <p:extLst>
      <p:ext uri="{BB962C8B-B14F-4D97-AF65-F5344CB8AC3E}">
        <p14:creationId xmlns:p14="http://schemas.microsoft.com/office/powerpoint/2010/main" val="3920857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title"/>
          </p:nvPr>
        </p:nvSpPr>
        <p:spPr bwMode="auto">
          <a:xfrm>
            <a:off x="0" y="444649"/>
            <a:ext cx="184731"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400" b="0" i="0" u="none" strike="noStrike" cap="none" normalizeH="0" baseline="0" dirty="0">
              <a:ln>
                <a:noFill/>
              </a:ln>
              <a:solidFill>
                <a:srgbClr val="002060"/>
              </a:solidFill>
              <a:effectLst/>
              <a:latin typeface="Arial" pitchFamily="34" charset="0"/>
              <a:cs typeface="Arial" pitchFamily="34" charset="0"/>
            </a:endParaRPr>
          </a:p>
        </p:txBody>
      </p:sp>
      <p:sp>
        <p:nvSpPr>
          <p:cNvPr id="3" name="Объект 2"/>
          <p:cNvSpPr>
            <a:spLocks noGrp="1"/>
          </p:cNvSpPr>
          <p:nvPr>
            <p:ph idx="1"/>
          </p:nvPr>
        </p:nvSpPr>
        <p:spPr>
          <a:xfrm>
            <a:off x="0" y="0"/>
            <a:ext cx="12192000" cy="6858000"/>
          </a:xfrm>
          <a:solidFill>
            <a:schemeClr val="accent3">
              <a:lumMod val="20000"/>
              <a:lumOff val="80000"/>
            </a:schemeClr>
          </a:solidFill>
        </p:spPr>
        <p:txBody>
          <a:bodyPr numCol="1">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kk-KZ"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kk-KZ" dirty="0">
              <a:solidFill>
                <a:srgbClr val="002060"/>
              </a:solidFill>
              <a:latin typeface="Times New Roman" pitchFamily="18" charset="0"/>
              <a:cs typeface="Times New Roman"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kk-KZ"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kk-KZ" dirty="0">
                <a:solidFill>
                  <a:srgbClr val="002060"/>
                </a:solidFill>
                <a:latin typeface="Times New Roman" pitchFamily="18" charset="0"/>
                <a:cs typeface="Times New Roman" pitchFamily="18" charset="0"/>
              </a:rPr>
              <a:t>  </a:t>
            </a:r>
            <a:r>
              <a:rPr lang="kk-KZ" dirty="0" smtClean="0">
                <a:solidFill>
                  <a:srgbClr val="002060"/>
                </a:solidFill>
                <a:latin typeface="Times New Roman" pitchFamily="18" charset="0"/>
                <a:cs typeface="Times New Roman" pitchFamily="18" charset="0"/>
              </a:rPr>
              <a:t>Қосымша тапсырма</a:t>
            </a:r>
            <a:r>
              <a:rPr lang="kk-KZ" dirty="0">
                <a:solidFill>
                  <a:srgbClr val="002060"/>
                </a:solidFill>
                <a:latin typeface="Times New Roman" pitchFamily="18" charset="0"/>
                <a:cs typeface="Times New Roman" pitchFamily="18" charset="0"/>
              </a:rPr>
              <a:t>:</a:t>
            </a:r>
          </a:p>
          <a:p>
            <a:pPr>
              <a:buNone/>
              <a:defRPr/>
            </a:pPr>
            <a:r>
              <a:rPr lang="kk-KZ" sz="20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Үстеулерді қатыстыра отырып, «Қазақтың ұлттық ойындары» тақырыбында шағын мәтін жазыңыз.</a:t>
            </a:r>
          </a:p>
          <a:p>
            <a:pPr>
              <a:buNone/>
              <a:defRPr/>
            </a:pPr>
            <a:endParaRPr lang="x-none" sz="20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kk-KZ" sz="16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Дискриптор: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kk-KZ" sz="16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Құрылымын сақтай отырып, мәтін жазады;</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kk-KZ" sz="16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Ұлттық ойындардың тәрбиелік мәні мен маңызы туралы жазады</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kk-KZ" sz="16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Үстеулерді қолданады</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kk-KZ"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p:txBody>
      </p:sp>
      <p:sp>
        <p:nvSpPr>
          <p:cNvPr id="4" name="Rectangle 1">
            <a:extLst>
              <a:ext uri="{FF2B5EF4-FFF2-40B4-BE49-F238E27FC236}">
                <a16:creationId xmlns:a16="http://schemas.microsoft.com/office/drawing/2014/main" xmlns="" id="{28B4EB13-42B9-4BAE-A4CE-1B0B8C4A79DA}"/>
              </a:ext>
            </a:extLst>
          </p:cNvPr>
          <p:cNvSpPr>
            <a:spLocks noChangeArrowheads="1"/>
          </p:cNvSpPr>
          <p:nvPr/>
        </p:nvSpPr>
        <p:spPr bwMode="auto">
          <a:xfrm>
            <a:off x="-3052896" y="2051851"/>
            <a:ext cx="24608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x-none"/>
          </a:p>
        </p:txBody>
      </p:sp>
    </p:spTree>
    <p:extLst>
      <p:ext uri="{BB962C8B-B14F-4D97-AF65-F5344CB8AC3E}">
        <p14:creationId xmlns:p14="http://schemas.microsoft.com/office/powerpoint/2010/main" val="3175742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980660"/>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sz="4000" b="1" dirty="0">
                <a:latin typeface="Times New Roman" panose="02020603050405020304" pitchFamily="18" charset="0"/>
                <a:cs typeface="Times New Roman" panose="02020603050405020304" pitchFamily="18" charset="0"/>
              </a:rPr>
              <a:t>      </a:t>
            </a:r>
            <a:r>
              <a:rPr lang="kk-KZ" sz="3100" b="1" dirty="0">
                <a:solidFill>
                  <a:srgbClr val="002060"/>
                </a:solidFill>
                <a:latin typeface="Times New Roman" panose="02020603050405020304" pitchFamily="18" charset="0"/>
                <a:cs typeface="Times New Roman" panose="02020603050405020304" pitchFamily="18" charset="0"/>
              </a:rPr>
              <a:t>Оқу мақсаттары:</a:t>
            </a:r>
            <a:r>
              <a:rPr lang="kk-KZ" sz="3600" b="1" dirty="0">
                <a:solidFill>
                  <a:srgbClr val="002060"/>
                </a:solidFill>
                <a:latin typeface="Times New Roman" panose="02020603050405020304" pitchFamily="18" charset="0"/>
                <a:cs typeface="Times New Roman" panose="02020603050405020304" pitchFamily="18" charset="0"/>
              </a:rPr>
              <a:t/>
            </a:r>
            <a:br>
              <a:rPr lang="kk-KZ" sz="3600" b="1" dirty="0">
                <a:solidFill>
                  <a:srgbClr val="002060"/>
                </a:solidFill>
                <a:latin typeface="Times New Roman" panose="02020603050405020304" pitchFamily="18" charset="0"/>
                <a:cs typeface="Times New Roman" panose="02020603050405020304" pitchFamily="18" charset="0"/>
              </a:rPr>
            </a:br>
            <a:r>
              <a:rPr lang="ru-RU" sz="3600" b="1" dirty="0">
                <a:solidFill>
                  <a:srgbClr val="002060"/>
                </a:solidFill>
                <a:latin typeface="Times New Roman" panose="02020603050405020304" pitchFamily="18" charset="0"/>
                <a:cs typeface="Times New Roman" panose="02020603050405020304" pitchFamily="18" charset="0"/>
              </a:rPr>
              <a:t/>
            </a:r>
            <a:br>
              <a:rPr lang="ru-RU" sz="3600" b="1" dirty="0">
                <a:solidFill>
                  <a:srgbClr val="002060"/>
                </a:solidFill>
                <a:latin typeface="Times New Roman" panose="02020603050405020304" pitchFamily="18" charset="0"/>
                <a:cs typeface="Times New Roman" panose="02020603050405020304" pitchFamily="18" charset="0"/>
              </a:rPr>
            </a:br>
            <a:r>
              <a:rPr lang="ru-RU" b="1" dirty="0">
                <a:solidFill>
                  <a:srgbClr val="002060"/>
                </a:solidFill>
                <a:latin typeface="Times New Roman" panose="02020603050405020304" pitchFamily="18" charset="0"/>
                <a:cs typeface="Times New Roman" panose="02020603050405020304" pitchFamily="18" charset="0"/>
              </a:rPr>
              <a:t>                                                                </a:t>
            </a:r>
            <a:br>
              <a:rPr lang="ru-RU" b="1" dirty="0">
                <a:solidFill>
                  <a:srgbClr val="002060"/>
                </a:solidFill>
                <a:latin typeface="Times New Roman" panose="02020603050405020304" pitchFamily="18" charset="0"/>
                <a:cs typeface="Times New Roman" panose="02020603050405020304" pitchFamily="18" charset="0"/>
              </a:rPr>
            </a:br>
            <a:r>
              <a:rPr lang="ru-RU" b="1" dirty="0">
                <a:solidFill>
                  <a:srgbClr val="002060"/>
                </a:solidFill>
                <a:latin typeface="Times New Roman" panose="02020603050405020304" pitchFamily="18" charset="0"/>
                <a:cs typeface="Times New Roman" panose="02020603050405020304" pitchFamily="18" charset="0"/>
              </a:rPr>
              <a:t/>
            </a:r>
            <a:br>
              <a:rPr lang="ru-RU" b="1" dirty="0">
                <a:solidFill>
                  <a:srgbClr val="002060"/>
                </a:solidFill>
                <a:latin typeface="Times New Roman" panose="02020603050405020304" pitchFamily="18" charset="0"/>
                <a:cs typeface="Times New Roman" panose="02020603050405020304" pitchFamily="18" charset="0"/>
              </a:rPr>
            </a:br>
            <a:r>
              <a:rPr lang="ru-RU" sz="8900" b="1" dirty="0">
                <a:solidFill>
                  <a:srgbClr val="002060"/>
                </a:solidFill>
                <a:latin typeface="Times New Roman" panose="02020603050405020304" pitchFamily="18" charset="0"/>
                <a:cs typeface="Times New Roman" panose="02020603050405020304" pitchFamily="18" charset="0"/>
              </a:rPr>
              <a:t/>
            </a:r>
            <a:br>
              <a:rPr lang="ru-RU" sz="8900" b="1" dirty="0">
                <a:solidFill>
                  <a:srgbClr val="002060"/>
                </a:solidFill>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980661"/>
            <a:ext cx="12192000" cy="5877339"/>
          </a:xfrm>
          <a:solidFill>
            <a:schemeClr val="accent3">
              <a:lumMod val="20000"/>
              <a:lumOff val="80000"/>
            </a:schemeClr>
          </a:solidFill>
        </p:spPr>
        <p:txBody>
          <a:bodyPr>
            <a:normAutofit/>
          </a:bodyPr>
          <a:lstStyle/>
          <a:p>
            <a:pPr algn="just"/>
            <a:endParaRPr lang="kk-KZ"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lnSpc>
                <a:spcPct val="107000"/>
              </a:lnSpc>
              <a:spcAft>
                <a:spcPts val="0"/>
              </a:spcAft>
              <a:buNone/>
            </a:pPr>
            <a:r>
              <a:rPr lang="ru-RU" sz="2400" dirty="0">
                <a:solidFill>
                  <a:srgbClr val="002060"/>
                </a:solidFill>
                <a:latin typeface="Times New Roman" panose="02020603050405020304" pitchFamily="18" charset="0"/>
                <a:cs typeface="Times New Roman" panose="02020603050405020304" pitchFamily="18" charset="0"/>
              </a:rPr>
              <a:t>Ж6. </a:t>
            </a:r>
            <a:r>
              <a:rPr lang="ru-RU" sz="2400" dirty="0" err="1">
                <a:solidFill>
                  <a:srgbClr val="002060"/>
                </a:solidFill>
                <a:latin typeface="Times New Roman" panose="02020603050405020304" pitchFamily="18" charset="0"/>
                <a:cs typeface="Times New Roman" panose="02020603050405020304" pitchFamily="18" charset="0"/>
              </a:rPr>
              <a:t>Мәтіндегі</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орфографиялық</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және</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пунктуациялық</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қателерді</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сөздіктерге,емле</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ережелеріне</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сүйеніп</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түзету</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редакциялау</a:t>
            </a:r>
            <a:r>
              <a:rPr lang="ru-RU" sz="2400" dirty="0">
                <a:solidFill>
                  <a:srgbClr val="002060"/>
                </a:solidFill>
                <a:latin typeface="Times New Roman" panose="02020603050405020304" pitchFamily="18" charset="0"/>
                <a:cs typeface="Times New Roman" panose="02020603050405020304" pitchFamily="18" charset="0"/>
              </a:rPr>
              <a:t>;</a:t>
            </a:r>
          </a:p>
          <a:p>
            <a:pPr marL="0" indent="0" algn="just">
              <a:lnSpc>
                <a:spcPct val="107000"/>
              </a:lnSpc>
              <a:spcAft>
                <a:spcPts val="0"/>
              </a:spcAft>
              <a:buNone/>
            </a:pPr>
            <a:r>
              <a:rPr lang="ru-RU" sz="2400" dirty="0">
                <a:solidFill>
                  <a:srgbClr val="002060"/>
                </a:solidFill>
                <a:latin typeface="Times New Roman" panose="02020603050405020304" pitchFamily="18" charset="0"/>
                <a:cs typeface="Times New Roman" panose="02020603050405020304" pitchFamily="18" charset="0"/>
              </a:rPr>
              <a:t>ӘТН4. </a:t>
            </a:r>
            <a:r>
              <a:rPr lang="ru-RU" sz="2400" dirty="0" err="1">
                <a:solidFill>
                  <a:srgbClr val="002060"/>
                </a:solidFill>
                <a:latin typeface="Times New Roman" panose="02020603050405020304" pitchFamily="18" charset="0"/>
                <a:cs typeface="Times New Roman" panose="02020603050405020304" pitchFamily="18" charset="0"/>
              </a:rPr>
              <a:t>Үстеудің</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мағыналық</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түрлерін</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ажырату</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синонимдік</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қатарларын</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түрлендіріп</a:t>
            </a:r>
            <a:r>
              <a:rPr lang="ru-RU" sz="2400" dirty="0">
                <a:solidFill>
                  <a:srgbClr val="002060"/>
                </a:solidFill>
                <a:latin typeface="Times New Roman" panose="02020603050405020304" pitchFamily="18" charset="0"/>
                <a:cs typeface="Times New Roman" panose="02020603050405020304" pitchFamily="18" charset="0"/>
              </a:rPr>
              <a:t> </a:t>
            </a:r>
            <a:r>
              <a:rPr lang="ru-RU" sz="2400" dirty="0" err="1">
                <a:solidFill>
                  <a:srgbClr val="002060"/>
                </a:solidFill>
                <a:latin typeface="Times New Roman" panose="02020603050405020304" pitchFamily="18" charset="0"/>
                <a:cs typeface="Times New Roman" panose="02020603050405020304" pitchFamily="18" charset="0"/>
              </a:rPr>
              <a:t>қолдану</a:t>
            </a:r>
            <a:r>
              <a:rPr lang="ru-RU" sz="2400" dirty="0">
                <a:solidFill>
                  <a:srgbClr val="002060"/>
                </a:solidFill>
                <a:latin typeface="Times New Roman" panose="02020603050405020304" pitchFamily="18" charset="0"/>
                <a:cs typeface="Times New Roman" panose="02020603050405020304" pitchFamily="18" charset="0"/>
              </a:rPr>
              <a:t>.</a:t>
            </a:r>
          </a:p>
          <a:p>
            <a:pPr marL="0" indent="0" algn="just">
              <a:lnSpc>
                <a:spcPct val="107000"/>
              </a:lnSpc>
              <a:spcAft>
                <a:spcPts val="0"/>
              </a:spcAft>
              <a:buNone/>
            </a:pPr>
            <a:endParaRPr lang="ru-RU" sz="24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6849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351128"/>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t>
            </a:r>
            <a:r>
              <a:rPr lang="kk-KZ" sz="3600" b="1" dirty="0">
                <a:solidFill>
                  <a:srgbClr val="002060"/>
                </a:solidFill>
                <a:latin typeface="Times New Roman" panose="02020603050405020304" pitchFamily="18" charset="0"/>
                <a:cs typeface="Times New Roman" panose="02020603050405020304" pitchFamily="18" charset="0"/>
              </a:rPr>
              <a:t>Бағалау критерийлері:</a:t>
            </a:r>
            <a:r>
              <a:rPr lang="ru-RU" sz="3600" b="1" dirty="0">
                <a:solidFill>
                  <a:srgbClr val="002060"/>
                </a:solidFill>
                <a:latin typeface="Times New Roman" panose="02020603050405020304" pitchFamily="18" charset="0"/>
                <a:cs typeface="Times New Roman" panose="02020603050405020304" pitchFamily="18" charset="0"/>
              </a:rPr>
              <a:t/>
            </a:r>
            <a:br>
              <a:rPr lang="ru-RU" sz="3600" b="1" dirty="0">
                <a:solidFill>
                  <a:srgbClr val="002060"/>
                </a:solidFill>
                <a:latin typeface="Times New Roman" panose="02020603050405020304" pitchFamily="18" charset="0"/>
                <a:cs typeface="Times New Roman" panose="02020603050405020304" pitchFamily="18" charset="0"/>
              </a:rPr>
            </a:br>
            <a:r>
              <a:rPr lang="ru-RU" sz="7300" b="1" dirty="0">
                <a:solidFill>
                  <a:srgbClr val="002060"/>
                </a:solidFill>
                <a:latin typeface="Times New Roman" panose="02020603050405020304" pitchFamily="18" charset="0"/>
                <a:cs typeface="Times New Roman" panose="02020603050405020304" pitchFamily="18" charset="0"/>
              </a:rPr>
              <a:t/>
            </a:r>
            <a:br>
              <a:rPr lang="ru-RU" sz="7300" b="1" dirty="0">
                <a:solidFill>
                  <a:srgbClr val="002060"/>
                </a:solidFill>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0" y="1351130"/>
            <a:ext cx="12192000" cy="5506870"/>
          </a:xfrm>
          <a:solidFill>
            <a:schemeClr val="accent3">
              <a:lumMod val="20000"/>
              <a:lumOff val="80000"/>
            </a:schemeClr>
          </a:solidFill>
        </p:spPr>
        <p:txBody>
          <a:bodyPr>
            <a:normAutofit/>
          </a:bodyPr>
          <a:lstStyle/>
          <a:p>
            <a:pPr>
              <a:buNone/>
            </a:pPr>
            <a:endParaRPr lang="kk-KZ" dirty="0">
              <a:solidFill>
                <a:srgbClr val="002060"/>
              </a:solidFill>
              <a:latin typeface="Times New Roman" pitchFamily="18" charset="0"/>
              <a:cs typeface="Times New Roman" pitchFamily="18" charset="0"/>
            </a:endParaRPr>
          </a:p>
          <a:p>
            <a:pPr>
              <a:buNone/>
            </a:pPr>
            <a:endParaRPr lang="kk-KZ" dirty="0">
              <a:solidFill>
                <a:srgbClr val="002060"/>
              </a:solidFill>
              <a:latin typeface="Times New Roman" pitchFamily="18" charset="0"/>
              <a:cs typeface="Times New Roman" pitchFamily="18" charset="0"/>
            </a:endParaRPr>
          </a:p>
          <a:p>
            <a:pPr>
              <a:buNone/>
            </a:pPr>
            <a:r>
              <a:rPr lang="kk-KZ" dirty="0">
                <a:solidFill>
                  <a:srgbClr val="002060"/>
                </a:solidFill>
                <a:latin typeface="Times New Roman" pitchFamily="18" charset="0"/>
                <a:cs typeface="Times New Roman" pitchFamily="18" charset="0"/>
              </a:rPr>
              <a:t>- Мәтіннен орфографиялық және пунктуациялық қателерді сөздіктерге,  емле ережелеріне сүйеніп, түзетеді,  редакциялайды.</a:t>
            </a:r>
          </a:p>
          <a:p>
            <a:pPr>
              <a:buNone/>
            </a:pPr>
            <a:r>
              <a:rPr lang="kk-KZ" dirty="0">
                <a:solidFill>
                  <a:srgbClr val="002060"/>
                </a:solidFill>
                <a:latin typeface="Times New Roman" pitchFamily="18" charset="0"/>
                <a:cs typeface="Times New Roman" pitchFamily="18" charset="0"/>
              </a:rPr>
              <a:t>- Үстеудің мағыналық түрлерін ажыратады.</a:t>
            </a:r>
          </a:p>
          <a:p>
            <a:pPr>
              <a:buNone/>
            </a:pPr>
            <a:endParaRPr lang="kk-KZ"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948825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
            <a:ext cx="12192000" cy="1351128"/>
          </a:xfrm>
          <a:solidFill>
            <a:schemeClr val="bg2"/>
          </a:solidFill>
        </p:spPr>
        <p:txBody>
          <a:bodyPr>
            <a:normAutofit fontScale="90000"/>
          </a:bodyPr>
          <a:lstStyle/>
          <a:p>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t>
            </a:r>
            <a:r>
              <a:rPr lang="ru-RU" sz="3600" b="1" dirty="0">
                <a:solidFill>
                  <a:srgbClr val="002060"/>
                </a:solidFill>
                <a:latin typeface="Times New Roman" panose="02020603050405020304" pitchFamily="18" charset="0"/>
                <a:cs typeface="Times New Roman" panose="02020603050405020304" pitchFamily="18" charset="0"/>
              </a:rPr>
              <a:t/>
            </a:r>
            <a:br>
              <a:rPr lang="ru-RU" sz="3600" b="1" dirty="0">
                <a:solidFill>
                  <a:srgbClr val="002060"/>
                </a:solidFill>
                <a:latin typeface="Times New Roman" panose="02020603050405020304" pitchFamily="18" charset="0"/>
                <a:cs typeface="Times New Roman" panose="02020603050405020304" pitchFamily="18" charset="0"/>
              </a:rPr>
            </a:br>
            <a:r>
              <a:rPr lang="ru-RU" sz="7300" b="1" dirty="0">
                <a:solidFill>
                  <a:srgbClr val="002060"/>
                </a:solidFill>
                <a:latin typeface="Times New Roman" panose="02020603050405020304" pitchFamily="18" charset="0"/>
                <a:cs typeface="Times New Roman" panose="02020603050405020304" pitchFamily="18" charset="0"/>
              </a:rPr>
              <a:t/>
            </a:r>
            <a:br>
              <a:rPr lang="ru-RU" sz="7300" b="1" dirty="0">
                <a:solidFill>
                  <a:srgbClr val="002060"/>
                </a:solidFill>
                <a:latin typeface="Times New Roman" panose="02020603050405020304" pitchFamily="18" charset="0"/>
                <a:cs typeface="Times New Roman" panose="02020603050405020304" pitchFamily="18" charset="0"/>
              </a:rPr>
            </a:br>
            <a:r>
              <a:rPr lang="ru-RU" b="1" dirty="0">
                <a:latin typeface="Times New Roman" panose="02020603050405020304" pitchFamily="18" charset="0"/>
                <a:cs typeface="Times New Roman" panose="02020603050405020304" pitchFamily="18" charset="0"/>
              </a:rPr>
              <a:t/>
            </a:r>
            <a:br>
              <a:rPr lang="ru-RU" b="1" dirty="0">
                <a:latin typeface="Times New Roman" panose="02020603050405020304" pitchFamily="18" charset="0"/>
                <a:cs typeface="Times New Roman" panose="02020603050405020304" pitchFamily="18" charset="0"/>
              </a:rPr>
            </a:br>
            <a:endParaRPr lang="ru-RU" b="1" dirty="0">
              <a:latin typeface="Times New Roman" panose="02020603050405020304" pitchFamily="18" charset="0"/>
              <a:cs typeface="Times New Roman" panose="02020603050405020304" pitchFamily="18" charset="0"/>
            </a:endParaRPr>
          </a:p>
        </p:txBody>
      </p:sp>
      <p:sp>
        <p:nvSpPr>
          <p:cNvPr id="3075" name="Rectangle 3"/>
          <p:cNvSpPr>
            <a:spLocks noGrp="1" noChangeArrowheads="1"/>
          </p:cNvSpPr>
          <p:nvPr>
            <p:ph idx="1"/>
          </p:nvPr>
        </p:nvSpPr>
        <p:spPr bwMode="auto">
          <a:xfrm>
            <a:off x="508883" y="189857"/>
            <a:ext cx="10988703"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800" b="1" i="0" u="none" strike="noStrike" cap="none" normalizeH="0" baseline="0" dirty="0">
                <a:ln>
                  <a:noFill/>
                </a:ln>
                <a:solidFill>
                  <a:srgbClr val="002060"/>
                </a:solidFill>
                <a:effectLst/>
                <a:latin typeface="Times New Roman" pitchFamily="18" charset="0"/>
                <a:cs typeface="Times New Roman" pitchFamily="18" charset="0"/>
              </a:rPr>
              <a:t>1-тапсырма. </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a:ln>
                  <a:noFill/>
                </a:ln>
                <a:solidFill>
                  <a:srgbClr val="002060"/>
                </a:solidFill>
                <a:effectLst/>
                <a:latin typeface="Times New Roman" pitchFamily="18" charset="0"/>
                <a:cs typeface="Times New Roman" pitchFamily="18" charset="0"/>
              </a:rPr>
              <a:t>Мәтіннен орфографиялық және пунктуациялық қателерді сөздіктерге,  емле ережелеріне сүйеніп, түзетіңіз.</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400" b="1" i="0" u="none" strike="noStrike" cap="none" normalizeH="0" baseline="0" dirty="0">
              <a:ln>
                <a:noFill/>
              </a:ln>
              <a:solidFill>
                <a:srgbClr val="002060"/>
              </a:solidFill>
              <a:effectLst/>
              <a:latin typeface="Times New Roman" pitchFamily="18" charset="0"/>
              <a:cs typeface="Times New Roman" pitchFamily="18" charset="0"/>
            </a:endParaRPr>
          </a:p>
          <a:p>
            <a:pPr marL="0" indent="0" algn="just">
              <a:lnSpc>
                <a:spcPct val="100000"/>
              </a:lnSpc>
              <a:spcBef>
                <a:spcPts val="0"/>
              </a:spcBef>
              <a:buNone/>
            </a:pPr>
            <a:r>
              <a:rPr kumimoji="0" lang="kk-KZ" sz="2400" b="1" i="1" u="none" strike="noStrike" cap="none" normalizeH="0" baseline="0" dirty="0">
                <a:ln>
                  <a:noFill/>
                </a:ln>
                <a:solidFill>
                  <a:srgbClr val="002060"/>
                </a:solidFill>
                <a:effectLst/>
                <a:latin typeface="Times New Roman" pitchFamily="18" charset="0"/>
                <a:cs typeface="Times New Roman" pitchFamily="18" charset="0"/>
              </a:rPr>
              <a:t>                                                  Аударыспақ.</a:t>
            </a:r>
          </a:p>
          <a:p>
            <a:pPr marL="0" marR="0" lvl="0" indent="0" algn="l" defTabSz="914400" rtl="0" eaLnBrk="1" fontAlgn="base" latinLnBrk="0" hangingPunct="1">
              <a:lnSpc>
                <a:spcPct val="100000"/>
              </a:lnSpc>
              <a:spcBef>
                <a:spcPct val="0"/>
              </a:spcBef>
              <a:spcAft>
                <a:spcPct val="0"/>
              </a:spcAft>
              <a:buClrTx/>
              <a:buSzTx/>
              <a:buFontTx/>
              <a:buNone/>
              <a:tabLst/>
            </a:pPr>
            <a:r>
              <a:rPr kumimoji="0" lang="kk-KZ" sz="2400" b="0" i="1" u="none" strike="noStrike" cap="none" normalizeH="0" baseline="0" dirty="0">
                <a:ln>
                  <a:noFill/>
                </a:ln>
                <a:solidFill>
                  <a:srgbClr val="002060"/>
                </a:solidFill>
                <a:effectLst/>
                <a:latin typeface="Times New Roman" pitchFamily="18" charset="0"/>
                <a:cs typeface="Times New Roman" pitchFamily="18" charset="0"/>
              </a:rPr>
              <a:t>Аударыстақ  қазақ, қырғыз халықтарының арасында кең тараған ойын Атқа мінген екі жігіт жекпе-жеке шығып, бірін-бірі аттан аударып тастауға тырысады. Аударыспаққа үлкен тоиларда арнайы жүлде тағайындалады. Оған он сегіз жастан асқан қарулы жігіттердің қатысқаны жөн. Аударыспақ ойынының ережесі бойынша сайысқа қатысушылар салматарына қарай үш топқа бөлініп, күш сынасады. Ептілікті, күштілікті тапқырлықты батылдықты талап ететін спортық ойын. </a:t>
            </a:r>
          </a:p>
          <a:p>
            <a:pPr marL="0" marR="0" lvl="0" indent="0" algn="l" defTabSz="914400" rtl="0" eaLnBrk="1" fontAlgn="base" latinLnBrk="0" hangingPunct="1">
              <a:lnSpc>
                <a:spcPct val="100000"/>
              </a:lnSpc>
              <a:spcBef>
                <a:spcPct val="0"/>
              </a:spcBef>
              <a:spcAft>
                <a:spcPct val="0"/>
              </a:spcAft>
              <a:buClrTx/>
              <a:buSzTx/>
              <a:buFontTx/>
              <a:buNone/>
              <a:tabLst/>
            </a:pPr>
            <a:endParaRPr lang="kk-KZ" sz="2400" i="1" dirty="0">
              <a:solidFill>
                <a:srgbClr val="002060"/>
              </a:solidFill>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400" b="0" i="1" u="none" strike="noStrike" cap="none" normalizeH="0" baseline="0" dirty="0">
              <a:ln>
                <a:noFill/>
              </a:ln>
              <a:solidFill>
                <a:srgbClr val="002060"/>
              </a:solidFill>
              <a:effectLst/>
              <a:latin typeface="Times New Roman" pitchFamily="18" charset="0"/>
              <a:cs typeface="Times New Roman" pitchFamily="18" charset="0"/>
            </a:endParaRPr>
          </a:p>
          <a:p>
            <a:pPr marL="0" indent="0" algn="just">
              <a:lnSpc>
                <a:spcPct val="100000"/>
              </a:lnSpc>
              <a:spcBef>
                <a:spcPts val="0"/>
              </a:spcBef>
              <a:buNone/>
            </a:pPr>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Дескриптор:</a:t>
            </a:r>
          </a:p>
          <a:p>
            <a:pPr marL="0" indent="0" fontAlgn="base">
              <a:lnSpc>
                <a:spcPct val="100000"/>
              </a:lnSpc>
              <a:spcBef>
                <a:spcPct val="0"/>
              </a:spcBef>
              <a:spcAft>
                <a:spcPct val="0"/>
              </a:spcAft>
              <a:buNone/>
            </a:pPr>
            <a:r>
              <a:rPr kumimoji="0" lang="kk-KZ" sz="1800" b="0" i="1" u="none" strike="noStrike" cap="none" normalizeH="0" baseline="0" dirty="0">
                <a:ln>
                  <a:noFill/>
                </a:ln>
                <a:solidFill>
                  <a:srgbClr val="002060"/>
                </a:solidFill>
                <a:effectLst/>
                <a:latin typeface="Times New Roman" pitchFamily="18" charset="0"/>
                <a:cs typeface="Times New Roman" pitchFamily="18" charset="0"/>
              </a:rPr>
              <a:t>  </a:t>
            </a:r>
            <a:r>
              <a:rPr kumimoji="0" lang="kk-KZ" sz="1800" b="1" i="0" u="none" strike="noStrike" cap="none" normalizeH="0" baseline="0" dirty="0">
                <a:ln>
                  <a:noFill/>
                </a:ln>
                <a:solidFill>
                  <a:srgbClr val="002060"/>
                </a:solidFill>
                <a:effectLst/>
                <a:latin typeface="Times New Roman" pitchFamily="18" charset="0"/>
                <a:cs typeface="Times New Roman" pitchFamily="18" charset="0"/>
              </a:rPr>
              <a:t>Мәтіннен орфографиялық және пунктуациялық қателерді сөздіктерге,  емле ережелеріне сүйеніп, түзетеді.</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kk-KZ" b="0" i="0" u="none" strike="noStrike" cap="none" normalizeH="0" baseline="0" dirty="0">
              <a:ln>
                <a:noFill/>
              </a:ln>
              <a:solidFill>
                <a:srgbClr val="002060"/>
              </a:solidFill>
              <a:effectLst/>
              <a:latin typeface="Times New Roman" pitchFamily="18" charset="0"/>
              <a:cs typeface="Times New Roman" pitchFamily="18" charset="0"/>
            </a:endParaRPr>
          </a:p>
        </p:txBody>
      </p:sp>
    </p:spTree>
    <p:extLst>
      <p:ext uri="{BB962C8B-B14F-4D97-AF65-F5344CB8AC3E}">
        <p14:creationId xmlns:p14="http://schemas.microsoft.com/office/powerpoint/2010/main" val="29488259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title"/>
          </p:nvPr>
        </p:nvSpPr>
        <p:spPr bwMode="auto">
          <a:xfrm>
            <a:off x="0" y="444649"/>
            <a:ext cx="184731"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400" b="0" i="0" u="none" strike="noStrike" cap="none" normalizeH="0" baseline="0" dirty="0">
              <a:ln>
                <a:noFill/>
              </a:ln>
              <a:solidFill>
                <a:srgbClr val="002060"/>
              </a:solidFill>
              <a:effectLst/>
              <a:latin typeface="Arial" pitchFamily="34" charset="0"/>
              <a:cs typeface="Arial" pitchFamily="34" charset="0"/>
            </a:endParaRPr>
          </a:p>
        </p:txBody>
      </p:sp>
      <p:sp>
        <p:nvSpPr>
          <p:cNvPr id="3" name="Объект 2"/>
          <p:cNvSpPr>
            <a:spLocks noGrp="1"/>
          </p:cNvSpPr>
          <p:nvPr>
            <p:ph idx="1"/>
          </p:nvPr>
        </p:nvSpPr>
        <p:spPr>
          <a:xfrm>
            <a:off x="0" y="0"/>
            <a:ext cx="12192000" cy="6858000"/>
          </a:xfrm>
          <a:solidFill>
            <a:schemeClr val="accent3">
              <a:lumMod val="20000"/>
              <a:lumOff val="80000"/>
            </a:schemeClr>
          </a:solidFill>
        </p:spPr>
        <p:txBody>
          <a:bodyPr>
            <a:normAutofit/>
          </a:bodyPr>
          <a:lstStyle/>
          <a:p>
            <a:pPr>
              <a:buNone/>
            </a:pPr>
            <a:endParaRPr lang="kk-KZ">
              <a:solidFill>
                <a:srgbClr val="002060"/>
              </a:solidFill>
              <a:latin typeface="Times New Roman" pitchFamily="18" charset="0"/>
              <a:cs typeface="Times New Roman" pitchFamily="18" charset="0"/>
            </a:endParaRPr>
          </a:p>
          <a:p>
            <a:pPr>
              <a:buNone/>
            </a:pPr>
            <a:r>
              <a:rPr lang="kk-KZ">
                <a:solidFill>
                  <a:srgbClr val="002060"/>
                </a:solidFill>
                <a:latin typeface="Times New Roman" pitchFamily="18" charset="0"/>
                <a:cs typeface="Times New Roman" pitchFamily="18" charset="0"/>
              </a:rPr>
              <a:t>                  Өзіңді тексер!</a:t>
            </a:r>
          </a:p>
          <a:p>
            <a:pPr>
              <a:buNone/>
            </a:pPr>
            <a:endParaRPr lang="kk-KZ">
              <a:solidFill>
                <a:srgbClr val="002060"/>
              </a:solidFill>
              <a:latin typeface="Times New Roman" pitchFamily="18" charset="0"/>
              <a:cs typeface="Times New Roman" pitchFamily="18" charset="0"/>
            </a:endParaRPr>
          </a:p>
          <a:p>
            <a:pPr>
              <a:buNone/>
            </a:pPr>
            <a:r>
              <a:rPr lang="kk-KZ">
                <a:solidFill>
                  <a:srgbClr val="002060"/>
                </a:solidFill>
                <a:latin typeface="Times New Roman" pitchFamily="18" charset="0"/>
                <a:cs typeface="Times New Roman" pitchFamily="18" charset="0"/>
              </a:rPr>
              <a:t> </a:t>
            </a:r>
            <a:endParaRPr lang="kk-KZ" sz="2400" i="1">
              <a:solidFill>
                <a:srgbClr val="002060"/>
              </a:solidFill>
              <a:latin typeface="Times New Roman" pitchFamily="18" charset="0"/>
              <a:cs typeface="Times New Roman" pitchFamily="18" charset="0"/>
            </a:endParaRPr>
          </a:p>
          <a:p>
            <a:pPr marL="0" indent="0" algn="just">
              <a:lnSpc>
                <a:spcPct val="115000"/>
              </a:lnSpc>
              <a:spcAft>
                <a:spcPts val="1000"/>
              </a:spcAft>
              <a:buNone/>
            </a:pPr>
            <a:r>
              <a:rPr lang="kk-KZ" sz="2400" i="1">
                <a:effectLst/>
                <a:latin typeface="Times New Roman" panose="02020603050405020304" pitchFamily="18" charset="0"/>
                <a:ea typeface="Calibri" panose="020F0502020204030204" pitchFamily="34" charset="0"/>
                <a:cs typeface="Times New Roman" panose="02020603050405020304" pitchFamily="18" charset="0"/>
              </a:rPr>
              <a:t>	Аударыспақ </a:t>
            </a:r>
            <a:r>
              <a:rPr lang="kk-KZ" sz="2400" b="1" i="1">
                <a:effectLst/>
                <a:latin typeface="Times New Roman" panose="02020603050405020304" pitchFamily="18" charset="0"/>
                <a:ea typeface="Calibri" panose="020F0502020204030204" pitchFamily="34" charset="0"/>
                <a:cs typeface="Times New Roman" panose="02020603050405020304" pitchFamily="18" charset="0"/>
              </a:rPr>
              <a:t>- </a:t>
            </a:r>
            <a:r>
              <a:rPr lang="kk-KZ" sz="2400" i="1">
                <a:effectLst/>
                <a:latin typeface="Times New Roman" panose="02020603050405020304" pitchFamily="18" charset="0"/>
                <a:ea typeface="Calibri" panose="020F0502020204030204" pitchFamily="34" charset="0"/>
                <a:cs typeface="Times New Roman" panose="02020603050405020304" pitchFamily="18" charset="0"/>
              </a:rPr>
              <a:t>қазақ, қырғыз халықтарының арасында кең тараған ойын.  Атқа мінген екі жігіт жекпе-же</a:t>
            </a:r>
            <a:r>
              <a:rPr lang="kk-KZ" sz="2400" b="1" i="1">
                <a:effectLst/>
                <a:latin typeface="Times New Roman" panose="02020603050405020304" pitchFamily="18" charset="0"/>
                <a:ea typeface="Calibri" panose="020F0502020204030204" pitchFamily="34" charset="0"/>
                <a:cs typeface="Times New Roman" panose="02020603050405020304" pitchFamily="18" charset="0"/>
              </a:rPr>
              <a:t>к</a:t>
            </a:r>
            <a:r>
              <a:rPr lang="kk-KZ" sz="2400" i="1">
                <a:effectLst/>
                <a:latin typeface="Times New Roman" panose="02020603050405020304" pitchFamily="18" charset="0"/>
                <a:ea typeface="Calibri" panose="020F0502020204030204" pitchFamily="34" charset="0"/>
                <a:cs typeface="Times New Roman" panose="02020603050405020304" pitchFamily="18" charset="0"/>
              </a:rPr>
              <a:t>ке шығып, бірін-бірі аттан аударып тастауға тырысады. Аударыспаққа үлкен то</a:t>
            </a:r>
            <a:r>
              <a:rPr lang="kk-KZ" sz="2400" b="1" i="1">
                <a:effectLst/>
                <a:latin typeface="Times New Roman" panose="02020603050405020304" pitchFamily="18" charset="0"/>
                <a:ea typeface="Calibri" panose="020F0502020204030204" pitchFamily="34" charset="0"/>
                <a:cs typeface="Times New Roman" panose="02020603050405020304" pitchFamily="18" charset="0"/>
              </a:rPr>
              <a:t>й</a:t>
            </a:r>
            <a:r>
              <a:rPr lang="kk-KZ" sz="2400" i="1">
                <a:effectLst/>
                <a:latin typeface="Times New Roman" panose="02020603050405020304" pitchFamily="18" charset="0"/>
                <a:ea typeface="Calibri" panose="020F0502020204030204" pitchFamily="34" charset="0"/>
                <a:cs typeface="Times New Roman" panose="02020603050405020304" pitchFamily="18" charset="0"/>
              </a:rPr>
              <a:t>ларда арнайы жүлде тағайындалады. Оған он сегіз жастан асқан қарулы жігіттердің қатысқаны жөн. Аударыспақ ойынының ережесі бойынша сайысқа қатысушылар салма</a:t>
            </a:r>
            <a:r>
              <a:rPr lang="kk-KZ" sz="2400" b="1" i="1">
                <a:effectLst/>
                <a:latin typeface="Times New Roman" panose="02020603050405020304" pitchFamily="18" charset="0"/>
                <a:ea typeface="Calibri" panose="020F0502020204030204" pitchFamily="34" charset="0"/>
                <a:cs typeface="Times New Roman" panose="02020603050405020304" pitchFamily="18" charset="0"/>
              </a:rPr>
              <a:t>қ</a:t>
            </a:r>
            <a:r>
              <a:rPr lang="kk-KZ" sz="2400" i="1">
                <a:effectLst/>
                <a:latin typeface="Times New Roman" panose="02020603050405020304" pitchFamily="18" charset="0"/>
                <a:ea typeface="Calibri" panose="020F0502020204030204" pitchFamily="34" charset="0"/>
                <a:cs typeface="Times New Roman" panose="02020603050405020304" pitchFamily="18" charset="0"/>
              </a:rPr>
              <a:t>тарына қарай үш топқа бөлініп, күш сынасады. Ептілікті, күштілікті</a:t>
            </a:r>
            <a:r>
              <a:rPr lang="kk-KZ" sz="2400" b="1" i="1">
                <a:effectLst/>
                <a:latin typeface="Times New Roman" panose="02020603050405020304" pitchFamily="18" charset="0"/>
                <a:ea typeface="Calibri" panose="020F0502020204030204" pitchFamily="34" charset="0"/>
                <a:cs typeface="Times New Roman" panose="02020603050405020304" pitchFamily="18" charset="0"/>
              </a:rPr>
              <a:t>,</a:t>
            </a:r>
            <a:r>
              <a:rPr lang="kk-KZ" sz="2400" i="1">
                <a:effectLst/>
                <a:latin typeface="Times New Roman" panose="02020603050405020304" pitchFamily="18" charset="0"/>
                <a:ea typeface="Calibri" panose="020F0502020204030204" pitchFamily="34" charset="0"/>
                <a:cs typeface="Times New Roman" panose="02020603050405020304" pitchFamily="18" charset="0"/>
              </a:rPr>
              <a:t> тапқырлықты</a:t>
            </a:r>
            <a:r>
              <a:rPr lang="kk-KZ" sz="2400" b="1" i="1">
                <a:effectLst/>
                <a:latin typeface="Times New Roman" panose="02020603050405020304" pitchFamily="18" charset="0"/>
                <a:ea typeface="Calibri" panose="020F0502020204030204" pitchFamily="34" charset="0"/>
                <a:cs typeface="Times New Roman" panose="02020603050405020304" pitchFamily="18" charset="0"/>
              </a:rPr>
              <a:t>,</a:t>
            </a:r>
            <a:r>
              <a:rPr lang="kk-KZ" sz="2400" i="1">
                <a:effectLst/>
                <a:latin typeface="Times New Roman" panose="02020603050405020304" pitchFamily="18" charset="0"/>
                <a:ea typeface="Calibri" panose="020F0502020204030204" pitchFamily="34" charset="0"/>
                <a:cs typeface="Times New Roman" panose="02020603050405020304" pitchFamily="18" charset="0"/>
              </a:rPr>
              <a:t> батылдықты талап ететін спор</a:t>
            </a:r>
            <a:r>
              <a:rPr lang="kk-KZ" sz="2400" b="1" i="1">
                <a:effectLst/>
                <a:latin typeface="Times New Roman" panose="02020603050405020304" pitchFamily="18" charset="0"/>
                <a:ea typeface="Calibri" panose="020F0502020204030204" pitchFamily="34" charset="0"/>
                <a:cs typeface="Times New Roman" panose="02020603050405020304" pitchFamily="18" charset="0"/>
              </a:rPr>
              <a:t>т</a:t>
            </a:r>
            <a:r>
              <a:rPr lang="kk-KZ" sz="2400" i="1">
                <a:effectLst/>
                <a:latin typeface="Times New Roman" panose="02020603050405020304" pitchFamily="18" charset="0"/>
                <a:ea typeface="Calibri" panose="020F0502020204030204" pitchFamily="34" charset="0"/>
                <a:cs typeface="Times New Roman" panose="02020603050405020304" pitchFamily="18" charset="0"/>
              </a:rPr>
              <a:t>тық ойын</a:t>
            </a:r>
            <a:r>
              <a:rPr lang="kk-KZ" sz="2800" i="1">
                <a:effectLst/>
                <a:latin typeface="Times New Roman" panose="02020603050405020304" pitchFamily="18" charset="0"/>
                <a:ea typeface="Calibri" panose="020F0502020204030204" pitchFamily="34" charset="0"/>
                <a:cs typeface="Times New Roman" panose="02020603050405020304" pitchFamily="18" charset="0"/>
              </a:rPr>
              <a:t>. </a:t>
            </a:r>
            <a:endParaRPr lang="x-none" sz="2800">
              <a:effectLst/>
              <a:latin typeface="Calibri" panose="020F0502020204030204" pitchFamily="34" charset="0"/>
              <a:ea typeface="Calibri" panose="020F0502020204030204" pitchFamily="34" charset="0"/>
              <a:cs typeface="Times New Roman" panose="02020603050405020304" pitchFamily="18" charset="0"/>
            </a:endParaRPr>
          </a:p>
          <a:p>
            <a:pPr>
              <a:buNone/>
            </a:pPr>
            <a:endParaRPr lang="kk-KZ"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948825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title"/>
          </p:nvPr>
        </p:nvSpPr>
        <p:spPr bwMode="auto">
          <a:xfrm>
            <a:off x="0" y="444649"/>
            <a:ext cx="184731"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400" b="0" i="0" u="none" strike="noStrike" cap="none" normalizeH="0" baseline="0" dirty="0">
              <a:ln>
                <a:noFill/>
              </a:ln>
              <a:solidFill>
                <a:srgbClr val="002060"/>
              </a:solidFill>
              <a:effectLst/>
              <a:latin typeface="Arial" pitchFamily="34" charset="0"/>
              <a:cs typeface="Arial" pitchFamily="34" charset="0"/>
            </a:endParaRPr>
          </a:p>
        </p:txBody>
      </p:sp>
      <p:sp>
        <p:nvSpPr>
          <p:cNvPr id="3" name="Объект 2"/>
          <p:cNvSpPr>
            <a:spLocks noGrp="1"/>
          </p:cNvSpPr>
          <p:nvPr>
            <p:ph idx="1"/>
          </p:nvPr>
        </p:nvSpPr>
        <p:spPr>
          <a:xfrm>
            <a:off x="0" y="0"/>
            <a:ext cx="12192000" cy="6858000"/>
          </a:xfrm>
          <a:solidFill>
            <a:schemeClr val="accent3">
              <a:lumMod val="20000"/>
              <a:lumOff val="80000"/>
            </a:schemeClr>
          </a:solidFill>
        </p:spPr>
        <p:txBody>
          <a:bodyPr numCol="1">
            <a:normAutofit/>
          </a:bodyPr>
          <a:lstStyle/>
          <a:p>
            <a:pPr marL="0" indent="0" algn="just">
              <a:lnSpc>
                <a:spcPct val="115000"/>
              </a:lnSpc>
              <a:spcAft>
                <a:spcPts val="1000"/>
              </a:spcAft>
              <a:buNone/>
            </a:pPr>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       2-тапсырма</a:t>
            </a:r>
            <a:r>
              <a:rPr lang="kk-KZ" sz="1800" b="1" dirty="0">
                <a:effectLst/>
                <a:latin typeface="Calibri" panose="020F0502020204030204" pitchFamily="34" charset="0"/>
                <a:ea typeface="Calibri" panose="020F0502020204030204" pitchFamily="34" charset="0"/>
                <a:cs typeface="Times New Roman" panose="02020603050405020304" pitchFamily="18" charset="0"/>
              </a:rPr>
              <a:t>.</a:t>
            </a:r>
          </a:p>
          <a:p>
            <a:pPr marL="0" indent="0" algn="just">
              <a:lnSpc>
                <a:spcPct val="100000"/>
              </a:lnSpc>
              <a:spcBef>
                <a:spcPts val="0"/>
              </a:spcBef>
              <a:buNone/>
            </a:pPr>
            <a:r>
              <a:rPr lang="kk-KZ" sz="1800" dirty="0">
                <a:effectLst/>
                <a:latin typeface="Times New Roman" panose="02020603050405020304" pitchFamily="18" charset="0"/>
                <a:ea typeface="Calibri" panose="020F0502020204030204" pitchFamily="34" charset="0"/>
                <a:cs typeface="Times New Roman" panose="02020603050405020304" pitchFamily="18" charset="0"/>
              </a:rPr>
              <a:t>Үстеудің мағыналық түрлерін қатыстырып, ұлттық ойынға қатысты әңгіме құра.</a:t>
            </a:r>
          </a:p>
          <a:p>
            <a:pPr marL="0" indent="0" algn="just">
              <a:lnSpc>
                <a:spcPct val="100000"/>
              </a:lnSpc>
              <a:spcBef>
                <a:spcPts val="0"/>
              </a:spcBef>
              <a:buNone/>
            </a:pPr>
            <a:endParaRPr lang="kk-KZ"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0000"/>
              </a:lnSpc>
              <a:spcBef>
                <a:spcPts val="0"/>
              </a:spcBef>
              <a:buNone/>
            </a:pPr>
            <a:endParaRPr lang="kk-KZ" sz="1800" b="1"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endParaRPr lang="kk-KZ" sz="1800" b="1" dirty="0">
              <a:latin typeface="Times New Roman" panose="02020603050405020304" pitchFamily="18" charset="0"/>
              <a:ea typeface="Calibri" panose="020F0502020204030204" pitchFamily="34" charset="0"/>
              <a:cs typeface="Times New Roman" panose="02020603050405020304" pitchFamily="18" charset="0"/>
            </a:endParaRPr>
          </a:p>
          <a:p>
            <a:pPr marL="0" indent="0" algn="just">
              <a:lnSpc>
                <a:spcPct val="100000"/>
              </a:lnSpc>
              <a:spcBef>
                <a:spcPts val="0"/>
              </a:spcBef>
              <a:buNone/>
            </a:pPr>
            <a:r>
              <a:rPr lang="kk-KZ" sz="1800" b="1" dirty="0">
                <a:effectLst/>
                <a:latin typeface="Times New Roman" panose="02020603050405020304" pitchFamily="18" charset="0"/>
                <a:ea typeface="Calibri" panose="020F0502020204030204" pitchFamily="34" charset="0"/>
                <a:cs typeface="Times New Roman" panose="02020603050405020304" pitchFamily="18" charset="0"/>
              </a:rPr>
              <a:t>Дескриптор:</a:t>
            </a:r>
          </a:p>
          <a:p>
            <a:pPr marL="0" indent="0" algn="just">
              <a:lnSpc>
                <a:spcPct val="100000"/>
              </a:lnSpc>
              <a:spcBef>
                <a:spcPts val="0"/>
              </a:spcBef>
              <a:buNone/>
            </a:pPr>
            <a:r>
              <a:rPr lang="kk-KZ" sz="1800" dirty="0">
                <a:effectLst/>
                <a:latin typeface="Times New Roman" panose="02020603050405020304" pitchFamily="18" charset="0"/>
                <a:ea typeface="Times New Roman" panose="02020603050405020304" pitchFamily="18" charset="0"/>
              </a:rPr>
              <a:t>Үстеудің мағыналық түрлерін қатыстырып ұлттық ойынға қатысты әңгіме құрай алады;</a:t>
            </a:r>
            <a:endParaRPr lang="x-none" sz="1800" dirty="0">
              <a:effectLst/>
              <a:latin typeface="Arial" panose="020B0604020202020204" pitchFamily="34" charset="0"/>
              <a:ea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kk-KZ"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1000"/>
              </a:spcAft>
              <a:buNone/>
            </a:pPr>
            <a:endParaRPr lang="x-none"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Рисунок 3">
            <a:extLst>
              <a:ext uri="{FF2B5EF4-FFF2-40B4-BE49-F238E27FC236}">
                <a16:creationId xmlns:a16="http://schemas.microsoft.com/office/drawing/2014/main" xmlns="" id="{8BCF4306-9C47-49EF-B652-AE92A14C6F6A}"/>
              </a:ext>
            </a:extLst>
          </p:cNvPr>
          <p:cNvPicPr>
            <a:picLocks noChangeAspect="1"/>
          </p:cNvPicPr>
          <p:nvPr/>
        </p:nvPicPr>
        <p:blipFill>
          <a:blip r:embed="rId2"/>
          <a:stretch>
            <a:fillRect/>
          </a:stretch>
        </p:blipFill>
        <p:spPr>
          <a:xfrm>
            <a:off x="184731" y="906315"/>
            <a:ext cx="10963560" cy="4826576"/>
          </a:xfrm>
          <a:prstGeom prst="rect">
            <a:avLst/>
          </a:prstGeom>
        </p:spPr>
      </p:pic>
    </p:spTree>
    <p:extLst>
      <p:ext uri="{BB962C8B-B14F-4D97-AF65-F5344CB8AC3E}">
        <p14:creationId xmlns:p14="http://schemas.microsoft.com/office/powerpoint/2010/main" val="2162439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title"/>
          </p:nvPr>
        </p:nvSpPr>
        <p:spPr bwMode="auto">
          <a:xfrm>
            <a:off x="0" y="444649"/>
            <a:ext cx="184731"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400" b="0" i="0" u="none" strike="noStrike" cap="none" normalizeH="0" baseline="0" dirty="0">
              <a:ln>
                <a:noFill/>
              </a:ln>
              <a:solidFill>
                <a:srgbClr val="002060"/>
              </a:solidFill>
              <a:effectLst/>
              <a:latin typeface="Arial" pitchFamily="34" charset="0"/>
              <a:cs typeface="Arial" pitchFamily="34" charset="0"/>
            </a:endParaRPr>
          </a:p>
        </p:txBody>
      </p:sp>
      <p:sp>
        <p:nvSpPr>
          <p:cNvPr id="3" name="Объект 2"/>
          <p:cNvSpPr>
            <a:spLocks noGrp="1"/>
          </p:cNvSpPr>
          <p:nvPr>
            <p:ph idx="1"/>
          </p:nvPr>
        </p:nvSpPr>
        <p:spPr>
          <a:xfrm>
            <a:off x="0" y="0"/>
            <a:ext cx="11831541" cy="6858000"/>
          </a:xfrm>
          <a:solidFill>
            <a:schemeClr val="accent3">
              <a:lumMod val="20000"/>
              <a:lumOff val="80000"/>
            </a:schemeClr>
          </a:solidFill>
        </p:spPr>
        <p:txBody>
          <a:bodyPr numCol="1">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kk-KZ"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kk-KZ" dirty="0">
                <a:solidFill>
                  <a:srgbClr val="002060"/>
                </a:solidFill>
                <a:latin typeface="Times New Roman" pitchFamily="18" charset="0"/>
                <a:cs typeface="Times New Roman" pitchFamily="18" charset="0"/>
              </a:rPr>
              <a:t>    </a:t>
            </a:r>
            <a:r>
              <a:rPr kumimoji="0" lang="kk-KZ"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Өзіңді тексер!</a:t>
            </a:r>
          </a:p>
          <a:p>
            <a:pPr marL="228600" marR="0" lvl="0" indent="-228600"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kk-KZ" sz="1800" i="1" dirty="0">
                <a:solidFill>
                  <a:srgbClr val="002060"/>
                </a:solidFill>
                <a:latin typeface="Times New Roman" pitchFamily="18" charset="0"/>
                <a:cs typeface="Times New Roman" pitchFamily="18" charset="0"/>
              </a:rPr>
              <a:t>                                                 </a:t>
            </a:r>
            <a:r>
              <a:rPr lang="kk-KZ" sz="1800" b="1" i="1" dirty="0">
                <a:solidFill>
                  <a:srgbClr val="002060"/>
                </a:solidFill>
                <a:latin typeface="Times New Roman" pitchFamily="18" charset="0"/>
                <a:cs typeface="Times New Roman" pitchFamily="18" charset="0"/>
              </a:rPr>
              <a:t>Қазақтың ұлттық ойындары </a:t>
            </a:r>
          </a:p>
          <a:p>
            <a:pPr marL="228600" marR="0" lvl="0" indent="-228600"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kk-KZ" sz="1800" i="1" dirty="0">
                <a:solidFill>
                  <a:srgbClr val="002060"/>
                </a:solidFill>
                <a:latin typeface="Times New Roman" pitchFamily="18" charset="0"/>
                <a:cs typeface="Times New Roman" pitchFamily="18" charset="0"/>
              </a:rPr>
              <a:t>     	Қазақтың ұлттық ойындарының қоғамдық және әлеуметтік маңызы аса зор. Ұлттық ойындар қазақ халқының кешегі мәдениеті мен өнерінің де ешкімнен кем болмағанын байқатады. Қазақ халқы ұлттық ойындарға өте бай    халық.  </a:t>
            </a:r>
          </a:p>
          <a:p>
            <a:pPr marL="228600" marR="0" lvl="0" indent="-228600"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kk-KZ" sz="1800" i="1" dirty="0">
                <a:solidFill>
                  <a:srgbClr val="002060"/>
                </a:solidFill>
                <a:latin typeface="Times New Roman" pitchFamily="18" charset="0"/>
                <a:cs typeface="Times New Roman" pitchFamily="18" charset="0"/>
              </a:rPr>
              <a:t>    Ұлттық ойындар атадан балаға, үлкеннен кішіге мұра болып жалғасып жатыр. Ата – бабаларымыз ұлттық ойындар арқылы ұрпақтың мықты әрі жігерлі болып өсуіне ықпал етіп, олардың береке бірлігі мен ынтымағын жарастырып отырған.</a:t>
            </a:r>
          </a:p>
          <a:p>
            <a:pPr marL="228600" marR="0" lvl="0" indent="-228600"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kk-KZ" sz="1800" i="1" dirty="0">
                <a:solidFill>
                  <a:srgbClr val="002060"/>
                </a:solidFill>
                <a:latin typeface="Times New Roman" pitchFamily="18" charset="0"/>
                <a:cs typeface="Times New Roman" pitchFamily="18" charset="0"/>
              </a:rPr>
              <a:t>    Қыз қуу салты- өте ертеден келе жатқан ұлттық ойынның бір түрі. Жарыс жігіт пен оның болашақ қалыңдығы арасында өрбиді. Ойын ережесі бойынша, жігіт қызды қуып жетіп, бетінен сүю қажет. Ал одан соң, бойжеткен де өз есесін қайтару үшін, жігітті қуып жетсе қамшымен сабаған. Сайыстан жігіт жеңілген жағдайда, қызбен некелесе алмайды. Ал, қыз жеңілсе, амалсыздан сол жігітке тұрмысқа шыққан.</a:t>
            </a:r>
          </a:p>
          <a:p>
            <a:pPr marL="228600" marR="0" lvl="0" indent="-228600"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kk-KZ" sz="1800" i="1" dirty="0">
                <a:solidFill>
                  <a:srgbClr val="002060"/>
                </a:solidFill>
                <a:latin typeface="Times New Roman" pitchFamily="18" charset="0"/>
                <a:cs typeface="Times New Roman" pitchFamily="18" charset="0"/>
              </a:rPr>
              <a:t>    Бозбалалар мен жігіттердің арасында өткізілетін ойынның тағы бір түрі-теңге ілу.</a:t>
            </a:r>
          </a:p>
          <a:p>
            <a:pPr marL="228600" marR="0" lvl="0" indent="-228600"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kk-KZ" sz="1800" i="1" dirty="0">
                <a:solidFill>
                  <a:srgbClr val="002060"/>
                </a:solidFill>
                <a:latin typeface="Times New Roman" pitchFamily="18" charset="0"/>
                <a:cs typeface="Times New Roman" pitchFamily="18" charset="0"/>
              </a:rPr>
              <a:t>    Мұнда жігіттің атқа мықтылығы, ат үстіндегі әрекеті,ептілігі сынға алынады. Ертеде жігіттің жеңгелері өзінің шолпысын не алқа күмістерін ормалға түйіп, шұңқырға салып қойған. Сәйгүлік мінген жігіттер оны едәуір алыс жерден екпіндете шауып, әкетеді. Іркіліп тоқтауға не аттың шабысын бәсеңдетуге болмайды. Жеңіске жеткен жігіт әшекейлерді болашақ жарына табыстаған.</a:t>
            </a:r>
          </a:p>
          <a:p>
            <a:pPr marL="228600" marR="0" lvl="0" indent="-228600"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kk-KZ" sz="1800" i="1" dirty="0">
                <a:solidFill>
                  <a:srgbClr val="002060"/>
                </a:solidFill>
                <a:latin typeface="Times New Roman" pitchFamily="18" charset="0"/>
                <a:cs typeface="Times New Roman" pitchFamily="18" charset="0"/>
              </a:rPr>
              <a:t>    Тағы да көне ойындардың бірі-жамбы ату. Бұл сайыс мергендердің өнері мен бозбалалардың бағын сынайтын дәстүрлі салттың бірі. Және ең қызықты ойындардың бағалысы. Жамбыны мерген жігіттер садақпен немесе мылтықпен кезектесіп атады. Ойын соңында  жеңіске жеткен жігіт сол арқылы өзінің мықтылығын дәлелдейді</a:t>
            </a:r>
            <a:r>
              <a:rPr lang="kk-KZ" sz="1800" dirty="0">
                <a:solidFill>
                  <a:srgbClr val="002060"/>
                </a:solidFill>
                <a:latin typeface="Times New Roman" pitchFamily="18" charset="0"/>
                <a:cs typeface="Times New Roman" pitchFamily="18" charset="0"/>
              </a:rPr>
              <a: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kk-KZ" sz="1800" dirty="0">
              <a:solidFill>
                <a:srgbClr val="002060"/>
              </a:solidFill>
              <a:latin typeface="Times New Roman" pitchFamily="18" charset="0"/>
              <a:cs typeface="Times New Roman"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kk-KZ" sz="1800" dirty="0">
              <a:solidFill>
                <a:srgbClr val="002060"/>
              </a:solidFill>
              <a:latin typeface="Times New Roman" pitchFamily="18" charset="0"/>
              <a:cs typeface="Times New Roman"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kk-KZ" sz="18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785986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title"/>
          </p:nvPr>
        </p:nvSpPr>
        <p:spPr bwMode="auto">
          <a:xfrm>
            <a:off x="0" y="444649"/>
            <a:ext cx="184731"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400" b="0" i="0" u="none" strike="noStrike" cap="none" normalizeH="0" baseline="0" dirty="0">
              <a:ln>
                <a:noFill/>
              </a:ln>
              <a:solidFill>
                <a:srgbClr val="002060"/>
              </a:solidFill>
              <a:effectLst/>
              <a:latin typeface="Arial" pitchFamily="34" charset="0"/>
              <a:cs typeface="Arial" pitchFamily="34" charset="0"/>
            </a:endParaRPr>
          </a:p>
        </p:txBody>
      </p:sp>
      <p:sp>
        <p:nvSpPr>
          <p:cNvPr id="3" name="Объект 2"/>
          <p:cNvSpPr>
            <a:spLocks noGrp="1"/>
          </p:cNvSpPr>
          <p:nvPr>
            <p:ph idx="1"/>
          </p:nvPr>
        </p:nvSpPr>
        <p:spPr>
          <a:xfrm>
            <a:off x="0" y="0"/>
            <a:ext cx="12192000" cy="5845913"/>
          </a:xfrm>
          <a:solidFill>
            <a:schemeClr val="accent3">
              <a:lumMod val="20000"/>
              <a:lumOff val="80000"/>
            </a:schemeClr>
          </a:solidFill>
        </p:spPr>
        <p:txBody>
          <a:bodyPr numCol="1">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kk-KZ" sz="1800" dirty="0">
                <a:solidFill>
                  <a:srgbClr val="002060"/>
                </a:solidFill>
                <a:latin typeface="Times New Roman" pitchFamily="18" charset="0"/>
                <a:cs typeface="Times New Roman" pitchFamily="18" charset="0"/>
              </a:rPr>
              <a:t>    </a:t>
            </a:r>
            <a:r>
              <a:rPr lang="kk-KZ" sz="1800" b="1" dirty="0">
                <a:solidFill>
                  <a:srgbClr val="002060"/>
                </a:solidFill>
                <a:latin typeface="Times New Roman" pitchFamily="18" charset="0"/>
                <a:cs typeface="Times New Roman" pitchFamily="18" charset="0"/>
              </a:rPr>
              <a:t>3-тапсырма.</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kk-KZ" sz="1800" b="1" dirty="0">
                <a:solidFill>
                  <a:srgbClr val="002060"/>
                </a:solidFill>
                <a:latin typeface="Times New Roman" pitchFamily="18" charset="0"/>
                <a:cs typeface="Times New Roman" pitchFamily="18" charset="0"/>
              </a:rPr>
              <a:t>   Мәтін үзінділеріндегі үстеулерді мағыналық түрлерімен сәйкестендіріңіз.</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kk-KZ" sz="1800" b="1" dirty="0">
                <a:solidFill>
                  <a:srgbClr val="002060"/>
                </a:solidFill>
                <a:latin typeface="Times New Roman" pitchFamily="18" charset="0"/>
                <a:cs typeface="Times New Roman" pitchFamily="18" charset="0"/>
              </a:rPr>
              <a:t>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kk-KZ" sz="1800" b="1" dirty="0">
              <a:solidFill>
                <a:srgbClr val="002060"/>
              </a:solidFill>
              <a:latin typeface="Times New Roman" pitchFamily="18" charset="0"/>
              <a:cs typeface="Times New Roman"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kk-KZ" sz="1800" dirty="0">
              <a:solidFill>
                <a:srgbClr val="002060"/>
              </a:solidFill>
              <a:latin typeface="Times New Roman" pitchFamily="18" charset="0"/>
              <a:cs typeface="Times New Roman" pitchFamily="18" charset="0"/>
            </a:endParaRPr>
          </a:p>
        </p:txBody>
      </p:sp>
      <p:graphicFrame>
        <p:nvGraphicFramePr>
          <p:cNvPr id="2" name="Таблица 1">
            <a:extLst>
              <a:ext uri="{FF2B5EF4-FFF2-40B4-BE49-F238E27FC236}">
                <a16:creationId xmlns:a16="http://schemas.microsoft.com/office/drawing/2014/main" xmlns="" id="{CDFC9F2F-2FF2-4187-85BA-951A03CAF208}"/>
              </a:ext>
            </a:extLst>
          </p:cNvPr>
          <p:cNvGraphicFramePr>
            <a:graphicFrameLocks noGrp="1"/>
          </p:cNvGraphicFramePr>
          <p:nvPr>
            <p:extLst>
              <p:ext uri="{D42A27DB-BD31-4B8C-83A1-F6EECF244321}">
                <p14:modId xmlns:p14="http://schemas.microsoft.com/office/powerpoint/2010/main" val="163534645"/>
              </p:ext>
            </p:extLst>
          </p:nvPr>
        </p:nvGraphicFramePr>
        <p:xfrm>
          <a:off x="542925" y="1012088"/>
          <a:ext cx="9874703" cy="4833824"/>
        </p:xfrm>
        <a:graphic>
          <a:graphicData uri="http://schemas.openxmlformats.org/drawingml/2006/table">
            <a:tbl>
              <a:tblPr firstRow="1" firstCol="1" bandRow="1"/>
              <a:tblGrid>
                <a:gridCol w="6794721">
                  <a:extLst>
                    <a:ext uri="{9D8B030D-6E8A-4147-A177-3AD203B41FA5}">
                      <a16:colId xmlns:a16="http://schemas.microsoft.com/office/drawing/2014/main" xmlns="" val="3965959448"/>
                    </a:ext>
                  </a:extLst>
                </a:gridCol>
                <a:gridCol w="1163919">
                  <a:extLst>
                    <a:ext uri="{9D8B030D-6E8A-4147-A177-3AD203B41FA5}">
                      <a16:colId xmlns:a16="http://schemas.microsoft.com/office/drawing/2014/main" xmlns="" val="1001062882"/>
                    </a:ext>
                  </a:extLst>
                </a:gridCol>
                <a:gridCol w="1916063">
                  <a:extLst>
                    <a:ext uri="{9D8B030D-6E8A-4147-A177-3AD203B41FA5}">
                      <a16:colId xmlns:a16="http://schemas.microsoft.com/office/drawing/2014/main" xmlns="" val="3226195315"/>
                    </a:ext>
                  </a:extLst>
                </a:gridCol>
              </a:tblGrid>
              <a:tr h="437045">
                <a:tc>
                  <a:txBody>
                    <a:bodyPr/>
                    <a:lstStyle/>
                    <a:p>
                      <a:pPr>
                        <a:lnSpc>
                          <a:spcPct val="115000"/>
                        </a:lnSpc>
                        <a:spcAft>
                          <a:spcPts val="1000"/>
                        </a:spcAft>
                      </a:pPr>
                      <a:r>
                        <a:rPr lang="kk-KZ" sz="1400" b="1" i="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Қазақтың ұлттық ойындарының қоғамдық және әлеуметтік маңызы аса зор. </a:t>
                      </a:r>
                      <a:endParaRPr lang="x-none" sz="1400" b="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nSpc>
                          <a:spcPct val="115000"/>
                        </a:lnSpc>
                        <a:spcAft>
                          <a:spcPts val="1000"/>
                        </a:spcAft>
                      </a:pPr>
                      <a:r>
                        <a:rPr lang="kk-KZ" sz="1050" b="1">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x-none" sz="1050" b="1">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Мезгіл үстеу </a:t>
                      </a:r>
                      <a:endParaRPr lang="x-none" sz="1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97998505"/>
                  </a:ext>
                </a:extLst>
              </a:tr>
              <a:tr h="551280">
                <a:tc>
                  <a:txBody>
                    <a:bodyPr/>
                    <a:lstStyle/>
                    <a:p>
                      <a:pPr>
                        <a:lnSpc>
                          <a:spcPct val="115000"/>
                        </a:lnSpc>
                        <a:spcAft>
                          <a:spcPts val="1000"/>
                        </a:spcAft>
                      </a:pPr>
                      <a:r>
                        <a:rPr lang="kk-KZ" sz="14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Ұлттық ойындар қазақ халқының кешегі мәдениеті мен өнерінің де ешкімнен кем болмағанын байқатады.</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x-none"/>
                    </a:p>
                  </a:txBody>
                  <a:tcPr/>
                </a:tc>
                <a:tc>
                  <a:txBody>
                    <a:bodyPr/>
                    <a:lstStyle/>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Мекен үстеу</a:t>
                      </a:r>
                      <a:endParaRPr lang="x-none" sz="1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15556382"/>
                  </a:ext>
                </a:extLst>
              </a:tr>
              <a:tr h="1561254">
                <a:tc>
                  <a:txBody>
                    <a:bodyPr/>
                    <a:lstStyle/>
                    <a:p>
                      <a:pPr algn="just">
                        <a:lnSpc>
                          <a:spcPct val="115000"/>
                        </a:lnSpc>
                        <a:spcAft>
                          <a:spcPts val="1000"/>
                        </a:spcAft>
                      </a:pPr>
                      <a:r>
                        <a:rPr lang="kk-KZ" sz="14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Ойын ережесі бойынша, жігіт қызды қуып жетіп, бетінен сүю қажет. Ал одан соң, бойжеткен де өз есесін қайтару үшін, жігітті қуып жетсе қамшымен сабаған. Сайыстан жігіт жеңілген жағдайда, қызбен некелесе алмайды. Ал, қыз жеңілсе, амалсыздан сол жігітке тұрмысқа шыққан.</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x-none"/>
                    </a:p>
                  </a:txBody>
                  <a:tcPr/>
                </a:tc>
                <a:tc>
                  <a:txBody>
                    <a:bodyPr/>
                    <a:lstStyle/>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Мөлшер үстеу</a:t>
                      </a:r>
                      <a:endParaRPr lang="x-none" sz="1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x-none" sz="1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33509648"/>
                  </a:ext>
                </a:extLst>
              </a:tr>
              <a:tr h="1274134">
                <a:tc>
                  <a:txBody>
                    <a:bodyPr/>
                    <a:lstStyle/>
                    <a:p>
                      <a:pPr algn="just">
                        <a:lnSpc>
                          <a:spcPct val="115000"/>
                        </a:lnSpc>
                        <a:spcAft>
                          <a:spcPts val="1000"/>
                        </a:spcAft>
                      </a:pPr>
                      <a:r>
                        <a:rPr lang="kk-KZ" sz="14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Сәйгүлік мінген жігіттер оны едәуір алыс жерден екпіндете шауып, әкетеді. Іркіліп тоқтауға не аттың шабысын бәсеңдетуге болмайды. Жеңіске жеткен жігіт әшекейлерді болашақ жарына табыстаған.</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x-none"/>
                    </a:p>
                  </a:txBody>
                  <a:tcPr/>
                </a:tc>
                <a:tc>
                  <a:txBody>
                    <a:bodyPr/>
                    <a:lstStyle/>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Себеп-салдар үстеу</a:t>
                      </a:r>
                      <a:endParaRPr lang="x-none" sz="1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99072248"/>
                  </a:ext>
                </a:extLst>
              </a:tr>
              <a:tr h="1010111">
                <a:tc>
                  <a:txBody>
                    <a:bodyPr/>
                    <a:lstStyle/>
                    <a:p>
                      <a:pPr algn="just">
                        <a:lnSpc>
                          <a:spcPct val="115000"/>
                        </a:lnSpc>
                        <a:spcAft>
                          <a:spcPts val="1000"/>
                        </a:spcAft>
                      </a:pPr>
                      <a:r>
                        <a:rPr lang="kk-KZ" sz="14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Жамбыны мерген жігіттер садақпен немесе мылтықпен кезектесіп атады. Ойын соңында  жеңіске жеткен жігіт сол арқылы өзінің мықтылығын дәлелдейді.</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x-none"/>
                    </a:p>
                  </a:txBody>
                  <a:tcPr/>
                </a:tc>
                <a:tc>
                  <a:txBody>
                    <a:bodyPr/>
                    <a:lstStyle/>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Күшейткіш үстеу</a:t>
                      </a:r>
                      <a:endParaRPr lang="x-none" sz="1400" b="1"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8092341"/>
                  </a:ext>
                </a:extLst>
              </a:tr>
            </a:tbl>
          </a:graphicData>
        </a:graphic>
      </p:graphicFrame>
      <p:sp>
        <p:nvSpPr>
          <p:cNvPr id="4" name="Rectangle 1">
            <a:extLst>
              <a:ext uri="{FF2B5EF4-FFF2-40B4-BE49-F238E27FC236}">
                <a16:creationId xmlns:a16="http://schemas.microsoft.com/office/drawing/2014/main" xmlns="" id="{28B4EB13-42B9-4BAE-A4CE-1B0B8C4A79DA}"/>
              </a:ext>
            </a:extLst>
          </p:cNvPr>
          <p:cNvSpPr>
            <a:spLocks noChangeArrowheads="1"/>
          </p:cNvSpPr>
          <p:nvPr/>
        </p:nvSpPr>
        <p:spPr bwMode="auto">
          <a:xfrm>
            <a:off x="-4112953" y="1760538"/>
            <a:ext cx="24608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x-none"/>
          </a:p>
        </p:txBody>
      </p:sp>
      <p:sp>
        <p:nvSpPr>
          <p:cNvPr id="12" name="TextBox 11">
            <a:extLst>
              <a:ext uri="{FF2B5EF4-FFF2-40B4-BE49-F238E27FC236}">
                <a16:creationId xmlns:a16="http://schemas.microsoft.com/office/drawing/2014/main" xmlns="" id="{7E7A7866-EDCC-4E34-B824-351EE3337DB9}"/>
              </a:ext>
            </a:extLst>
          </p:cNvPr>
          <p:cNvSpPr txBox="1"/>
          <p:nvPr/>
        </p:nvSpPr>
        <p:spPr>
          <a:xfrm>
            <a:off x="449036" y="5788479"/>
            <a:ext cx="12397467" cy="719171"/>
          </a:xfrm>
          <a:prstGeom prst="rect">
            <a:avLst/>
          </a:prstGeom>
          <a:noFill/>
        </p:spPr>
        <p:txBody>
          <a:bodyPr wrap="square">
            <a:sp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kk-KZ" sz="1800" b="1" dirty="0">
                <a:solidFill>
                  <a:srgbClr val="002060"/>
                </a:solidFill>
                <a:latin typeface="Times New Roman" pitchFamily="18" charset="0"/>
                <a:cs typeface="Times New Roman" pitchFamily="18" charset="0"/>
              </a:rPr>
              <a:t>Дескриптор: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kk-KZ" sz="1800" b="1" dirty="0">
                <a:solidFill>
                  <a:srgbClr val="002060"/>
                </a:solidFill>
                <a:latin typeface="Times New Roman" pitchFamily="18" charset="0"/>
                <a:cs typeface="Times New Roman" pitchFamily="18" charset="0"/>
              </a:rPr>
              <a:t>Үстеудің мағыналық түрлерін ажыратады.</a:t>
            </a:r>
          </a:p>
        </p:txBody>
      </p:sp>
    </p:spTree>
    <p:extLst>
      <p:ext uri="{BB962C8B-B14F-4D97-AF65-F5344CB8AC3E}">
        <p14:creationId xmlns:p14="http://schemas.microsoft.com/office/powerpoint/2010/main" val="3971791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title"/>
          </p:nvPr>
        </p:nvSpPr>
        <p:spPr bwMode="auto">
          <a:xfrm>
            <a:off x="0" y="444649"/>
            <a:ext cx="184731"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kk-KZ" sz="2400" b="0" i="0" u="none" strike="noStrike" cap="none" normalizeH="0" baseline="0" dirty="0">
              <a:ln>
                <a:noFill/>
              </a:ln>
              <a:solidFill>
                <a:srgbClr val="002060"/>
              </a:solidFill>
              <a:effectLst/>
              <a:latin typeface="Arial" pitchFamily="34" charset="0"/>
              <a:cs typeface="Arial" pitchFamily="34" charset="0"/>
            </a:endParaRPr>
          </a:p>
        </p:txBody>
      </p:sp>
      <p:sp>
        <p:nvSpPr>
          <p:cNvPr id="3" name="Объект 2"/>
          <p:cNvSpPr>
            <a:spLocks noGrp="1"/>
          </p:cNvSpPr>
          <p:nvPr>
            <p:ph idx="1"/>
          </p:nvPr>
        </p:nvSpPr>
        <p:spPr>
          <a:xfrm>
            <a:off x="0" y="0"/>
            <a:ext cx="12192000" cy="6858000"/>
          </a:xfrm>
          <a:solidFill>
            <a:schemeClr val="accent3">
              <a:lumMod val="20000"/>
              <a:lumOff val="80000"/>
            </a:schemeClr>
          </a:solidFill>
        </p:spPr>
        <p:txBody>
          <a:bodyPr numCol="1">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kk-KZ" sz="2800" b="0"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kk-KZ" sz="1800" dirty="0">
                <a:solidFill>
                  <a:srgbClr val="002060"/>
                </a:solidFill>
                <a:latin typeface="Times New Roman" pitchFamily="18" charset="0"/>
                <a:cs typeface="Times New Roman" pitchFamily="18" charset="0"/>
              </a:rPr>
              <a:t>         Өзіңді тексер!</a:t>
            </a:r>
            <a:endParaRPr lang="kk-KZ" sz="1800" b="1" dirty="0">
              <a:solidFill>
                <a:srgbClr val="002060"/>
              </a:solidFill>
              <a:latin typeface="Times New Roman" pitchFamily="18" charset="0"/>
              <a:cs typeface="Times New Roman"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kk-KZ" sz="1800" b="1" dirty="0">
              <a:solidFill>
                <a:srgbClr val="002060"/>
              </a:solidFill>
              <a:latin typeface="Times New Roman" pitchFamily="18" charset="0"/>
              <a:cs typeface="Times New Roman" pitchFamily="18" charset="0"/>
            </a:endParaRP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kk-KZ" sz="1800" dirty="0">
              <a:solidFill>
                <a:srgbClr val="002060"/>
              </a:solidFill>
              <a:latin typeface="Times New Roman" pitchFamily="18" charset="0"/>
              <a:cs typeface="Times New Roman" pitchFamily="18" charset="0"/>
            </a:endParaRPr>
          </a:p>
        </p:txBody>
      </p:sp>
      <p:graphicFrame>
        <p:nvGraphicFramePr>
          <p:cNvPr id="2" name="Таблица 1">
            <a:extLst>
              <a:ext uri="{FF2B5EF4-FFF2-40B4-BE49-F238E27FC236}">
                <a16:creationId xmlns:a16="http://schemas.microsoft.com/office/drawing/2014/main" xmlns="" id="{CDFC9F2F-2FF2-4187-85BA-951A03CAF208}"/>
              </a:ext>
            </a:extLst>
          </p:cNvPr>
          <p:cNvGraphicFramePr>
            <a:graphicFrameLocks noGrp="1"/>
          </p:cNvGraphicFramePr>
          <p:nvPr>
            <p:extLst>
              <p:ext uri="{D42A27DB-BD31-4B8C-83A1-F6EECF244321}">
                <p14:modId xmlns:p14="http://schemas.microsoft.com/office/powerpoint/2010/main" val="137543691"/>
              </p:ext>
            </p:extLst>
          </p:nvPr>
        </p:nvGraphicFramePr>
        <p:xfrm>
          <a:off x="671639" y="1391830"/>
          <a:ext cx="9419129" cy="4936298"/>
        </p:xfrm>
        <a:graphic>
          <a:graphicData uri="http://schemas.openxmlformats.org/drawingml/2006/table">
            <a:tbl>
              <a:tblPr firstRow="1" firstCol="1" bandRow="1"/>
              <a:tblGrid>
                <a:gridCol w="6091871">
                  <a:extLst>
                    <a:ext uri="{9D8B030D-6E8A-4147-A177-3AD203B41FA5}">
                      <a16:colId xmlns:a16="http://schemas.microsoft.com/office/drawing/2014/main" xmlns="" val="3965959448"/>
                    </a:ext>
                  </a:extLst>
                </a:gridCol>
                <a:gridCol w="1515014">
                  <a:extLst>
                    <a:ext uri="{9D8B030D-6E8A-4147-A177-3AD203B41FA5}">
                      <a16:colId xmlns:a16="http://schemas.microsoft.com/office/drawing/2014/main" xmlns="" val="1001062882"/>
                    </a:ext>
                  </a:extLst>
                </a:gridCol>
                <a:gridCol w="1812244">
                  <a:extLst>
                    <a:ext uri="{9D8B030D-6E8A-4147-A177-3AD203B41FA5}">
                      <a16:colId xmlns:a16="http://schemas.microsoft.com/office/drawing/2014/main" xmlns="" val="3226195315"/>
                    </a:ext>
                  </a:extLst>
                </a:gridCol>
              </a:tblGrid>
              <a:tr h="361865">
                <a:tc>
                  <a:txBody>
                    <a:bodyPr/>
                    <a:lstStyle/>
                    <a:p>
                      <a:pPr>
                        <a:lnSpc>
                          <a:spcPct val="115000"/>
                        </a:lnSpc>
                        <a:spcAft>
                          <a:spcPts val="1000"/>
                        </a:spcAft>
                      </a:pPr>
                      <a:r>
                        <a:rPr lang="kk-KZ" sz="14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Қазақтың ұлттық ойындарының қоғамдық және әлеуметтік маңызы </a:t>
                      </a:r>
                      <a:r>
                        <a:rPr lang="kk-KZ" sz="1400" b="1" i="1" u="sng"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аса</a:t>
                      </a:r>
                      <a:r>
                        <a:rPr lang="kk-KZ" sz="14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зор. </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5">
                  <a:txBody>
                    <a:bodyPr/>
                    <a:lstStyle/>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Мезгіл үстеу </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97998505"/>
                  </a:ext>
                </a:extLst>
              </a:tr>
              <a:tr h="548693">
                <a:tc>
                  <a:txBody>
                    <a:bodyPr/>
                    <a:lstStyle/>
                    <a:p>
                      <a:pPr>
                        <a:lnSpc>
                          <a:spcPct val="115000"/>
                        </a:lnSpc>
                        <a:spcAft>
                          <a:spcPts val="1000"/>
                        </a:spcAft>
                      </a:pPr>
                      <a:r>
                        <a:rPr lang="kk-KZ" sz="14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Ұлттық ойындар қазақ халқының </a:t>
                      </a:r>
                      <a:r>
                        <a:rPr lang="kk-KZ" sz="1400" b="1" i="1" u="sng"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кешегі </a:t>
                      </a:r>
                      <a:r>
                        <a:rPr lang="kk-KZ" sz="1400" b="1" i="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мәдениеті мен өнерінің де ешкімнен кем болмағанын байқатады.</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x-none"/>
                    </a:p>
                  </a:txBody>
                  <a:tcPr/>
                </a:tc>
                <a:tc>
                  <a:txBody>
                    <a:bodyPr/>
                    <a:lstStyle/>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Мекен үстеу</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15556382"/>
                  </a:ext>
                </a:extLst>
              </a:tr>
              <a:tr h="1581038">
                <a:tc>
                  <a:txBody>
                    <a:bodyPr/>
                    <a:lstStyle/>
                    <a:p>
                      <a:pPr algn="just">
                        <a:lnSpc>
                          <a:spcPct val="115000"/>
                        </a:lnSpc>
                        <a:spcAft>
                          <a:spcPts val="1000"/>
                        </a:spcAft>
                      </a:pPr>
                      <a:r>
                        <a:rPr lang="kk-KZ" sz="14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Ойын ережесі бойынша, жігіт қызды қуып жетіп, бетінен сүю қажет. Ал одан соң, бойжеткен де өз есесін қайтару үшін, жігітті қуып жетсе қамшымен сабаған. Сайыстан жігіт жеңілген жағдайда, қызбен некелесе алмайды. Ал, қыз жеңілсе, </a:t>
                      </a:r>
                      <a:r>
                        <a:rPr lang="kk-KZ" sz="1400" b="1" i="1" u="sng"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амалсыздан</a:t>
                      </a:r>
                      <a:r>
                        <a:rPr lang="kk-KZ" sz="14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сол жігітке тұрмысқа шыққан.</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x-none"/>
                    </a:p>
                  </a:txBody>
                  <a:tcPr/>
                </a:tc>
                <a:tc>
                  <a:txBody>
                    <a:bodyPr/>
                    <a:lstStyle/>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Мөлшер үстеу</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33509648"/>
                  </a:ext>
                </a:extLst>
              </a:tr>
              <a:tr h="1207383">
                <a:tc>
                  <a:txBody>
                    <a:bodyPr/>
                    <a:lstStyle/>
                    <a:p>
                      <a:pPr algn="just">
                        <a:lnSpc>
                          <a:spcPct val="115000"/>
                        </a:lnSpc>
                        <a:spcAft>
                          <a:spcPts val="1000"/>
                        </a:spcAft>
                      </a:pPr>
                      <a:r>
                        <a:rPr lang="kk-KZ" sz="14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Сәйгүлік мінген жігіттер оны </a:t>
                      </a:r>
                      <a:r>
                        <a:rPr lang="kk-KZ" sz="1400" b="1" i="1" u="sng"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едәуір</a:t>
                      </a:r>
                      <a:r>
                        <a:rPr lang="kk-KZ" sz="14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алыс жерден екпіндете шауып, әкетеді. Іркіліп тоқтауға не аттың шабысын бәсеңдетуге болмайды. Жеңіске жеткен жігіт әшекейлерді болашақ жарына табыстаған.</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x-none"/>
                    </a:p>
                  </a:txBody>
                  <a:tcPr/>
                </a:tc>
                <a:tc>
                  <a:txBody>
                    <a:bodyPr/>
                    <a:lstStyle/>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Себеп-салдар үстеу</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99072248"/>
                  </a:ext>
                </a:extLst>
              </a:tr>
              <a:tr h="1020556">
                <a:tc>
                  <a:txBody>
                    <a:bodyPr/>
                    <a:lstStyle/>
                    <a:p>
                      <a:pPr algn="just">
                        <a:lnSpc>
                          <a:spcPct val="115000"/>
                        </a:lnSpc>
                        <a:spcAft>
                          <a:spcPts val="1000"/>
                        </a:spcAft>
                      </a:pPr>
                      <a:r>
                        <a:rPr lang="kk-KZ" sz="14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Жамбыны мерген жігіттер садақпен немесе мылтықпен кезектесіп атады. Ойын </a:t>
                      </a:r>
                      <a:r>
                        <a:rPr lang="kk-KZ" sz="1400" b="1" i="1" u="sng"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соңында</a:t>
                      </a:r>
                      <a:r>
                        <a:rPr lang="kk-KZ" sz="1400" b="1" i="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rPr>
                        <a:t>  жеңіске жеткен жігіт сол арқылы өзінің мықтылығын дәлелдейді.</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x-none"/>
                    </a:p>
                  </a:txBody>
                  <a:tcPr/>
                </a:tc>
                <a:tc>
                  <a:txBody>
                    <a:bodyPr/>
                    <a:lstStyle/>
                    <a:p>
                      <a:pPr>
                        <a:lnSpc>
                          <a:spcPct val="115000"/>
                        </a:lnSpc>
                        <a:spcAft>
                          <a:spcPts val="1000"/>
                        </a:spcAft>
                      </a:pPr>
                      <a:r>
                        <a:rPr lang="kk-KZ"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Күшейткіш үстеу</a:t>
                      </a:r>
                      <a:endParaRPr lang="x-none" sz="1400" b="1"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56169" marR="56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8092341"/>
                  </a:ext>
                </a:extLst>
              </a:tr>
            </a:tbl>
          </a:graphicData>
        </a:graphic>
      </p:graphicFrame>
      <p:sp>
        <p:nvSpPr>
          <p:cNvPr id="4" name="Rectangle 1">
            <a:extLst>
              <a:ext uri="{FF2B5EF4-FFF2-40B4-BE49-F238E27FC236}">
                <a16:creationId xmlns:a16="http://schemas.microsoft.com/office/drawing/2014/main" xmlns="" id="{28B4EB13-42B9-4BAE-A4CE-1B0B8C4A79DA}"/>
              </a:ext>
            </a:extLst>
          </p:cNvPr>
          <p:cNvSpPr>
            <a:spLocks noChangeArrowheads="1"/>
          </p:cNvSpPr>
          <p:nvPr/>
        </p:nvSpPr>
        <p:spPr bwMode="auto">
          <a:xfrm>
            <a:off x="-4112953" y="1760538"/>
            <a:ext cx="24608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x-none"/>
          </a:p>
        </p:txBody>
      </p:sp>
      <p:cxnSp>
        <p:nvCxnSpPr>
          <p:cNvPr id="6" name="Прямая со стрелкой 5">
            <a:extLst>
              <a:ext uri="{FF2B5EF4-FFF2-40B4-BE49-F238E27FC236}">
                <a16:creationId xmlns:a16="http://schemas.microsoft.com/office/drawing/2014/main" xmlns="" id="{A0D01F48-A058-44A9-B638-E3EA990C5D05}"/>
              </a:ext>
            </a:extLst>
          </p:cNvPr>
          <p:cNvCxnSpPr/>
          <p:nvPr/>
        </p:nvCxnSpPr>
        <p:spPr>
          <a:xfrm>
            <a:off x="6773034" y="1569855"/>
            <a:ext cx="1505118" cy="408647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a:extLst>
              <a:ext uri="{FF2B5EF4-FFF2-40B4-BE49-F238E27FC236}">
                <a16:creationId xmlns:a16="http://schemas.microsoft.com/office/drawing/2014/main" xmlns="" id="{7F992EA1-2F8E-4681-AD7B-064B4AD8FF5B}"/>
              </a:ext>
            </a:extLst>
          </p:cNvPr>
          <p:cNvCxnSpPr/>
          <p:nvPr/>
        </p:nvCxnSpPr>
        <p:spPr>
          <a:xfrm flipV="1">
            <a:off x="6773034" y="1569855"/>
            <a:ext cx="1505118" cy="5259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Прямая со стрелкой 10">
            <a:extLst>
              <a:ext uri="{FF2B5EF4-FFF2-40B4-BE49-F238E27FC236}">
                <a16:creationId xmlns:a16="http://schemas.microsoft.com/office/drawing/2014/main" xmlns="" id="{76EFCE7E-C22C-49AC-8C46-A962ABE60560}"/>
              </a:ext>
            </a:extLst>
          </p:cNvPr>
          <p:cNvCxnSpPr/>
          <p:nvPr/>
        </p:nvCxnSpPr>
        <p:spPr>
          <a:xfrm>
            <a:off x="6773034" y="2807936"/>
            <a:ext cx="1505118" cy="14889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Прямая со стрелкой 12">
            <a:extLst>
              <a:ext uri="{FF2B5EF4-FFF2-40B4-BE49-F238E27FC236}">
                <a16:creationId xmlns:a16="http://schemas.microsoft.com/office/drawing/2014/main" xmlns="" id="{F4CFFD79-E6F8-46C1-B2F7-E051F7312646}"/>
              </a:ext>
            </a:extLst>
          </p:cNvPr>
          <p:cNvCxnSpPr/>
          <p:nvPr/>
        </p:nvCxnSpPr>
        <p:spPr>
          <a:xfrm flipV="1">
            <a:off x="6773034" y="2950061"/>
            <a:ext cx="1505118" cy="1443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a:extLst>
              <a:ext uri="{FF2B5EF4-FFF2-40B4-BE49-F238E27FC236}">
                <a16:creationId xmlns:a16="http://schemas.microsoft.com/office/drawing/2014/main" xmlns="" id="{46F5BEE3-0BD1-451C-8BF9-4861191C4BC5}"/>
              </a:ext>
            </a:extLst>
          </p:cNvPr>
          <p:cNvCxnSpPr/>
          <p:nvPr/>
        </p:nvCxnSpPr>
        <p:spPr>
          <a:xfrm flipV="1">
            <a:off x="6773034" y="2095837"/>
            <a:ext cx="1505118" cy="34391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1863194"/>
      </p:ext>
    </p:extLst>
  </p:cSld>
  <p:clrMapOvr>
    <a:masterClrMapping/>
  </p:clrMapOvr>
</p:sld>
</file>

<file path=ppt/theme/theme1.xml><?xml version="1.0" encoding="utf-8"?>
<a:theme xmlns:a="http://schemas.openxmlformats.org/drawingml/2006/main" name="Office Them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Тема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2999</TotalTime>
  <Words>498</Words>
  <Application>Microsoft Office PowerPoint</Application>
  <PresentationFormat>Широкоэкранный</PresentationFormat>
  <Paragraphs>158</Paragraphs>
  <Slides>11</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Arial</vt:lpstr>
      <vt:lpstr>Calibri</vt:lpstr>
      <vt:lpstr>Calibri Light</vt:lpstr>
      <vt:lpstr>Times New Roman</vt:lpstr>
      <vt:lpstr>Office Theme</vt:lpstr>
      <vt:lpstr>             Бөлім тақырыбы:                           Қазақ халқының әдет-ғұрыптары мен салт-дәстүрлері. Наурыз                                                             </vt:lpstr>
      <vt:lpstr>             Оқу мақсаттары:                                                                      </vt:lpstr>
      <vt:lpstr>         Бағалау критерийлері:   </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Сабақты бекіту:</dc:title>
  <dc:creator>User</dc:creator>
  <cp:lastModifiedBy>Учетная запись Майкрософт</cp:lastModifiedBy>
  <cp:revision>203</cp:revision>
  <cp:lastPrinted>2020-03-22T06:39:47Z</cp:lastPrinted>
  <dcterms:created xsi:type="dcterms:W3CDTF">2020-03-21T16:12:39Z</dcterms:created>
  <dcterms:modified xsi:type="dcterms:W3CDTF">2021-02-25T20:06:59Z</dcterms:modified>
</cp:coreProperties>
</file>