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89" r:id="rId3"/>
    <p:sldId id="274" r:id="rId4"/>
    <p:sldId id="291" r:id="rId5"/>
    <p:sldId id="292" r:id="rId6"/>
    <p:sldId id="278" r:id="rId7"/>
    <p:sldId id="275" r:id="rId8"/>
    <p:sldId id="259" r:id="rId9"/>
    <p:sldId id="273" r:id="rId10"/>
    <p:sldId id="266" r:id="rId11"/>
    <p:sldId id="263" r:id="rId12"/>
    <p:sldId id="280" r:id="rId13"/>
    <p:sldId id="282" r:id="rId14"/>
    <p:sldId id="260" r:id="rId15"/>
    <p:sldId id="264" r:id="rId16"/>
    <p:sldId id="286" r:id="rId17"/>
    <p:sldId id="288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1" autoAdjust="0"/>
    <p:restoredTop sz="94671" autoAdjust="0"/>
  </p:normalViewPr>
  <p:slideViewPr>
    <p:cSldViewPr>
      <p:cViewPr varScale="1">
        <p:scale>
          <a:sx n="62" d="100"/>
          <a:sy n="62" d="100"/>
        </p:scale>
        <p:origin x="34" y="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5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Лист1!$A$1:$E$1</c:f>
              <c:strCache>
                <c:ptCount val="5"/>
                <c:pt idx="0">
                  <c:v>адам денесінің </c:v>
                </c:pt>
                <c:pt idx="1">
                  <c:v>қанның </c:v>
                </c:pt>
                <c:pt idx="2">
                  <c:v>бұлшық еттердің </c:v>
                </c:pt>
                <c:pt idx="3">
                  <c:v>мидың  </c:v>
                </c:pt>
                <c:pt idx="4">
                  <c:v>сүйектердің </c:v>
                </c:pt>
              </c:strCache>
            </c:strRef>
          </c:cat>
          <c:val>
            <c:numRef>
              <c:f>Лист1!$A$2:$E$2</c:f>
              <c:numCache>
                <c:formatCode>0%</c:formatCode>
                <c:ptCount val="5"/>
                <c:pt idx="0">
                  <c:v>0.7</c:v>
                </c:pt>
                <c:pt idx="1">
                  <c:v>0.83</c:v>
                </c:pt>
                <c:pt idx="2">
                  <c:v>0.75</c:v>
                </c:pt>
                <c:pt idx="3">
                  <c:v>0.74</c:v>
                </c:pt>
                <c:pt idx="4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69-43B3-A176-C0D34A4FA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9356288"/>
        <c:axId val="519348056"/>
        <c:axId val="0"/>
      </c:bar3DChart>
      <c:catAx>
        <c:axId val="519356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519348056"/>
        <c:crosses val="autoZero"/>
        <c:auto val="1"/>
        <c:lblAlgn val="ctr"/>
        <c:lblOffset val="100"/>
        <c:noMultiLvlLbl val="0"/>
      </c:catAx>
      <c:valAx>
        <c:axId val="5193480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193562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10DB70-6F9B-498F-A111-265B0F71DECB}" type="doc">
      <dgm:prSet loTypeId="urn:microsoft.com/office/officeart/2005/8/layout/matrix1" loCatId="matrix" qsTypeId="urn:microsoft.com/office/officeart/2005/8/quickstyle/3d3" qsCatId="3D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0B523B21-1DCF-4B24-B837-5EF3072D1DAD}">
      <dgm:prSet phldrT="[Текст]" phldr="1"/>
      <dgm:spPr/>
      <dgm:t>
        <a:bodyPr/>
        <a:lstStyle/>
        <a:p>
          <a:endParaRPr lang="ru-RU"/>
        </a:p>
      </dgm:t>
    </dgm:pt>
    <dgm:pt modelId="{A35F738A-ECDA-4595-8729-8C99BE14DA99}" type="parTrans" cxnId="{50B7C4C9-EEB1-486E-A14B-1813FE7CB83D}">
      <dgm:prSet/>
      <dgm:spPr/>
      <dgm:t>
        <a:bodyPr/>
        <a:lstStyle/>
        <a:p>
          <a:endParaRPr lang="ru-RU"/>
        </a:p>
      </dgm:t>
    </dgm:pt>
    <dgm:pt modelId="{56B0A038-CDFB-4656-AF7A-1C57BF8AA4DA}" type="sibTrans" cxnId="{50B7C4C9-EEB1-486E-A14B-1813FE7CB83D}">
      <dgm:prSet/>
      <dgm:spPr/>
      <dgm:t>
        <a:bodyPr/>
        <a:lstStyle/>
        <a:p>
          <a:endParaRPr lang="ru-RU"/>
        </a:p>
      </dgm:t>
    </dgm:pt>
    <dgm:pt modelId="{989A22B7-36A3-4DDA-9A2B-9F68C8477482}">
      <dgm:prSet phldrT="[Текст]" phldr="1"/>
      <dgm:spPr/>
      <dgm:t>
        <a:bodyPr/>
        <a:lstStyle/>
        <a:p>
          <a:endParaRPr lang="ru-RU"/>
        </a:p>
      </dgm:t>
    </dgm:pt>
    <dgm:pt modelId="{6EE89452-D1C9-487F-9BAB-864713B06CC8}" type="parTrans" cxnId="{A268F581-10DF-4BD1-A866-C753CF001A6E}">
      <dgm:prSet/>
      <dgm:spPr/>
      <dgm:t>
        <a:bodyPr/>
        <a:lstStyle/>
        <a:p>
          <a:endParaRPr lang="ru-RU"/>
        </a:p>
      </dgm:t>
    </dgm:pt>
    <dgm:pt modelId="{005CE9DD-3E11-40E1-89FC-04AC304CF8FD}" type="sibTrans" cxnId="{A268F581-10DF-4BD1-A866-C753CF001A6E}">
      <dgm:prSet/>
      <dgm:spPr/>
      <dgm:t>
        <a:bodyPr/>
        <a:lstStyle/>
        <a:p>
          <a:endParaRPr lang="ru-RU"/>
        </a:p>
      </dgm:t>
    </dgm:pt>
    <dgm:pt modelId="{3407314A-D360-4A20-94A0-586F50E4D235}">
      <dgm:prSet phldrT="[Текст]" phldr="1"/>
      <dgm:spPr/>
      <dgm:t>
        <a:bodyPr/>
        <a:lstStyle/>
        <a:p>
          <a:endParaRPr lang="ru-RU"/>
        </a:p>
      </dgm:t>
    </dgm:pt>
    <dgm:pt modelId="{3013718E-50A5-484D-B5EB-7A15B86B1FEC}" type="parTrans" cxnId="{FC8C529F-28CF-4584-B579-30D737AFA4CE}">
      <dgm:prSet/>
      <dgm:spPr/>
      <dgm:t>
        <a:bodyPr/>
        <a:lstStyle/>
        <a:p>
          <a:endParaRPr lang="ru-RU"/>
        </a:p>
      </dgm:t>
    </dgm:pt>
    <dgm:pt modelId="{A1D2AD6A-3E0F-4D99-9984-BE1380B18C7F}" type="sibTrans" cxnId="{FC8C529F-28CF-4584-B579-30D737AFA4CE}">
      <dgm:prSet/>
      <dgm:spPr/>
      <dgm:t>
        <a:bodyPr/>
        <a:lstStyle/>
        <a:p>
          <a:endParaRPr lang="ru-RU"/>
        </a:p>
      </dgm:t>
    </dgm:pt>
    <dgm:pt modelId="{19B0230F-FB99-42BF-B228-03233A707BEF}">
      <dgm:prSet phldrT="[Текст]" phldr="1"/>
      <dgm:spPr/>
      <dgm:t>
        <a:bodyPr/>
        <a:lstStyle/>
        <a:p>
          <a:endParaRPr lang="ru-RU"/>
        </a:p>
      </dgm:t>
    </dgm:pt>
    <dgm:pt modelId="{B8F435B9-17FF-4503-960A-D501846153F0}" type="parTrans" cxnId="{8E7911C2-79C9-44F8-92C3-FA2132E7FA94}">
      <dgm:prSet/>
      <dgm:spPr/>
      <dgm:t>
        <a:bodyPr/>
        <a:lstStyle/>
        <a:p>
          <a:endParaRPr lang="ru-RU"/>
        </a:p>
      </dgm:t>
    </dgm:pt>
    <dgm:pt modelId="{4ED93BD6-1B65-466E-AB5F-E16C84348A2E}" type="sibTrans" cxnId="{8E7911C2-79C9-44F8-92C3-FA2132E7FA94}">
      <dgm:prSet/>
      <dgm:spPr/>
      <dgm:t>
        <a:bodyPr/>
        <a:lstStyle/>
        <a:p>
          <a:endParaRPr lang="ru-RU"/>
        </a:p>
      </dgm:t>
    </dgm:pt>
    <dgm:pt modelId="{23511812-C1D7-4552-A0FD-3C842BE72A21}">
      <dgm:prSet phldrT="[Текст]" phldr="1"/>
      <dgm:spPr/>
      <dgm:t>
        <a:bodyPr/>
        <a:lstStyle/>
        <a:p>
          <a:endParaRPr lang="ru-RU"/>
        </a:p>
      </dgm:t>
    </dgm:pt>
    <dgm:pt modelId="{51E3449C-A263-4999-820A-6A6B50F76380}" type="parTrans" cxnId="{109FA145-D32F-4AA0-B71F-FC735F12F4DE}">
      <dgm:prSet/>
      <dgm:spPr/>
      <dgm:t>
        <a:bodyPr/>
        <a:lstStyle/>
        <a:p>
          <a:endParaRPr lang="ru-RU"/>
        </a:p>
      </dgm:t>
    </dgm:pt>
    <dgm:pt modelId="{2519DD8D-0F56-4822-99ED-8E4853CA4D69}" type="sibTrans" cxnId="{109FA145-D32F-4AA0-B71F-FC735F12F4DE}">
      <dgm:prSet/>
      <dgm:spPr/>
      <dgm:t>
        <a:bodyPr/>
        <a:lstStyle/>
        <a:p>
          <a:endParaRPr lang="ru-RU"/>
        </a:p>
      </dgm:t>
    </dgm:pt>
    <dgm:pt modelId="{1A4A86EE-4CE4-4FE4-9063-CA6BD83343E3}" type="pres">
      <dgm:prSet presAssocID="{C410DB70-6F9B-498F-A111-265B0F71DEC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2D60B9-B9A7-4F44-A90A-F5A7EC63F377}" type="pres">
      <dgm:prSet presAssocID="{C410DB70-6F9B-498F-A111-265B0F71DECB}" presName="matrix" presStyleCnt="0"/>
      <dgm:spPr/>
    </dgm:pt>
    <dgm:pt modelId="{7F7FED41-AD34-4639-836B-6862B8355401}" type="pres">
      <dgm:prSet presAssocID="{C410DB70-6F9B-498F-A111-265B0F71DECB}" presName="tile1" presStyleLbl="node1" presStyleIdx="0" presStyleCnt="4"/>
      <dgm:spPr/>
      <dgm:t>
        <a:bodyPr/>
        <a:lstStyle/>
        <a:p>
          <a:endParaRPr lang="ru-RU"/>
        </a:p>
      </dgm:t>
    </dgm:pt>
    <dgm:pt modelId="{CAD09394-2181-4F7B-99A7-57A660A00040}" type="pres">
      <dgm:prSet presAssocID="{C410DB70-6F9B-498F-A111-265B0F71DEC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71E10-F0DD-477D-83C4-9EE87E8F684E}" type="pres">
      <dgm:prSet presAssocID="{C410DB70-6F9B-498F-A111-265B0F71DECB}" presName="tile2" presStyleLbl="node1" presStyleIdx="1" presStyleCnt="4"/>
      <dgm:spPr/>
      <dgm:t>
        <a:bodyPr/>
        <a:lstStyle/>
        <a:p>
          <a:endParaRPr lang="ru-RU"/>
        </a:p>
      </dgm:t>
    </dgm:pt>
    <dgm:pt modelId="{2E442BE3-A237-4FFD-AC69-79EA1E58DCE8}" type="pres">
      <dgm:prSet presAssocID="{C410DB70-6F9B-498F-A111-265B0F71DEC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AAB03-3AD1-4F28-AE70-53C7AD5A9707}" type="pres">
      <dgm:prSet presAssocID="{C410DB70-6F9B-498F-A111-265B0F71DECB}" presName="tile3" presStyleLbl="node1" presStyleIdx="2" presStyleCnt="4"/>
      <dgm:spPr/>
      <dgm:t>
        <a:bodyPr/>
        <a:lstStyle/>
        <a:p>
          <a:endParaRPr lang="ru-RU"/>
        </a:p>
      </dgm:t>
    </dgm:pt>
    <dgm:pt modelId="{90F1BE21-153E-44BA-B54A-A7C969648B54}" type="pres">
      <dgm:prSet presAssocID="{C410DB70-6F9B-498F-A111-265B0F71DEC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9343D-B285-494D-8F16-594B4063BA2B}" type="pres">
      <dgm:prSet presAssocID="{C410DB70-6F9B-498F-A111-265B0F71DECB}" presName="tile4" presStyleLbl="node1" presStyleIdx="3" presStyleCnt="4"/>
      <dgm:spPr/>
      <dgm:t>
        <a:bodyPr/>
        <a:lstStyle/>
        <a:p>
          <a:endParaRPr lang="ru-RU"/>
        </a:p>
      </dgm:t>
    </dgm:pt>
    <dgm:pt modelId="{30306F4E-D55F-446D-93D2-BA9D6441FE7B}" type="pres">
      <dgm:prSet presAssocID="{C410DB70-6F9B-498F-A111-265B0F71DEC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F6DE2-AD6F-4AA8-A32B-6DBAD9839D41}" type="pres">
      <dgm:prSet presAssocID="{C410DB70-6F9B-498F-A111-265B0F71DEC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C8C529F-28CF-4584-B579-30D737AFA4CE}" srcId="{0B523B21-1DCF-4B24-B837-5EF3072D1DAD}" destId="{3407314A-D360-4A20-94A0-586F50E4D235}" srcOrd="1" destOrd="0" parTransId="{3013718E-50A5-484D-B5EB-7A15B86B1FEC}" sibTransId="{A1D2AD6A-3E0F-4D99-9984-BE1380B18C7F}"/>
    <dgm:cxn modelId="{A268F581-10DF-4BD1-A866-C753CF001A6E}" srcId="{0B523B21-1DCF-4B24-B837-5EF3072D1DAD}" destId="{989A22B7-36A3-4DDA-9A2B-9F68C8477482}" srcOrd="0" destOrd="0" parTransId="{6EE89452-D1C9-487F-9BAB-864713B06CC8}" sibTransId="{005CE9DD-3E11-40E1-89FC-04AC304CF8FD}"/>
    <dgm:cxn modelId="{1B08DD4C-548F-4BE4-82EA-29BD40F631E1}" type="presOf" srcId="{989A22B7-36A3-4DDA-9A2B-9F68C8477482}" destId="{7F7FED41-AD34-4639-836B-6862B8355401}" srcOrd="0" destOrd="0" presId="urn:microsoft.com/office/officeart/2005/8/layout/matrix1"/>
    <dgm:cxn modelId="{C2B510E0-32BA-4BBC-8D2A-B7A3D154FC5E}" type="presOf" srcId="{19B0230F-FB99-42BF-B228-03233A707BEF}" destId="{32CAAB03-3AD1-4F28-AE70-53C7AD5A9707}" srcOrd="0" destOrd="0" presId="urn:microsoft.com/office/officeart/2005/8/layout/matrix1"/>
    <dgm:cxn modelId="{BC5015A5-F055-4FF3-9E4B-B23D574ED76C}" type="presOf" srcId="{19B0230F-FB99-42BF-B228-03233A707BEF}" destId="{90F1BE21-153E-44BA-B54A-A7C969648B54}" srcOrd="1" destOrd="0" presId="urn:microsoft.com/office/officeart/2005/8/layout/matrix1"/>
    <dgm:cxn modelId="{C8102C0A-E39C-4B1B-8B0F-56C281767DA3}" type="presOf" srcId="{23511812-C1D7-4552-A0FD-3C842BE72A21}" destId="{2A09343D-B285-494D-8F16-594B4063BA2B}" srcOrd="0" destOrd="0" presId="urn:microsoft.com/office/officeart/2005/8/layout/matrix1"/>
    <dgm:cxn modelId="{8E7911C2-79C9-44F8-92C3-FA2132E7FA94}" srcId="{0B523B21-1DCF-4B24-B837-5EF3072D1DAD}" destId="{19B0230F-FB99-42BF-B228-03233A707BEF}" srcOrd="2" destOrd="0" parTransId="{B8F435B9-17FF-4503-960A-D501846153F0}" sibTransId="{4ED93BD6-1B65-466E-AB5F-E16C84348A2E}"/>
    <dgm:cxn modelId="{86CDBB32-FC03-4BB8-AF9C-46249F3E9109}" type="presOf" srcId="{C410DB70-6F9B-498F-A111-265B0F71DECB}" destId="{1A4A86EE-4CE4-4FE4-9063-CA6BD83343E3}" srcOrd="0" destOrd="0" presId="urn:microsoft.com/office/officeart/2005/8/layout/matrix1"/>
    <dgm:cxn modelId="{50B7C4C9-EEB1-486E-A14B-1813FE7CB83D}" srcId="{C410DB70-6F9B-498F-A111-265B0F71DECB}" destId="{0B523B21-1DCF-4B24-B837-5EF3072D1DAD}" srcOrd="0" destOrd="0" parTransId="{A35F738A-ECDA-4595-8729-8C99BE14DA99}" sibTransId="{56B0A038-CDFB-4656-AF7A-1C57BF8AA4DA}"/>
    <dgm:cxn modelId="{F128DF8D-BA24-427E-8570-55F335C7C7F0}" type="presOf" srcId="{3407314A-D360-4A20-94A0-586F50E4D235}" destId="{2E442BE3-A237-4FFD-AC69-79EA1E58DCE8}" srcOrd="1" destOrd="0" presId="urn:microsoft.com/office/officeart/2005/8/layout/matrix1"/>
    <dgm:cxn modelId="{989ED73C-5BEF-4A2E-8D4A-1904A4B40AC4}" type="presOf" srcId="{3407314A-D360-4A20-94A0-586F50E4D235}" destId="{A8971E10-F0DD-477D-83C4-9EE87E8F684E}" srcOrd="0" destOrd="0" presId="urn:microsoft.com/office/officeart/2005/8/layout/matrix1"/>
    <dgm:cxn modelId="{79148AA7-12BA-4038-8C14-B6043B02F954}" type="presOf" srcId="{0B523B21-1DCF-4B24-B837-5EF3072D1DAD}" destId="{EFAF6DE2-AD6F-4AA8-A32B-6DBAD9839D41}" srcOrd="0" destOrd="0" presId="urn:microsoft.com/office/officeart/2005/8/layout/matrix1"/>
    <dgm:cxn modelId="{109FA145-D32F-4AA0-B71F-FC735F12F4DE}" srcId="{0B523B21-1DCF-4B24-B837-5EF3072D1DAD}" destId="{23511812-C1D7-4552-A0FD-3C842BE72A21}" srcOrd="3" destOrd="0" parTransId="{51E3449C-A263-4999-820A-6A6B50F76380}" sibTransId="{2519DD8D-0F56-4822-99ED-8E4853CA4D69}"/>
    <dgm:cxn modelId="{3CF146D5-0310-4D90-A894-2E7CBF7330D9}" type="presOf" srcId="{989A22B7-36A3-4DDA-9A2B-9F68C8477482}" destId="{CAD09394-2181-4F7B-99A7-57A660A00040}" srcOrd="1" destOrd="0" presId="urn:microsoft.com/office/officeart/2005/8/layout/matrix1"/>
    <dgm:cxn modelId="{21E3CEC5-9965-4370-8187-E6BBA44A6A44}" type="presOf" srcId="{23511812-C1D7-4552-A0FD-3C842BE72A21}" destId="{30306F4E-D55F-446D-93D2-BA9D6441FE7B}" srcOrd="1" destOrd="0" presId="urn:microsoft.com/office/officeart/2005/8/layout/matrix1"/>
    <dgm:cxn modelId="{8E6327EE-15B7-4F03-9D80-4297384AFCD0}" type="presParOf" srcId="{1A4A86EE-4CE4-4FE4-9063-CA6BD83343E3}" destId="{852D60B9-B9A7-4F44-A90A-F5A7EC63F377}" srcOrd="0" destOrd="0" presId="urn:microsoft.com/office/officeart/2005/8/layout/matrix1"/>
    <dgm:cxn modelId="{5995A2D6-90E5-4914-A10E-D6000CB35A48}" type="presParOf" srcId="{852D60B9-B9A7-4F44-A90A-F5A7EC63F377}" destId="{7F7FED41-AD34-4639-836B-6862B8355401}" srcOrd="0" destOrd="0" presId="urn:microsoft.com/office/officeart/2005/8/layout/matrix1"/>
    <dgm:cxn modelId="{74AF3D34-7778-4716-9DAB-498A0A73CCFC}" type="presParOf" srcId="{852D60B9-B9A7-4F44-A90A-F5A7EC63F377}" destId="{CAD09394-2181-4F7B-99A7-57A660A00040}" srcOrd="1" destOrd="0" presId="urn:microsoft.com/office/officeart/2005/8/layout/matrix1"/>
    <dgm:cxn modelId="{06BCA2B7-1356-4DED-BCAE-CD1FA15DC67B}" type="presParOf" srcId="{852D60B9-B9A7-4F44-A90A-F5A7EC63F377}" destId="{A8971E10-F0DD-477D-83C4-9EE87E8F684E}" srcOrd="2" destOrd="0" presId="urn:microsoft.com/office/officeart/2005/8/layout/matrix1"/>
    <dgm:cxn modelId="{0D877799-2202-41D0-A068-FB7032F54CFC}" type="presParOf" srcId="{852D60B9-B9A7-4F44-A90A-F5A7EC63F377}" destId="{2E442BE3-A237-4FFD-AC69-79EA1E58DCE8}" srcOrd="3" destOrd="0" presId="urn:microsoft.com/office/officeart/2005/8/layout/matrix1"/>
    <dgm:cxn modelId="{0CB3D050-2FAC-4582-A658-93E45C585A66}" type="presParOf" srcId="{852D60B9-B9A7-4F44-A90A-F5A7EC63F377}" destId="{32CAAB03-3AD1-4F28-AE70-53C7AD5A9707}" srcOrd="4" destOrd="0" presId="urn:microsoft.com/office/officeart/2005/8/layout/matrix1"/>
    <dgm:cxn modelId="{20613BEB-4EE2-4BF1-B04D-89E8684FED23}" type="presParOf" srcId="{852D60B9-B9A7-4F44-A90A-F5A7EC63F377}" destId="{90F1BE21-153E-44BA-B54A-A7C969648B54}" srcOrd="5" destOrd="0" presId="urn:microsoft.com/office/officeart/2005/8/layout/matrix1"/>
    <dgm:cxn modelId="{6E0D5FCB-C1DF-40B7-8688-62141B3A6C3C}" type="presParOf" srcId="{852D60B9-B9A7-4F44-A90A-F5A7EC63F377}" destId="{2A09343D-B285-494D-8F16-594B4063BA2B}" srcOrd="6" destOrd="0" presId="urn:microsoft.com/office/officeart/2005/8/layout/matrix1"/>
    <dgm:cxn modelId="{60806585-1AB5-42C3-80A6-5D9CF41FBB84}" type="presParOf" srcId="{852D60B9-B9A7-4F44-A90A-F5A7EC63F377}" destId="{30306F4E-D55F-446D-93D2-BA9D6441FE7B}" srcOrd="7" destOrd="0" presId="urn:microsoft.com/office/officeart/2005/8/layout/matrix1"/>
    <dgm:cxn modelId="{C0D046F6-3A5B-46C0-A392-77361A7E82F8}" type="presParOf" srcId="{1A4A86EE-4CE4-4FE4-9063-CA6BD83343E3}" destId="{EFAF6DE2-AD6F-4AA8-A32B-6DBAD9839D4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10DB70-6F9B-498F-A111-265B0F71DECB}" type="doc">
      <dgm:prSet loTypeId="urn:microsoft.com/office/officeart/2005/8/layout/matrix1" loCatId="matrix" qsTypeId="urn:microsoft.com/office/officeart/2005/8/quickstyle/3d3" qsCatId="3D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0B523B21-1DCF-4B24-B837-5EF3072D1DAD}">
      <dgm:prSet phldrT="[Текст]" phldr="1"/>
      <dgm:spPr/>
      <dgm:t>
        <a:bodyPr/>
        <a:lstStyle/>
        <a:p>
          <a:endParaRPr lang="ru-RU"/>
        </a:p>
      </dgm:t>
    </dgm:pt>
    <dgm:pt modelId="{A35F738A-ECDA-4595-8729-8C99BE14DA99}" type="parTrans" cxnId="{50B7C4C9-EEB1-486E-A14B-1813FE7CB83D}">
      <dgm:prSet/>
      <dgm:spPr/>
      <dgm:t>
        <a:bodyPr/>
        <a:lstStyle/>
        <a:p>
          <a:endParaRPr lang="ru-RU"/>
        </a:p>
      </dgm:t>
    </dgm:pt>
    <dgm:pt modelId="{56B0A038-CDFB-4656-AF7A-1C57BF8AA4DA}" type="sibTrans" cxnId="{50B7C4C9-EEB1-486E-A14B-1813FE7CB83D}">
      <dgm:prSet/>
      <dgm:spPr/>
      <dgm:t>
        <a:bodyPr/>
        <a:lstStyle/>
        <a:p>
          <a:endParaRPr lang="ru-RU"/>
        </a:p>
      </dgm:t>
    </dgm:pt>
    <dgm:pt modelId="{989A22B7-36A3-4DDA-9A2B-9F68C8477482}">
      <dgm:prSet phldrT="[Текст]" phldr="1"/>
      <dgm:spPr/>
      <dgm:t>
        <a:bodyPr/>
        <a:lstStyle/>
        <a:p>
          <a:endParaRPr lang="ru-RU"/>
        </a:p>
      </dgm:t>
    </dgm:pt>
    <dgm:pt modelId="{6EE89452-D1C9-487F-9BAB-864713B06CC8}" type="parTrans" cxnId="{A268F581-10DF-4BD1-A866-C753CF001A6E}">
      <dgm:prSet/>
      <dgm:spPr/>
      <dgm:t>
        <a:bodyPr/>
        <a:lstStyle/>
        <a:p>
          <a:endParaRPr lang="ru-RU"/>
        </a:p>
      </dgm:t>
    </dgm:pt>
    <dgm:pt modelId="{005CE9DD-3E11-40E1-89FC-04AC304CF8FD}" type="sibTrans" cxnId="{A268F581-10DF-4BD1-A866-C753CF001A6E}">
      <dgm:prSet/>
      <dgm:spPr/>
      <dgm:t>
        <a:bodyPr/>
        <a:lstStyle/>
        <a:p>
          <a:endParaRPr lang="ru-RU"/>
        </a:p>
      </dgm:t>
    </dgm:pt>
    <dgm:pt modelId="{3407314A-D360-4A20-94A0-586F50E4D235}">
      <dgm:prSet phldrT="[Текст]" phldr="1"/>
      <dgm:spPr/>
      <dgm:t>
        <a:bodyPr/>
        <a:lstStyle/>
        <a:p>
          <a:endParaRPr lang="ru-RU"/>
        </a:p>
      </dgm:t>
    </dgm:pt>
    <dgm:pt modelId="{3013718E-50A5-484D-B5EB-7A15B86B1FEC}" type="parTrans" cxnId="{FC8C529F-28CF-4584-B579-30D737AFA4CE}">
      <dgm:prSet/>
      <dgm:spPr/>
      <dgm:t>
        <a:bodyPr/>
        <a:lstStyle/>
        <a:p>
          <a:endParaRPr lang="ru-RU"/>
        </a:p>
      </dgm:t>
    </dgm:pt>
    <dgm:pt modelId="{A1D2AD6A-3E0F-4D99-9984-BE1380B18C7F}" type="sibTrans" cxnId="{FC8C529F-28CF-4584-B579-30D737AFA4CE}">
      <dgm:prSet/>
      <dgm:spPr/>
      <dgm:t>
        <a:bodyPr/>
        <a:lstStyle/>
        <a:p>
          <a:endParaRPr lang="ru-RU"/>
        </a:p>
      </dgm:t>
    </dgm:pt>
    <dgm:pt modelId="{19B0230F-FB99-42BF-B228-03233A707BEF}">
      <dgm:prSet phldrT="[Текст]" phldr="1"/>
      <dgm:spPr/>
      <dgm:t>
        <a:bodyPr/>
        <a:lstStyle/>
        <a:p>
          <a:endParaRPr lang="ru-RU"/>
        </a:p>
      </dgm:t>
    </dgm:pt>
    <dgm:pt modelId="{B8F435B9-17FF-4503-960A-D501846153F0}" type="parTrans" cxnId="{8E7911C2-79C9-44F8-92C3-FA2132E7FA94}">
      <dgm:prSet/>
      <dgm:spPr/>
      <dgm:t>
        <a:bodyPr/>
        <a:lstStyle/>
        <a:p>
          <a:endParaRPr lang="ru-RU"/>
        </a:p>
      </dgm:t>
    </dgm:pt>
    <dgm:pt modelId="{4ED93BD6-1B65-466E-AB5F-E16C84348A2E}" type="sibTrans" cxnId="{8E7911C2-79C9-44F8-92C3-FA2132E7FA94}">
      <dgm:prSet/>
      <dgm:spPr/>
      <dgm:t>
        <a:bodyPr/>
        <a:lstStyle/>
        <a:p>
          <a:endParaRPr lang="ru-RU"/>
        </a:p>
      </dgm:t>
    </dgm:pt>
    <dgm:pt modelId="{23511812-C1D7-4552-A0FD-3C842BE72A21}">
      <dgm:prSet phldrT="[Текст]" phldr="1"/>
      <dgm:spPr/>
      <dgm:t>
        <a:bodyPr/>
        <a:lstStyle/>
        <a:p>
          <a:endParaRPr lang="ru-RU"/>
        </a:p>
      </dgm:t>
    </dgm:pt>
    <dgm:pt modelId="{51E3449C-A263-4999-820A-6A6B50F76380}" type="parTrans" cxnId="{109FA145-D32F-4AA0-B71F-FC735F12F4DE}">
      <dgm:prSet/>
      <dgm:spPr/>
      <dgm:t>
        <a:bodyPr/>
        <a:lstStyle/>
        <a:p>
          <a:endParaRPr lang="ru-RU"/>
        </a:p>
      </dgm:t>
    </dgm:pt>
    <dgm:pt modelId="{2519DD8D-0F56-4822-99ED-8E4853CA4D69}" type="sibTrans" cxnId="{109FA145-D32F-4AA0-B71F-FC735F12F4DE}">
      <dgm:prSet/>
      <dgm:spPr/>
      <dgm:t>
        <a:bodyPr/>
        <a:lstStyle/>
        <a:p>
          <a:endParaRPr lang="ru-RU"/>
        </a:p>
      </dgm:t>
    </dgm:pt>
    <dgm:pt modelId="{1A4A86EE-4CE4-4FE4-9063-CA6BD83343E3}" type="pres">
      <dgm:prSet presAssocID="{C410DB70-6F9B-498F-A111-265B0F71DEC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2D60B9-B9A7-4F44-A90A-F5A7EC63F377}" type="pres">
      <dgm:prSet presAssocID="{C410DB70-6F9B-498F-A111-265B0F71DECB}" presName="matrix" presStyleCnt="0"/>
      <dgm:spPr/>
    </dgm:pt>
    <dgm:pt modelId="{7F7FED41-AD34-4639-836B-6862B8355401}" type="pres">
      <dgm:prSet presAssocID="{C410DB70-6F9B-498F-A111-265B0F71DECB}" presName="tile1" presStyleLbl="node1" presStyleIdx="0" presStyleCnt="4"/>
      <dgm:spPr/>
      <dgm:t>
        <a:bodyPr/>
        <a:lstStyle/>
        <a:p>
          <a:endParaRPr lang="ru-RU"/>
        </a:p>
      </dgm:t>
    </dgm:pt>
    <dgm:pt modelId="{CAD09394-2181-4F7B-99A7-57A660A00040}" type="pres">
      <dgm:prSet presAssocID="{C410DB70-6F9B-498F-A111-265B0F71DEC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71E10-F0DD-477D-83C4-9EE87E8F684E}" type="pres">
      <dgm:prSet presAssocID="{C410DB70-6F9B-498F-A111-265B0F71DECB}" presName="tile2" presStyleLbl="node1" presStyleIdx="1" presStyleCnt="4"/>
      <dgm:spPr/>
      <dgm:t>
        <a:bodyPr/>
        <a:lstStyle/>
        <a:p>
          <a:endParaRPr lang="ru-RU"/>
        </a:p>
      </dgm:t>
    </dgm:pt>
    <dgm:pt modelId="{2E442BE3-A237-4FFD-AC69-79EA1E58DCE8}" type="pres">
      <dgm:prSet presAssocID="{C410DB70-6F9B-498F-A111-265B0F71DEC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AAB03-3AD1-4F28-AE70-53C7AD5A9707}" type="pres">
      <dgm:prSet presAssocID="{C410DB70-6F9B-498F-A111-265B0F71DECB}" presName="tile3" presStyleLbl="node1" presStyleIdx="2" presStyleCnt="4"/>
      <dgm:spPr/>
      <dgm:t>
        <a:bodyPr/>
        <a:lstStyle/>
        <a:p>
          <a:endParaRPr lang="ru-RU"/>
        </a:p>
      </dgm:t>
    </dgm:pt>
    <dgm:pt modelId="{90F1BE21-153E-44BA-B54A-A7C969648B54}" type="pres">
      <dgm:prSet presAssocID="{C410DB70-6F9B-498F-A111-265B0F71DEC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9343D-B285-494D-8F16-594B4063BA2B}" type="pres">
      <dgm:prSet presAssocID="{C410DB70-6F9B-498F-A111-265B0F71DECB}" presName="tile4" presStyleLbl="node1" presStyleIdx="3" presStyleCnt="4"/>
      <dgm:spPr/>
      <dgm:t>
        <a:bodyPr/>
        <a:lstStyle/>
        <a:p>
          <a:endParaRPr lang="ru-RU"/>
        </a:p>
      </dgm:t>
    </dgm:pt>
    <dgm:pt modelId="{30306F4E-D55F-446D-93D2-BA9D6441FE7B}" type="pres">
      <dgm:prSet presAssocID="{C410DB70-6F9B-498F-A111-265B0F71DEC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F6DE2-AD6F-4AA8-A32B-6DBAD9839D41}" type="pres">
      <dgm:prSet presAssocID="{C410DB70-6F9B-498F-A111-265B0F71DEC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84B591D-79A7-4AC1-B743-C1A8EEB8E48D}" type="presOf" srcId="{989A22B7-36A3-4DDA-9A2B-9F68C8477482}" destId="{7F7FED41-AD34-4639-836B-6862B8355401}" srcOrd="0" destOrd="0" presId="urn:microsoft.com/office/officeart/2005/8/layout/matrix1"/>
    <dgm:cxn modelId="{FC8C529F-28CF-4584-B579-30D737AFA4CE}" srcId="{0B523B21-1DCF-4B24-B837-5EF3072D1DAD}" destId="{3407314A-D360-4A20-94A0-586F50E4D235}" srcOrd="1" destOrd="0" parTransId="{3013718E-50A5-484D-B5EB-7A15B86B1FEC}" sibTransId="{A1D2AD6A-3E0F-4D99-9984-BE1380B18C7F}"/>
    <dgm:cxn modelId="{A268F581-10DF-4BD1-A866-C753CF001A6E}" srcId="{0B523B21-1DCF-4B24-B837-5EF3072D1DAD}" destId="{989A22B7-36A3-4DDA-9A2B-9F68C8477482}" srcOrd="0" destOrd="0" parTransId="{6EE89452-D1C9-487F-9BAB-864713B06CC8}" sibTransId="{005CE9DD-3E11-40E1-89FC-04AC304CF8FD}"/>
    <dgm:cxn modelId="{23AAE1E8-1003-48F4-8249-49FBC166F1B0}" type="presOf" srcId="{3407314A-D360-4A20-94A0-586F50E4D235}" destId="{A8971E10-F0DD-477D-83C4-9EE87E8F684E}" srcOrd="0" destOrd="0" presId="urn:microsoft.com/office/officeart/2005/8/layout/matrix1"/>
    <dgm:cxn modelId="{7D3A3C55-CE55-466E-9102-728CC6D984DF}" type="presOf" srcId="{19B0230F-FB99-42BF-B228-03233A707BEF}" destId="{90F1BE21-153E-44BA-B54A-A7C969648B54}" srcOrd="1" destOrd="0" presId="urn:microsoft.com/office/officeart/2005/8/layout/matrix1"/>
    <dgm:cxn modelId="{E99AE630-98BC-4D1B-86E3-01A614C8773F}" type="presOf" srcId="{3407314A-D360-4A20-94A0-586F50E4D235}" destId="{2E442BE3-A237-4FFD-AC69-79EA1E58DCE8}" srcOrd="1" destOrd="0" presId="urn:microsoft.com/office/officeart/2005/8/layout/matrix1"/>
    <dgm:cxn modelId="{E40DFA8D-A465-4C58-8AE2-09D361A515F1}" type="presOf" srcId="{989A22B7-36A3-4DDA-9A2B-9F68C8477482}" destId="{CAD09394-2181-4F7B-99A7-57A660A00040}" srcOrd="1" destOrd="0" presId="urn:microsoft.com/office/officeart/2005/8/layout/matrix1"/>
    <dgm:cxn modelId="{A688C880-FAF0-4F9D-8E14-848DE6C20BA1}" type="presOf" srcId="{0B523B21-1DCF-4B24-B837-5EF3072D1DAD}" destId="{EFAF6DE2-AD6F-4AA8-A32B-6DBAD9839D41}" srcOrd="0" destOrd="0" presId="urn:microsoft.com/office/officeart/2005/8/layout/matrix1"/>
    <dgm:cxn modelId="{BF946D3A-39BD-443C-9810-200313EEA614}" type="presOf" srcId="{23511812-C1D7-4552-A0FD-3C842BE72A21}" destId="{30306F4E-D55F-446D-93D2-BA9D6441FE7B}" srcOrd="1" destOrd="0" presId="urn:microsoft.com/office/officeart/2005/8/layout/matrix1"/>
    <dgm:cxn modelId="{8E7911C2-79C9-44F8-92C3-FA2132E7FA94}" srcId="{0B523B21-1DCF-4B24-B837-5EF3072D1DAD}" destId="{19B0230F-FB99-42BF-B228-03233A707BEF}" srcOrd="2" destOrd="0" parTransId="{B8F435B9-17FF-4503-960A-D501846153F0}" sibTransId="{4ED93BD6-1B65-466E-AB5F-E16C84348A2E}"/>
    <dgm:cxn modelId="{388006E8-202F-49C7-861F-3EEA34159752}" type="presOf" srcId="{C410DB70-6F9B-498F-A111-265B0F71DECB}" destId="{1A4A86EE-4CE4-4FE4-9063-CA6BD83343E3}" srcOrd="0" destOrd="0" presId="urn:microsoft.com/office/officeart/2005/8/layout/matrix1"/>
    <dgm:cxn modelId="{50B7C4C9-EEB1-486E-A14B-1813FE7CB83D}" srcId="{C410DB70-6F9B-498F-A111-265B0F71DECB}" destId="{0B523B21-1DCF-4B24-B837-5EF3072D1DAD}" srcOrd="0" destOrd="0" parTransId="{A35F738A-ECDA-4595-8729-8C99BE14DA99}" sibTransId="{56B0A038-CDFB-4656-AF7A-1C57BF8AA4DA}"/>
    <dgm:cxn modelId="{E748649C-5CF0-41EE-83A4-3172C01A013C}" type="presOf" srcId="{23511812-C1D7-4552-A0FD-3C842BE72A21}" destId="{2A09343D-B285-494D-8F16-594B4063BA2B}" srcOrd="0" destOrd="0" presId="urn:microsoft.com/office/officeart/2005/8/layout/matrix1"/>
    <dgm:cxn modelId="{907D3641-1057-425F-B71E-F984F9BED522}" type="presOf" srcId="{19B0230F-FB99-42BF-B228-03233A707BEF}" destId="{32CAAB03-3AD1-4F28-AE70-53C7AD5A9707}" srcOrd="0" destOrd="0" presId="urn:microsoft.com/office/officeart/2005/8/layout/matrix1"/>
    <dgm:cxn modelId="{109FA145-D32F-4AA0-B71F-FC735F12F4DE}" srcId="{0B523B21-1DCF-4B24-B837-5EF3072D1DAD}" destId="{23511812-C1D7-4552-A0FD-3C842BE72A21}" srcOrd="3" destOrd="0" parTransId="{51E3449C-A263-4999-820A-6A6B50F76380}" sibTransId="{2519DD8D-0F56-4822-99ED-8E4853CA4D69}"/>
    <dgm:cxn modelId="{C4CFD994-E8D6-4BD6-81FC-8DBF58DB65CB}" type="presParOf" srcId="{1A4A86EE-4CE4-4FE4-9063-CA6BD83343E3}" destId="{852D60B9-B9A7-4F44-A90A-F5A7EC63F377}" srcOrd="0" destOrd="0" presId="urn:microsoft.com/office/officeart/2005/8/layout/matrix1"/>
    <dgm:cxn modelId="{E0C96325-A0D4-4D43-8734-8680A3F48B9A}" type="presParOf" srcId="{852D60B9-B9A7-4F44-A90A-F5A7EC63F377}" destId="{7F7FED41-AD34-4639-836B-6862B8355401}" srcOrd="0" destOrd="0" presId="urn:microsoft.com/office/officeart/2005/8/layout/matrix1"/>
    <dgm:cxn modelId="{50A73744-7D1D-4423-AE56-982CAAD39081}" type="presParOf" srcId="{852D60B9-B9A7-4F44-A90A-F5A7EC63F377}" destId="{CAD09394-2181-4F7B-99A7-57A660A00040}" srcOrd="1" destOrd="0" presId="urn:microsoft.com/office/officeart/2005/8/layout/matrix1"/>
    <dgm:cxn modelId="{0E216E59-3363-4974-8C5B-50C3B2A59197}" type="presParOf" srcId="{852D60B9-B9A7-4F44-A90A-F5A7EC63F377}" destId="{A8971E10-F0DD-477D-83C4-9EE87E8F684E}" srcOrd="2" destOrd="0" presId="urn:microsoft.com/office/officeart/2005/8/layout/matrix1"/>
    <dgm:cxn modelId="{47050727-6878-41F6-A289-4B42BCD6BBD3}" type="presParOf" srcId="{852D60B9-B9A7-4F44-A90A-F5A7EC63F377}" destId="{2E442BE3-A237-4FFD-AC69-79EA1E58DCE8}" srcOrd="3" destOrd="0" presId="urn:microsoft.com/office/officeart/2005/8/layout/matrix1"/>
    <dgm:cxn modelId="{3C360481-E429-4914-BF01-AB4BFF07B63C}" type="presParOf" srcId="{852D60B9-B9A7-4F44-A90A-F5A7EC63F377}" destId="{32CAAB03-3AD1-4F28-AE70-53C7AD5A9707}" srcOrd="4" destOrd="0" presId="urn:microsoft.com/office/officeart/2005/8/layout/matrix1"/>
    <dgm:cxn modelId="{76D8809A-0DF7-4F21-A5AB-87BFA6C5B3C1}" type="presParOf" srcId="{852D60B9-B9A7-4F44-A90A-F5A7EC63F377}" destId="{90F1BE21-153E-44BA-B54A-A7C969648B54}" srcOrd="5" destOrd="0" presId="urn:microsoft.com/office/officeart/2005/8/layout/matrix1"/>
    <dgm:cxn modelId="{B8F00FE6-426A-476A-A2AC-850509B37B82}" type="presParOf" srcId="{852D60B9-B9A7-4F44-A90A-F5A7EC63F377}" destId="{2A09343D-B285-494D-8F16-594B4063BA2B}" srcOrd="6" destOrd="0" presId="urn:microsoft.com/office/officeart/2005/8/layout/matrix1"/>
    <dgm:cxn modelId="{F8E3BC8A-361D-435E-B234-98AFF5D199AB}" type="presParOf" srcId="{852D60B9-B9A7-4F44-A90A-F5A7EC63F377}" destId="{30306F4E-D55F-446D-93D2-BA9D6441FE7B}" srcOrd="7" destOrd="0" presId="urn:microsoft.com/office/officeart/2005/8/layout/matrix1"/>
    <dgm:cxn modelId="{CFE4948B-0ED4-420E-8152-64608939F001}" type="presParOf" srcId="{1A4A86EE-4CE4-4FE4-9063-CA6BD83343E3}" destId="{EFAF6DE2-AD6F-4AA8-A32B-6DBAD9839D4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2BA91-B2A9-4AFE-B346-FE9C3CA11ECA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0A939-16D4-4ED4-855F-944A1D811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97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0A939-16D4-4ED4-855F-944A1D811CB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872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0A939-16D4-4ED4-855F-944A1D811CB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223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0A939-16D4-4ED4-855F-944A1D811CB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1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ownloads\images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42" name="Прямая со стрелкой 41"/>
          <p:cNvCxnSpPr/>
          <p:nvPr/>
        </p:nvCxnSpPr>
        <p:spPr>
          <a:xfrm flipV="1">
            <a:off x="4286248" y="3643314"/>
            <a:ext cx="571504" cy="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82077" y="2594015"/>
            <a:ext cx="8609578" cy="51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Сабақтың тақырыбы:  </a:t>
            </a: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“Су - тіршілік көзі”</a:t>
            </a:r>
          </a:p>
        </p:txBody>
      </p:sp>
      <p:pic>
        <p:nvPicPr>
          <p:cNvPr id="23" name="Рисунок 22" descr="https://100kursov.com/uploads/2019/03/26/14/27/8f9096ad072dad833aad9b8c47a5eed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46" y="3533195"/>
            <a:ext cx="2695066" cy="18621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3" name="Picture 7" descr="https://qazaly.kz/uploads/posts/2018-04/1523335705_tabigatty-ayala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3315"/>
            <a:ext cx="2808312" cy="17520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FE0DCA9-6DD8-461C-BA88-144F6F88C1E5}"/>
              </a:ext>
            </a:extLst>
          </p:cNvPr>
          <p:cNvSpPr txBox="1"/>
          <p:nvPr/>
        </p:nvSpPr>
        <p:spPr>
          <a:xfrm>
            <a:off x="824489" y="994830"/>
            <a:ext cx="8912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</a:t>
            </a:r>
            <a:r>
              <a:rPr lang="kk-K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Су-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Қазақстандағы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өзен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көлдер.Морфология</a:t>
            </a:r>
            <a:r>
              <a:rPr lang="kk-KZ" dirty="0"/>
              <a:t>.</a:t>
            </a:r>
            <a:endParaRPr lang="ru-KZ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1399E02-B0AD-4B90-B7B9-2CA5A926E7E2}"/>
              </a:ext>
            </a:extLst>
          </p:cNvPr>
          <p:cNvSpPr/>
          <p:nvPr/>
        </p:nvSpPr>
        <p:spPr>
          <a:xfrm>
            <a:off x="5724128" y="51519"/>
            <a:ext cx="2893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Қазақ тілі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6-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сынып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2" y="4221088"/>
            <a:ext cx="25606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C:\Users\admin\Downloads\images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911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6" y="1254820"/>
            <a:ext cx="7848872" cy="496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108930"/>
            <a:ext cx="214398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тапсырма</a:t>
            </a:r>
            <a:r>
              <a:rPr lang="ru-RU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0926" y="454601"/>
            <a:ext cx="84249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>
                <a:latin typeface="Times New Roman"/>
                <a:ea typeface="Calibri"/>
                <a:cs typeface="Times New Roman"/>
              </a:rPr>
              <a:t>Сурет бойынша сілтеу есімдіктерін қолдана отырып  шағын мәтін құраңыздар.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2668" y="5445224"/>
            <a:ext cx="5610745" cy="12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tabLst>
                <a:tab pos="5220970" algn="l"/>
              </a:tabLst>
              <a:defRPr/>
            </a:pPr>
            <a:r>
              <a:rPr lang="kk-KZ" b="1" dirty="0">
                <a:latin typeface="Times New Roman"/>
                <a:ea typeface="Calibri"/>
                <a:cs typeface="Times New Roman"/>
              </a:rPr>
              <a:t>                                    </a:t>
            </a:r>
            <a:r>
              <a:rPr lang="kk-KZ" sz="2000" b="1" dirty="0">
                <a:latin typeface="Times New Roman"/>
                <a:ea typeface="Calibri"/>
                <a:cs typeface="Times New Roman"/>
              </a:rPr>
              <a:t>Дескрипторлар: 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Bef>
                <a:spcPct val="0"/>
              </a:spcBef>
              <a:buFont typeface="Calibri"/>
              <a:buChar char="-"/>
              <a:tabLst>
                <a:tab pos="5220970" algn="l"/>
              </a:tabLst>
              <a:defRPr/>
            </a:pPr>
            <a:r>
              <a:rPr lang="kk-KZ" sz="2000" dirty="0">
                <a:latin typeface="Times New Roman"/>
                <a:ea typeface="Calibri"/>
                <a:cs typeface="Times New Roman"/>
              </a:rPr>
              <a:t>суретті  пайдалана отырып, мәтін құрайды;</a:t>
            </a:r>
          </a:p>
          <a:p>
            <a:pPr lvl="0" fontAlgn="base">
              <a:lnSpc>
                <a:spcPct val="115000"/>
              </a:lnSpc>
              <a:spcBef>
                <a:spcPct val="0"/>
              </a:spcBef>
              <a:tabLst>
                <a:tab pos="5220970" algn="l"/>
              </a:tabLst>
              <a:defRPr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-    </a:t>
            </a:r>
            <a:r>
              <a:rPr lang="kk-KZ" sz="2000" dirty="0">
                <a:latin typeface="Times New Roman"/>
                <a:ea typeface="Calibri"/>
                <a:cs typeface="Times New Roman"/>
              </a:rPr>
              <a:t> сілтеу есімдіктерін пайдаланады</a:t>
            </a:r>
            <a:r>
              <a:rPr lang="kk-KZ" sz="1050" dirty="0">
                <a:solidFill>
                  <a:srgbClr val="2E77E2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050" dirty="0">
              <a:solidFill>
                <a:srgbClr val="2E77E2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4124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admin\Downloads\images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09375" y="332656"/>
            <a:ext cx="2114617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kk-KZ" alt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Өзіңді тексеріңіз</a:t>
            </a:r>
            <a:endParaRPr lang="ru-RU" altLang="ru-RU" sz="2000" b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84027"/>
            <a:ext cx="7776864" cy="3534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latin typeface="Times New Roman"/>
                <a:ea typeface="Calibri"/>
                <a:cs typeface="Times New Roman"/>
              </a:rPr>
              <a:t>                                             </a:t>
            </a:r>
            <a:r>
              <a:rPr lang="kk-KZ" sz="2000" b="1" dirty="0">
                <a:latin typeface="Times New Roman"/>
                <a:ea typeface="Calibri"/>
                <a:cs typeface="Times New Roman"/>
              </a:rPr>
              <a:t>Табиғатты аялайық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kk-KZ" sz="2000" dirty="0">
                <a:latin typeface="Times New Roman"/>
                <a:ea typeface="Calibri"/>
                <a:cs typeface="Times New Roman"/>
              </a:rPr>
              <a:t>Асқар мен Айша екеуі  бір үйдің балалары. Ата-анасы жұмысқа ерте кетеді. Таңғы астарын ішкеннен кейін, үйдің маңайындағы талдар мен гүлдерге су құйып баптау үшін далаға шықты.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dirty="0">
                <a:latin typeface="Times New Roman"/>
                <a:ea typeface="Calibri"/>
                <a:cs typeface="Times New Roman"/>
              </a:rPr>
              <a:t>-Асқар, сен </a:t>
            </a:r>
            <a:r>
              <a:rPr lang="kk-KZ" sz="2000" b="1" dirty="0">
                <a:latin typeface="Times New Roman"/>
                <a:ea typeface="Calibri"/>
                <a:cs typeface="Times New Roman"/>
              </a:rPr>
              <a:t>анау </a:t>
            </a:r>
            <a:r>
              <a:rPr lang="kk-KZ" sz="2000" dirty="0">
                <a:latin typeface="Times New Roman"/>
                <a:ea typeface="Calibri"/>
                <a:cs typeface="Times New Roman"/>
              </a:rPr>
              <a:t>тұрған талдарға су құйып біткеннен кейін, </a:t>
            </a:r>
            <a:r>
              <a:rPr lang="kk-KZ" sz="2000" b="1" dirty="0">
                <a:latin typeface="Times New Roman"/>
                <a:ea typeface="Calibri"/>
                <a:cs typeface="Times New Roman"/>
              </a:rPr>
              <a:t>мынау </a:t>
            </a:r>
            <a:r>
              <a:rPr lang="kk-KZ" sz="2000" dirty="0">
                <a:latin typeface="Times New Roman"/>
                <a:ea typeface="Calibri"/>
                <a:cs typeface="Times New Roman"/>
              </a:rPr>
              <a:t>кішкентай шыбықтарға да құя сал.  Ал мен </a:t>
            </a:r>
            <a:r>
              <a:rPr lang="kk-KZ" sz="2000" b="1" dirty="0">
                <a:latin typeface="Times New Roman"/>
                <a:ea typeface="Calibri"/>
                <a:cs typeface="Times New Roman"/>
              </a:rPr>
              <a:t>мына</a:t>
            </a:r>
            <a:r>
              <a:rPr lang="kk-KZ" sz="2000" dirty="0">
                <a:latin typeface="Times New Roman"/>
                <a:ea typeface="Calibri"/>
                <a:cs typeface="Times New Roman"/>
              </a:rPr>
              <a:t> тұрған гүлдерге су құйып, қопсытып алайын, - деді Айша.Екеуі кешке дейін үйдің маңайындағы талдарға, гүлдерге су құйып, маңайды тазалап, ата-аналарын қарсы алды</a:t>
            </a:r>
            <a:r>
              <a:rPr lang="kk-KZ" dirty="0">
                <a:latin typeface="Times New Roman"/>
                <a:ea typeface="Calibri"/>
                <a:cs typeface="Times New Roman"/>
              </a:rPr>
              <a:t>.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68" y="4716666"/>
            <a:ext cx="2669219" cy="168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9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22730" y="116632"/>
            <a:ext cx="185595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тапсырма</a:t>
            </a:r>
            <a:r>
              <a:rPr lang="ru-RU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370" y="633697"/>
            <a:ext cx="8367094" cy="3547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>
                <a:latin typeface="Times New Roman"/>
                <a:ea typeface="Calibri"/>
                <a:cs typeface="Times New Roman"/>
              </a:rPr>
              <a:t>Графикалық диктант</a:t>
            </a:r>
          </a:p>
          <a:p>
            <a:pPr algn="ctr">
              <a:lnSpc>
                <a:spcPct val="115000"/>
              </a:lnSpc>
            </a:pPr>
            <a:r>
              <a:rPr lang="kk-KZ" sz="2000" b="1" dirty="0">
                <a:latin typeface="Times New Roman"/>
                <a:ea typeface="Calibri"/>
                <a:cs typeface="Times New Roman"/>
              </a:rPr>
              <a:t>Төменде берілген сөздерді көп нүктенің орнына қойып жазыңдар.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kk-KZ" sz="2400" dirty="0">
                <a:latin typeface="Times New Roman"/>
                <a:ea typeface="Calibri"/>
                <a:cs typeface="Times New Roman"/>
              </a:rPr>
              <a:t>1.Су табиғатта бір мезгілде ... түрлі күйінде кездеседі.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kk-KZ" sz="2400" dirty="0">
                <a:latin typeface="Times New Roman"/>
                <a:ea typeface="Calibri"/>
                <a:cs typeface="Times New Roman"/>
              </a:rPr>
              <a:t>2. Жер астынан шығатын және жаңа қасиетке ие болған суды... 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kk-KZ" sz="2400" dirty="0">
                <a:latin typeface="Times New Roman"/>
                <a:ea typeface="Calibri"/>
                <a:cs typeface="Times New Roman"/>
              </a:rPr>
              <a:t>3. Тұщы судың бір көзі - ...   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kk-KZ" sz="2400" dirty="0">
                <a:latin typeface="Times New Roman"/>
                <a:ea typeface="Calibri"/>
                <a:cs typeface="Times New Roman"/>
              </a:rPr>
              <a:t>4. Өзеннің басталар жерін ... деп атаймыз.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kk-KZ" sz="2400" dirty="0">
                <a:latin typeface="Times New Roman"/>
                <a:ea typeface="Calibri"/>
                <a:cs typeface="Times New Roman"/>
              </a:rPr>
              <a:t>5. Ең үлкен көл ...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kk-KZ" sz="2400" dirty="0">
                <a:latin typeface="Times New Roman"/>
                <a:ea typeface="Calibri"/>
                <a:cs typeface="Times New Roman"/>
              </a:rPr>
              <a:t>6. ... көлі – ең терең көл.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181335"/>
            <a:ext cx="7890740" cy="893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>
                <a:latin typeface="Times New Roman"/>
                <a:ea typeface="Calibri"/>
                <a:cs typeface="Times New Roman"/>
              </a:rPr>
              <a:t>Керекті сөздер:  </a:t>
            </a:r>
            <a:r>
              <a:rPr lang="kk-KZ" sz="2000" dirty="0">
                <a:latin typeface="Times New Roman"/>
                <a:ea typeface="Calibri"/>
                <a:cs typeface="Times New Roman"/>
              </a:rPr>
              <a:t>Каспий, өзен, минералды су, Байкал, бастау, үш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4" name="Picture 2" descr="https://dalanews.kz/wp-content/uploads/2016/12/z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007" y="5074400"/>
            <a:ext cx="1872208" cy="123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16391" y="4979518"/>
            <a:ext cx="5544616" cy="1126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kk-KZ" sz="2000" b="1" dirty="0">
                <a:latin typeface="Times New Roman"/>
                <a:ea typeface="Calibri"/>
                <a:cs typeface="Times New Roman"/>
              </a:rPr>
              <a:t>Дескрипторлар: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Times New Roman"/>
              <a:buChar char="-"/>
              <a:tabLst>
                <a:tab pos="457200" algn="l"/>
              </a:tabLst>
              <a:defRPr/>
            </a:pPr>
            <a:r>
              <a:rPr lang="kk-KZ" sz="2000" dirty="0">
                <a:latin typeface="Times New Roman"/>
                <a:ea typeface="Calibri"/>
                <a:cs typeface="Times New Roman"/>
              </a:rPr>
              <a:t>Көп нүктенің орнына тиісті сөздерді қояды;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Times New Roman"/>
              <a:buChar char="-"/>
              <a:tabLst>
                <a:tab pos="457200" algn="l"/>
              </a:tabLst>
              <a:defRPr/>
            </a:pPr>
            <a:r>
              <a:rPr lang="kk-KZ" sz="2000" dirty="0">
                <a:latin typeface="Times New Roman"/>
                <a:ea typeface="Calibri"/>
                <a:cs typeface="Times New Roman"/>
              </a:rPr>
              <a:t>Графикалық диктант жазады</a:t>
            </a:r>
            <a:r>
              <a:rPr lang="kk-KZ" dirty="0">
                <a:solidFill>
                  <a:srgbClr val="2E77E2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sz="1400" dirty="0">
              <a:solidFill>
                <a:srgbClr val="2E77E2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2743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sz="quarter" idx="13"/>
          </p:nvPr>
        </p:nvGraphicFramePr>
        <p:xfrm>
          <a:off x="1143000" y="731838"/>
          <a:ext cx="64008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7" name="Picture 5" descr="C:\Users\admin\Downloads\images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0479" y="53092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96102" y="470972"/>
            <a:ext cx="2114617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kk-KZ" alt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Өзіңді тексеріңіз</a:t>
            </a:r>
            <a:endParaRPr lang="ru-RU" altLang="ru-RU" sz="2000" b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28764"/>
            <a:ext cx="8352928" cy="370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latin typeface="Times New Roman"/>
                <a:ea typeface="Calibri"/>
                <a:cs typeface="Times New Roman"/>
              </a:rPr>
              <a:t>1.Су табиғатта бір мезгілде  </a:t>
            </a:r>
            <a:r>
              <a:rPr lang="kk-KZ" sz="2400" b="1" u="sng" dirty="0">
                <a:latin typeface="Times New Roman"/>
                <a:ea typeface="Calibri"/>
                <a:cs typeface="Times New Roman"/>
              </a:rPr>
              <a:t>үш </a:t>
            </a:r>
            <a:r>
              <a:rPr lang="kk-KZ" sz="2400" dirty="0">
                <a:latin typeface="Times New Roman"/>
                <a:ea typeface="Calibri"/>
                <a:cs typeface="Times New Roman"/>
              </a:rPr>
              <a:t>түрлі күйінде кездеседі.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latin typeface="Times New Roman"/>
                <a:ea typeface="Calibri"/>
                <a:cs typeface="Times New Roman"/>
              </a:rPr>
              <a:t>2. Жер астынан шығатын және жаңа қасиетке ие болған суды </a:t>
            </a:r>
            <a:r>
              <a:rPr lang="kk-KZ" sz="2400" b="1" u="sng" dirty="0">
                <a:latin typeface="Times New Roman"/>
                <a:ea typeface="Calibri"/>
                <a:cs typeface="Times New Roman"/>
              </a:rPr>
              <a:t>минералды су.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latin typeface="Times New Roman"/>
                <a:ea typeface="Calibri"/>
                <a:cs typeface="Times New Roman"/>
              </a:rPr>
              <a:t>3. Тұщы судың бір көзі – </a:t>
            </a:r>
            <a:r>
              <a:rPr lang="kk-KZ" sz="2400" b="1" u="sng" dirty="0">
                <a:latin typeface="Times New Roman"/>
                <a:ea typeface="Calibri"/>
                <a:cs typeface="Times New Roman"/>
              </a:rPr>
              <a:t>өзен.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latin typeface="Times New Roman"/>
                <a:ea typeface="Calibri"/>
                <a:cs typeface="Times New Roman"/>
              </a:rPr>
              <a:t>4. Өзеннің басталар жерін</a:t>
            </a:r>
            <a:r>
              <a:rPr lang="kk-KZ" sz="2400" b="1" u="sng" dirty="0">
                <a:latin typeface="Times New Roman"/>
                <a:ea typeface="Calibri"/>
                <a:cs typeface="Times New Roman"/>
              </a:rPr>
              <a:t> бастау </a:t>
            </a:r>
            <a:r>
              <a:rPr lang="kk-KZ" sz="2400" dirty="0">
                <a:latin typeface="Times New Roman"/>
                <a:ea typeface="Calibri"/>
                <a:cs typeface="Times New Roman"/>
              </a:rPr>
              <a:t> деп атаймыз.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latin typeface="Times New Roman"/>
                <a:ea typeface="Calibri"/>
                <a:cs typeface="Times New Roman"/>
              </a:rPr>
              <a:t>5. Ең үлкен көл </a:t>
            </a:r>
            <a:r>
              <a:rPr lang="kk-KZ" sz="2400" b="1" u="sng" dirty="0">
                <a:latin typeface="Times New Roman"/>
                <a:ea typeface="Calibri"/>
                <a:cs typeface="Times New Roman"/>
              </a:rPr>
              <a:t>Каспий.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latin typeface="Times New Roman"/>
                <a:ea typeface="Calibri"/>
                <a:cs typeface="Times New Roman"/>
              </a:rPr>
              <a:t>6.</a:t>
            </a:r>
            <a:r>
              <a:rPr lang="kk-KZ" sz="2400" b="1" u="sng" dirty="0">
                <a:latin typeface="Times New Roman"/>
                <a:ea typeface="Calibri"/>
                <a:cs typeface="Times New Roman"/>
              </a:rPr>
              <a:t>Байкал</a:t>
            </a:r>
            <a:r>
              <a:rPr lang="kk-KZ" sz="2400" dirty="0">
                <a:latin typeface="Times New Roman"/>
                <a:ea typeface="Calibri"/>
                <a:cs typeface="Times New Roman"/>
              </a:rPr>
              <a:t> көлі – ең терең көл</a:t>
            </a:r>
            <a:r>
              <a:rPr lang="kk-KZ" dirty="0">
                <a:latin typeface="Times New Roman"/>
                <a:ea typeface="Calibri"/>
                <a:cs typeface="Times New Roman"/>
              </a:rPr>
              <a:t>.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Picture 4" descr="https://aboutkazakhstan.com/blog/wp-content/uploads/2014/11/kazakhstan-autumn-colors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05348"/>
            <a:ext cx="2271372" cy="151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082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sz="quarter" idx="13"/>
          </p:nvPr>
        </p:nvGraphicFramePr>
        <p:xfrm>
          <a:off x="1143000" y="731838"/>
          <a:ext cx="64008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7" name="Picture 5" descr="C:\Users\admin\Downloads\images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142852"/>
            <a:ext cx="9144000" cy="6858000"/>
          </a:xfrm>
          <a:prstGeom prst="rect">
            <a:avLst/>
          </a:prstGeom>
          <a:noFill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444" y="4869160"/>
            <a:ext cx="1688736" cy="1152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124744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Табиғаттың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жетпес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қымбат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қазынасының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су. Су -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өміріндегі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оттектен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қосылыс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Адам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денесінің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65-70% су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кұрайды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Ересек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денесінде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40-50 литр су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Атап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айтқанда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қанның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83%,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бұлшық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еттердің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75%,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мидың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74%,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сүйектердің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22%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судан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денеде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20% су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жетіспеушілігі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байқалса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өліп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кетуі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әбден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Сусыз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ешбір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сүре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алмайды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әрдайым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құнарлық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74123"/>
            <a:ext cx="185595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тапсырма</a:t>
            </a:r>
            <a:r>
              <a:rPr lang="ru-RU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591188"/>
            <a:ext cx="633670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Берілген мәтіннен графикалық сызба жасаңыздар</a:t>
            </a:r>
            <a:endParaRPr lang="ru-RU" sz="2000" b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3832" y="4670944"/>
            <a:ext cx="4572000" cy="11263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kk-KZ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Дескрипторлар: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Times New Roman"/>
              <a:buChar char="-"/>
              <a:tabLst>
                <a:tab pos="457200" algn="l"/>
              </a:tabLst>
              <a:defRPr/>
            </a:pPr>
            <a:r>
              <a:rPr lang="kk-KZ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Мәтінді оқиды;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Times New Roman"/>
              <a:buChar char="-"/>
              <a:tabLst>
                <a:tab pos="457200" algn="l"/>
              </a:tabLst>
              <a:defRPr/>
            </a:pPr>
            <a:r>
              <a:rPr lang="kk-KZ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Графикалық сызба жасайды.</a:t>
            </a:r>
            <a:r>
              <a:rPr lang="kk-KZ" dirty="0">
                <a:solidFill>
                  <a:srgbClr val="2E77E2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sz="1400" dirty="0">
              <a:solidFill>
                <a:srgbClr val="2E77E2"/>
              </a:solidFill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wnloads\images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35316"/>
            <a:ext cx="9144000" cy="6858000"/>
          </a:xfrm>
          <a:prstGeom prst="rect">
            <a:avLst/>
          </a:prstGeom>
          <a:noFill/>
        </p:spPr>
      </p:pic>
      <p:pic>
        <p:nvPicPr>
          <p:cNvPr id="13316" name="Picture 4" descr="https://im0-tub-ru.yandex.net/i?id=bddb0f493574c0fe808cc6d2b2340f02&amp;ref=rim&amp;n=33&amp;w=299&amp;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23" y="5097267"/>
            <a:ext cx="28479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417643"/>
              </p:ext>
            </p:extLst>
          </p:nvPr>
        </p:nvGraphicFramePr>
        <p:xfrm>
          <a:off x="827584" y="1268760"/>
          <a:ext cx="7560840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987824" y="620688"/>
            <a:ext cx="250350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kk-KZ" altLang="ru-RU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Өзіңді тексеріңіз</a:t>
            </a:r>
            <a:endParaRPr lang="ru-RU" altLang="ru-RU" sz="2400" b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4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692696"/>
            <a:ext cx="8640960" cy="5875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kk-KZ" altLang="ru-RU" sz="2400" b="1" dirty="0">
                <a:latin typeface="Times New Roman" pitchFamily="18" charset="0"/>
                <a:cs typeface="Times New Roman" pitchFamily="18" charset="0"/>
              </a:rPr>
              <a:t>Бүгінгі сабақта:</a:t>
            </a:r>
          </a:p>
          <a:p>
            <a:pPr>
              <a:spcBef>
                <a:spcPct val="0"/>
              </a:spcBef>
            </a:pPr>
            <a:endParaRPr lang="kk-KZ" alt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kk-KZ" altLang="ru-RU" sz="24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өміріндегі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</a:t>
            </a:r>
            <a:r>
              <a:rPr lang="kk-KZ" alt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sz="2400" dirty="0">
                <a:latin typeface="Times New Roman" pitchFamily="18" charset="0"/>
                <a:cs typeface="Times New Roman" pitchFamily="18" charset="0"/>
              </a:rPr>
              <a:t>бойынша мәлімет берілді</a:t>
            </a:r>
            <a:r>
              <a:rPr lang="kk-KZ" altLang="ru-RU" sz="24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kk-KZ" altLang="ru-RU" sz="24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Мәтіннен негізгі  және қосымша  детальді ақпаратты анықталды;</a:t>
            </a:r>
            <a:endParaRPr lang="kk-KZ" alt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altLang="ru-RU" sz="24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dirty="0">
                <a:latin typeface="Times New Roman"/>
                <a:ea typeface="Calibri"/>
                <a:cs typeface="Times New Roman"/>
              </a:rPr>
              <a:t>Ұсынылған тақырып бойынша деректер жинақтай отырып,  графикалық мәтін  (диаграмма)  түрін құрастырылды</a:t>
            </a:r>
            <a:r>
              <a:rPr lang="kk-KZ" sz="2400" b="1" dirty="0">
                <a:latin typeface="Times New Roman"/>
                <a:ea typeface="Calibri"/>
                <a:cs typeface="Times New Roman"/>
              </a:rPr>
              <a:t>;</a:t>
            </a:r>
          </a:p>
          <a:p>
            <a:pPr>
              <a:lnSpc>
                <a:spcPct val="115000"/>
              </a:lnSpc>
              <a:tabLst>
                <a:tab pos="457200" algn="l"/>
              </a:tabLst>
              <a:defRPr/>
            </a:pPr>
            <a:r>
              <a:rPr lang="kk-KZ" sz="2400" dirty="0">
                <a:latin typeface="Times New Roman"/>
                <a:ea typeface="Calibri"/>
                <a:cs typeface="Times New Roman"/>
              </a:rPr>
              <a:t>-Көп нүктенің орнына тиісті сөздерді қойып, графикалық диктант жазды;</a:t>
            </a:r>
          </a:p>
          <a:p>
            <a:pPr>
              <a:lnSpc>
                <a:spcPct val="115000"/>
              </a:lnSpc>
              <a:tabLst>
                <a:tab pos="457200" algn="l"/>
              </a:tabLst>
              <a:defRPr/>
            </a:pPr>
            <a:r>
              <a:rPr lang="kk-KZ" sz="2400" dirty="0">
                <a:latin typeface="Times New Roman"/>
                <a:ea typeface="Calibri"/>
                <a:cs typeface="Times New Roman"/>
              </a:rPr>
              <a:t>-Сурет бойынша сілтеу есімдіктерін қолдана отырып  шағын мәтін құрастырды.</a:t>
            </a:r>
            <a:endParaRPr lang="ru-RU" sz="2400" dirty="0">
              <a:solidFill>
                <a:srgbClr val="2E77E2"/>
              </a:solidFill>
              <a:latin typeface="Calibri"/>
              <a:ea typeface="Calibri"/>
              <a:cs typeface="Times New Roman"/>
            </a:endParaRPr>
          </a:p>
          <a:p>
            <a:endParaRPr lang="kk-KZ" sz="2400" b="1" dirty="0">
              <a:latin typeface="Times New Roman"/>
              <a:ea typeface="Calibri"/>
              <a:cs typeface="Times New Roman"/>
            </a:endParaRPr>
          </a:p>
          <a:p>
            <a:endParaRPr lang="ru-RU" sz="2400" dirty="0"/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endParaRPr lang="ru-RU" sz="2400" b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04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wnloads\images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95177" y="-984056"/>
            <a:ext cx="9514803" cy="80173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77878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Рефлексия </a:t>
            </a:r>
            <a:endParaRPr lang="ru-RU" altLang="ru-RU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729190"/>
              </p:ext>
            </p:extLst>
          </p:nvPr>
        </p:nvGraphicFramePr>
        <p:xfrm>
          <a:off x="323529" y="2132856"/>
          <a:ext cx="8352928" cy="1928167"/>
        </p:xfrm>
        <a:graphic>
          <a:graphicData uri="http://schemas.openxmlformats.org/drawingml/2006/table">
            <a:tbl>
              <a:tblPr/>
              <a:tblGrid>
                <a:gridCol w="22322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01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605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951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білемін?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үйрендім?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білгім келеді?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3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8" name="Рисунок 7" descr="Жердегі тіршілік үшін судың іргелі маңызын түсіндіру 2-сабақ (Биологи">
            <a:extLst>
              <a:ext uri="{FF2B5EF4-FFF2-40B4-BE49-F238E27FC236}">
                <a16:creationId xmlns:a16="http://schemas.microsoft.com/office/drawing/2014/main" xmlns="" id="{F0D7EC19-44FF-44E0-BB9A-7543139FDAE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156" y="4480468"/>
            <a:ext cx="3256136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98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wnloads\images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28AC87D-6C4C-4C7E-92E3-0AB4255E0869}"/>
              </a:ext>
            </a:extLst>
          </p:cNvPr>
          <p:cNvSpPr/>
          <p:nvPr/>
        </p:nvSpPr>
        <p:spPr>
          <a:xfrm>
            <a:off x="2195736" y="101966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kk-KZ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тапсырма</a:t>
            </a:r>
          </a:p>
          <a:p>
            <a:pPr lvl="0">
              <a:defRPr/>
            </a:pPr>
            <a:r>
              <a:rPr lang="kk-KZ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 жұмыс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F3A014E-7EB7-43CF-8F11-27D7449B29F8}"/>
              </a:ext>
            </a:extLst>
          </p:cNvPr>
          <p:cNvSpPr/>
          <p:nvPr/>
        </p:nvSpPr>
        <p:spPr>
          <a:xfrm>
            <a:off x="345489" y="2828836"/>
            <a:ext cx="70052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400" dirty="0">
                <a:solidFill>
                  <a:prstClr val="black"/>
                </a:solidFill>
                <a:latin typeface="Times New Roman"/>
                <a:ea typeface="Calibri"/>
              </a:rPr>
              <a:t>«Тіршілік» сөзін қалай түсінесіздер? Тіршіліктің пайда болуында судың рөлі қандай? Қосымша деректерді пайдалана отырып, дәлелдемелік эссе жазыңыздар.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8" name="Рисунок 7" descr="Судың адам үшін пайдасы | - ҚАЗАҚСТАН ЖАҢАЛЫҚТАРЫ">
            <a:extLst>
              <a:ext uri="{FF2B5EF4-FFF2-40B4-BE49-F238E27FC236}">
                <a16:creationId xmlns:a16="http://schemas.microsoft.com/office/drawing/2014/main" xmlns="" id="{5547D49E-8C60-4CFD-9FEE-D5086447CE5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011" y="4352806"/>
            <a:ext cx="2457450" cy="18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wnloads\images (1).jpg">
            <a:extLst>
              <a:ext uri="{FF2B5EF4-FFF2-40B4-BE49-F238E27FC236}">
                <a16:creationId xmlns:a16="http://schemas.microsoft.com/office/drawing/2014/main" xmlns="" id="{B2241CF9-ECDC-45D0-B7B1-4BD2F249154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DD496E2-398B-4C1B-B5C9-31CC3CA592BC}"/>
              </a:ext>
            </a:extLst>
          </p:cNvPr>
          <p:cNvSpPr/>
          <p:nvPr/>
        </p:nvSpPr>
        <p:spPr>
          <a:xfrm>
            <a:off x="3477245" y="258270"/>
            <a:ext cx="2580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Оқу мақсаттары</a:t>
            </a:r>
            <a:r>
              <a:rPr lang="kk-KZ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KZ" dirty="0"/>
          </a:p>
        </p:txBody>
      </p:sp>
      <p:sp>
        <p:nvSpPr>
          <p:cNvPr id="8" name="Скругленный прямоугольник 17">
            <a:extLst>
              <a:ext uri="{FF2B5EF4-FFF2-40B4-BE49-F238E27FC236}">
                <a16:creationId xmlns:a16="http://schemas.microsoft.com/office/drawing/2014/main" xmlns="" id="{C313A2FC-295A-4F6C-9800-95B7BB08C532}"/>
              </a:ext>
            </a:extLst>
          </p:cNvPr>
          <p:cNvSpPr/>
          <p:nvPr/>
        </p:nvSpPr>
        <p:spPr>
          <a:xfrm>
            <a:off x="4456955" y="916650"/>
            <a:ext cx="4435525" cy="16561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6.3.3.1. Ұсынылған тақырып бойынша деректер жинақтай отырып,  графикалық мәтін  (диаграмма, кесте, сызба)  түрін құрастыру</a:t>
            </a:r>
            <a:endParaRPr lang="ru-RU" b="1" dirty="0">
              <a:solidFill>
                <a:schemeClr val="accent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323FB5C-1759-44F8-AB05-A51A217FFED6}"/>
              </a:ext>
            </a:extLst>
          </p:cNvPr>
          <p:cNvSpPr/>
          <p:nvPr/>
        </p:nvSpPr>
        <p:spPr>
          <a:xfrm>
            <a:off x="3477245" y="2849466"/>
            <a:ext cx="2520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Сабақ  мақсаты:</a:t>
            </a:r>
            <a:endParaRPr lang="ru-KZ" sz="2400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51B455AD-F577-4BFC-94A4-C2A2EF001BD1}"/>
              </a:ext>
            </a:extLst>
          </p:cNvPr>
          <p:cNvSpPr/>
          <p:nvPr/>
        </p:nvSpPr>
        <p:spPr>
          <a:xfrm>
            <a:off x="683568" y="3487164"/>
            <a:ext cx="7344816" cy="19442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Мәтіннен  негізгі және қосымша детальді ақпаратты анықтау;</a:t>
            </a:r>
            <a:endParaRPr lang="ru-KZ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Деректер жинақтай отырып,  графикалық мәтін  (диаграмма, кесте, сызба)  түрін құрастыру</a:t>
            </a:r>
            <a:endParaRPr lang="ru-KZ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6">
            <a:extLst>
              <a:ext uri="{FF2B5EF4-FFF2-40B4-BE49-F238E27FC236}">
                <a16:creationId xmlns:a16="http://schemas.microsoft.com/office/drawing/2014/main" xmlns="" id="{99B54EC2-1CC2-4975-B7D3-C2B327E2DB22}"/>
              </a:ext>
            </a:extLst>
          </p:cNvPr>
          <p:cNvSpPr/>
          <p:nvPr/>
        </p:nvSpPr>
        <p:spPr>
          <a:xfrm>
            <a:off x="257191" y="978205"/>
            <a:ext cx="3771587" cy="16561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6.2.1.1. Мәтіннен негізгі  және қосымша  детальді ақпаратты анықтау, түсіндіру;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7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C:\Users\admin\Downloads\images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8620"/>
            <a:ext cx="9144000" cy="6840760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/>
          <p:nvPr/>
        </p:nvCxnSpPr>
        <p:spPr>
          <a:xfrm>
            <a:off x="4464740" y="3531368"/>
            <a:ext cx="0" cy="473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432292" y="2316170"/>
            <a:ext cx="8064896" cy="20559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kk-KZ" sz="2400" b="1" dirty="0">
                <a:solidFill>
                  <a:srgbClr val="0070C0"/>
                </a:solidFill>
                <a:latin typeface="Times New Roman"/>
                <a:ea typeface="Calibri"/>
              </a:rPr>
              <a:t>Мәтіннен  негізгі және қосымша детальді ақпаратты анықтайды;</a:t>
            </a:r>
            <a:endParaRPr lang="ru-RU" sz="2400" b="1" dirty="0">
              <a:solidFill>
                <a:srgbClr val="0070C0"/>
              </a:solidFill>
            </a:endParaRPr>
          </a:p>
          <a:p>
            <a:pPr marL="342900" lvl="0" indent="-342900"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kk-KZ" sz="2400" b="1" dirty="0">
                <a:solidFill>
                  <a:srgbClr val="0070C0"/>
                </a:solidFill>
                <a:latin typeface="Times New Roman"/>
                <a:ea typeface="Calibri"/>
              </a:rPr>
              <a:t>Графикалық мәтіннен (диаграмма, сызба, кесте) түрін құрастырады.</a:t>
            </a:r>
            <a:endParaRPr lang="ru-RU" sz="2400" b="1" dirty="0">
              <a:solidFill>
                <a:srgbClr val="0070C0"/>
              </a:solidFill>
            </a:endParaRPr>
          </a:p>
          <a:p>
            <a:r>
              <a:rPr lang="kk-KZ" sz="2400" b="1" dirty="0">
                <a:solidFill>
                  <a:srgbClr val="0070C0"/>
                </a:solidFill>
                <a:latin typeface="Times New Roman"/>
                <a:ea typeface="Calibri"/>
              </a:rPr>
              <a:t>-  Сілтеу есімдігін пайдалана отырып, мәтін құрайды.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67744" y="1003490"/>
            <a:ext cx="34563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latin typeface="Times New Roman"/>
                <a:ea typeface="Calibri"/>
              </a:rPr>
              <a:t>Бағалау критериі: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47047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C:\Users\admin\Downloads\images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8620"/>
            <a:ext cx="9144000" cy="6840760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/>
          <p:nvPr/>
        </p:nvCxnSpPr>
        <p:spPr>
          <a:xfrm>
            <a:off x="4464740" y="3531368"/>
            <a:ext cx="0" cy="473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C9585BD-3F50-402A-B993-B7CE8B3AEF7F}"/>
              </a:ext>
            </a:extLst>
          </p:cNvPr>
          <p:cNvSpPr/>
          <p:nvPr/>
        </p:nvSpPr>
        <p:spPr>
          <a:xfrm>
            <a:off x="2915816" y="476672"/>
            <a:ext cx="2194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Ой  шақыру</a:t>
            </a:r>
            <a:endParaRPr lang="ru-KZ" sz="2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9DA1EFE-6222-45FD-A788-52BE94F93F63}"/>
              </a:ext>
            </a:extLst>
          </p:cNvPr>
          <p:cNvSpPr/>
          <p:nvPr/>
        </p:nvSpPr>
        <p:spPr>
          <a:xfrm>
            <a:off x="683568" y="1467944"/>
            <a:ext cx="7128792" cy="2042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kk-KZ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Судың нақты пішіні бола ма? </a:t>
            </a:r>
            <a:endParaRPr lang="ru-KZ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kk-KZ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Судың түсі қандай? </a:t>
            </a:r>
            <a:endParaRPr lang="ru-KZ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kk-KZ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Судың дәмі мен исі қандай? </a:t>
            </a:r>
            <a:endParaRPr lang="ru-KZ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kk-KZ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Суда еритін және ерімейтін заттар бар ма? </a:t>
            </a:r>
            <a:endParaRPr lang="ru-KZ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Судың адам үшін пайдасы | - ҚАЗАҚСТАН ЖАҢАЛЫҚТАРЫ">
            <a:extLst>
              <a:ext uri="{FF2B5EF4-FFF2-40B4-BE49-F238E27FC236}">
                <a16:creationId xmlns:a16="http://schemas.microsoft.com/office/drawing/2014/main" xmlns="" id="{704C488D-2EA9-4721-9FE0-3CE3B45FDB5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102678"/>
            <a:ext cx="3226336" cy="2193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59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C:\Users\admin\Downloads\images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0760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/>
          <p:nvPr/>
        </p:nvCxnSpPr>
        <p:spPr>
          <a:xfrm>
            <a:off x="4464740" y="3531368"/>
            <a:ext cx="0" cy="473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6E721E9-E4B1-483C-A9D7-A90C6D442F0C}"/>
              </a:ext>
            </a:extLst>
          </p:cNvPr>
          <p:cNvSpPr/>
          <p:nvPr/>
        </p:nvSpPr>
        <p:spPr>
          <a:xfrm>
            <a:off x="467544" y="1575658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kk-K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Судың нақты  пішіні болмайды.</a:t>
            </a:r>
            <a:endParaRPr lang="ru-KZ" sz="28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kk-K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Судың түсі  мөлдір.</a:t>
            </a:r>
            <a:endParaRPr lang="ru-KZ" sz="28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kk-K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Судың дәмі мен исі  жоқ.</a:t>
            </a:r>
            <a:endParaRPr lang="ru-KZ" sz="28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kk-K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Суда еритін және ерімейтін заттар бар.  Мысалы: қант, тұз – суда ериді; құм – суда ерімейді.</a:t>
            </a:r>
            <a:endParaRPr lang="ru-KZ" sz="28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BFCE8A50-AD5A-4D85-8CAF-5FF27CCCA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22961"/>
            <a:ext cx="2448272" cy="1670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07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admin\Downloads\images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260648"/>
            <a:ext cx="221175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Сілтеу есімдігі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383328"/>
              </p:ext>
            </p:extLst>
          </p:nvPr>
        </p:nvGraphicFramePr>
        <p:xfrm>
          <a:off x="395536" y="908720"/>
          <a:ext cx="8352926" cy="5544615"/>
        </p:xfrm>
        <a:graphic>
          <a:graphicData uri="http://schemas.openxmlformats.org/drawingml/2006/table">
            <a:tbl>
              <a:tblPr firstRow="1" firstCol="1" bandRow="1"/>
              <a:tblGrid>
                <a:gridCol w="20515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69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43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1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Есімдіктің түрі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Сілтеу есімдігі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Сұрақтары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3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Ережесі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Мегзеу, нұсқау, көрсету мағыналарын білдіреді.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Кім? не? қай? қандай? қанша? неше? нешеу? нешінші? қайдан? қалай? қашан?  қайдағы?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7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Жасалу жолдары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Бұл, сол, ол, әне, міне, мынау, мына, осы, осынау, ана, анау, сонау т.б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Мысалдар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Осы маңайда мал жайылымы бар.  Бұл жарыста біз жеңеміз. Мына көк қақпа – Құрмаштың үйі.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724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dmin\Downloads\images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55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табиғаттағы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өміріндегі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052736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жетпес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қымбат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қазынасының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су. Су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өміріндегі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оттектен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Адам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денесінің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65-70% су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кұрайды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Ересек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денесінде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40-50 литр су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айтқанда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83%,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еттердің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75%,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74%,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сүйектердің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22%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20% су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жетіспеушілігі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байқалса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кетуі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әбден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ешбір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алмайды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әрдайым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құнарлық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50" y="5199978"/>
            <a:ext cx="1872208" cy="927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177162"/>
            <a:ext cx="1872208" cy="984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162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admin\Downloads\images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" name="Picture 3" descr="C:\Users\admin\Desktop\Новая папка (2)\images (1).jpg"/>
          <p:cNvPicPr>
            <a:picLocks noChangeAspect="1" noChangeArrowheads="1"/>
          </p:cNvPicPr>
          <p:nvPr/>
        </p:nvPicPr>
        <p:blipFill>
          <a:blip r:embed="rId3"/>
          <a:srcRect l="3807" t="30928" r="8629" b="7216"/>
          <a:stretch>
            <a:fillRect/>
          </a:stretch>
        </p:blipFill>
        <p:spPr bwMode="auto">
          <a:xfrm>
            <a:off x="544177" y="4764132"/>
            <a:ext cx="1500198" cy="1143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" name="Picture 4" descr="C:\Users\admin\Desktop\Новая папка (2)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0711" y="4776934"/>
            <a:ext cx="1356685" cy="1076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347864" y="260648"/>
            <a:ext cx="1855957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 </a:t>
            </a:r>
            <a:r>
              <a:rPr lang="ru-RU" sz="24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тапсырма</a:t>
            </a: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59" y="980728"/>
            <a:ext cx="8381361" cy="77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kk-KZ" sz="2000" b="1" dirty="0">
                <a:latin typeface="Times New Roman"/>
                <a:ea typeface="Calibri"/>
                <a:cs typeface="Times New Roman"/>
              </a:rPr>
              <a:t>С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уд</a:t>
            </a:r>
            <a:r>
              <a:rPr lang="kk-KZ" sz="2000" b="1" dirty="0">
                <a:latin typeface="Times New Roman"/>
                <a:ea typeface="Calibri"/>
                <a:cs typeface="Times New Roman"/>
              </a:rPr>
              <a:t>ың адам үшін және табиғат үшін  қандай маңызы бар?</a:t>
            </a:r>
          </a:p>
          <a:p>
            <a:pPr>
              <a:lnSpc>
                <a:spcPct val="115000"/>
              </a:lnSpc>
            </a:pPr>
            <a:r>
              <a:rPr lang="kk-KZ" sz="2000" b="1" dirty="0">
                <a:latin typeface="Times New Roman"/>
                <a:ea typeface="Calibri"/>
                <a:cs typeface="Times New Roman"/>
              </a:rPr>
              <a:t>Сызба кесте арқылы түсіндіріп беріңіздер. 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98121"/>
              </p:ext>
            </p:extLst>
          </p:nvPr>
        </p:nvGraphicFramePr>
        <p:xfrm>
          <a:off x="611559" y="1943576"/>
          <a:ext cx="7560841" cy="1917472"/>
        </p:xfrm>
        <a:graphic>
          <a:graphicData uri="http://schemas.openxmlformats.org/drawingml/2006/table">
            <a:tbl>
              <a:tblPr firstRow="1" firstCol="1" bandRow="1"/>
              <a:tblGrid>
                <a:gridCol w="37800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08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8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Судың табиғаттағы маңызы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Судың адам өміріндегі маңызы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8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6239" y="470681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b="1" dirty="0">
                <a:latin typeface="Times New Roman" pitchFamily="18" charset="0"/>
                <a:cs typeface="Times New Roman" pitchFamily="18" charset="0"/>
              </a:rPr>
              <a:t>Дескрипторлар:</a:t>
            </a:r>
            <a:endParaRPr lang="ru-RU" altLang="ru-RU" dirty="0">
              <a:latin typeface="Arial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-"/>
            </a:pPr>
            <a:r>
              <a:rPr lang="kk-KZ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Кестені толтырады;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-"/>
            </a:pPr>
            <a:r>
              <a:rPr lang="kk-KZ" dirty="0">
                <a:latin typeface="Times New Roman"/>
                <a:ea typeface="Calibri"/>
                <a:cs typeface="Times New Roman"/>
              </a:rPr>
              <a:t>Судың табиғаттағы, адам өміріндегі маңыздылығын жазады </a:t>
            </a:r>
            <a:r>
              <a:rPr lang="kk-KZ" altLang="ru-RU" dirty="0">
                <a:solidFill>
                  <a:srgbClr val="2E77E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dirty="0">
              <a:solidFill>
                <a:srgbClr val="2E77E2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6816" y="866446"/>
            <a:ext cx="799288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kk-KZ" sz="20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С</a:t>
            </a:r>
            <a:r>
              <a:rPr lang="ru-RU" sz="20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уд</a:t>
            </a:r>
            <a:r>
              <a:rPr lang="kk-KZ" sz="20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ың адам үшін және табиғат үшін  қандай маңызы бар?</a:t>
            </a:r>
          </a:p>
          <a:p>
            <a:pPr>
              <a:lnSpc>
                <a:spcPct val="115000"/>
              </a:lnSpc>
            </a:pPr>
            <a:r>
              <a:rPr lang="kk-KZ" sz="20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Сызба кесте арқылы түсіндіріп беріңіздер</a:t>
            </a:r>
            <a:r>
              <a:rPr lang="kk-KZ" sz="2000" b="1" dirty="0">
                <a:latin typeface="Times New Roman"/>
                <a:ea typeface="Calibri"/>
                <a:cs typeface="Times New Roman"/>
              </a:rPr>
              <a:t>. 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2000" b="1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04664"/>
            <a:ext cx="5616623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kk-KZ" altLang="ru-RU" sz="2000" b="1" dirty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Өзіңді тексеріңіз</a:t>
            </a:r>
            <a:endParaRPr lang="ru-RU" altLang="ru-RU" sz="2000" b="1" dirty="0">
              <a:solidFill>
                <a:schemeClr val="accent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377972"/>
              </p:ext>
            </p:extLst>
          </p:nvPr>
        </p:nvGraphicFramePr>
        <p:xfrm>
          <a:off x="474296" y="1700808"/>
          <a:ext cx="7704857" cy="4452238"/>
        </p:xfrm>
        <a:graphic>
          <a:graphicData uri="http://schemas.openxmlformats.org/drawingml/2006/table">
            <a:tbl>
              <a:tblPr firstRow="1" firstCol="1" bandRow="1"/>
              <a:tblGrid>
                <a:gridCol w="3924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08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8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accent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Судың табиғаттағы маңызы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accent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Судың адам өміріндегі маңызы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8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accent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r>
                        <a:rPr lang="kk-KZ" sz="2000" dirty="0">
                          <a:solidFill>
                            <a:schemeClr val="accent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Қатынас жол үшін қажет(қайық, кеме)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accent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2.Өсімдіктерге 75-90</a:t>
                      </a: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kk-KZ" sz="2000" dirty="0">
                          <a:solidFill>
                            <a:schemeClr val="accent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.Жануарларға 60-98</a:t>
                      </a: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kk-KZ" sz="2000" dirty="0">
                          <a:solidFill>
                            <a:schemeClr val="accent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Су үнемі теңіз , ауа, құрлық арасында жүзеге асады.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accent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5.Табиғаттағы су үш күйде болады: сұйық, қатты, газ. 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accent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6.Өзен, көл – табиғат көркі.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accent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Жер бетіндегі тіршілік ең алғаш сулы ортада пайда болады.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accent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1.Сусыз адам өмір сүре алмайды.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accent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2.Сумен ас әзірлейді.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accent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Адамдар шомылады.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accent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4.Адам организмі 65-75</a:t>
                      </a: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r>
                        <a:rPr lang="kk-KZ" sz="2000" dirty="0">
                          <a:solidFill>
                            <a:schemeClr val="accent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судан тұрады.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22324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1067</TotalTime>
  <Words>985</Words>
  <Application>Microsoft Office PowerPoint</Application>
  <PresentationFormat>Экран (4:3)</PresentationFormat>
  <Paragraphs>117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Huawei</cp:lastModifiedBy>
  <cp:revision>136</cp:revision>
  <dcterms:created xsi:type="dcterms:W3CDTF">2018-03-01T06:03:51Z</dcterms:created>
  <dcterms:modified xsi:type="dcterms:W3CDTF">2024-10-26T12:33:45Z</dcterms:modified>
</cp:coreProperties>
</file>