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1"/>
  </p:notesMasterIdLst>
  <p:sldIdLst>
    <p:sldId id="287" r:id="rId2"/>
    <p:sldId id="288" r:id="rId3"/>
    <p:sldId id="289" r:id="rId4"/>
    <p:sldId id="302" r:id="rId5"/>
    <p:sldId id="291" r:id="rId6"/>
    <p:sldId id="306" r:id="rId7"/>
    <p:sldId id="305" r:id="rId8"/>
    <p:sldId id="304" r:id="rId9"/>
    <p:sldId id="307" r:id="rId10"/>
    <p:sldId id="308" r:id="rId11"/>
    <p:sldId id="309" r:id="rId12"/>
    <p:sldId id="310" r:id="rId13"/>
    <p:sldId id="311" r:id="rId14"/>
    <p:sldId id="312" r:id="rId15"/>
    <p:sldId id="313" r:id="rId16"/>
    <p:sldId id="314" r:id="rId17"/>
    <p:sldId id="316" r:id="rId18"/>
    <p:sldId id="317" r:id="rId19"/>
    <p:sldId id="300" r:id="rId20"/>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82" d="100"/>
          <a:sy n="82" d="100"/>
        </p:scale>
        <p:origin x="-76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CB560E4-9DC9-45A4-93B0-7D2E4C080D5F}" type="datetimeFigureOut">
              <a:rPr lang="ru-RU" smtClean="0"/>
              <a:pPr/>
              <a:t>20.02.2021</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298A6D7-A9D5-4764-AD70-45862E492A35}" type="slidenum">
              <a:rPr lang="ru-RU" smtClean="0"/>
              <a:pPr/>
              <a:t>‹#›</a:t>
            </a:fld>
            <a:endParaRPr lang="ru-RU"/>
          </a:p>
        </p:txBody>
      </p:sp>
    </p:spTree>
    <p:extLst>
      <p:ext uri="{BB962C8B-B14F-4D97-AF65-F5344CB8AC3E}">
        <p14:creationId xmlns="" xmlns:p14="http://schemas.microsoft.com/office/powerpoint/2010/main" val="2977957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1</a:t>
            </a:fld>
            <a:endParaRPr lang="ru-RU"/>
          </a:p>
        </p:txBody>
      </p:sp>
    </p:spTree>
    <p:extLst>
      <p:ext uri="{BB962C8B-B14F-4D97-AF65-F5344CB8AC3E}">
        <p14:creationId xmlns="" xmlns:p14="http://schemas.microsoft.com/office/powerpoint/2010/main" val="3720917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solidFill>
                  <a:prstClr val="black"/>
                </a:solidFill>
              </a:rPr>
              <a:pPr/>
              <a:t>19</a:t>
            </a:fld>
            <a:endParaRPr lang="ru-RU">
              <a:solidFill>
                <a:prstClr val="black"/>
              </a:solidFill>
            </a:endParaRPr>
          </a:p>
        </p:txBody>
      </p:sp>
    </p:spTree>
    <p:extLst>
      <p:ext uri="{BB962C8B-B14F-4D97-AF65-F5344CB8AC3E}">
        <p14:creationId xmlns="" xmlns:p14="http://schemas.microsoft.com/office/powerpoint/2010/main" val="3990222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247369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16945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3138755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265815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361951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68418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2652273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1815271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1613127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2418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20.02.2021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191876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D642B-F8EB-46FA-80A2-30FE354A38ED}" type="datetimeFigureOut">
              <a:rPr lang="ru-RU" smtClean="0"/>
              <a:pPr/>
              <a:t>20.02.2021</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3E788-AD25-48E6-B075-7802BEBE175D}" type="slidenum">
              <a:rPr lang="ru-RU" smtClean="0"/>
              <a:pPr/>
              <a:t>‹#›</a:t>
            </a:fld>
            <a:endParaRPr lang="ru-RU"/>
          </a:p>
        </p:txBody>
      </p:sp>
    </p:spTree>
    <p:extLst>
      <p:ext uri="{BB962C8B-B14F-4D97-AF65-F5344CB8AC3E}">
        <p14:creationId xmlns="" xmlns:p14="http://schemas.microsoft.com/office/powerpoint/2010/main" val="237678125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file:///D:\Users\Bauyrzhan\Desktop\2020-2021%201%20&#1090;&#1086;&#1082;&#1089;&#1072;&#1085;%20&#1050;&#1052;&#1046;%20&#1086;&#1085;&#1083;&#1072;&#1081;&#1085;\6%20&#1082;&#1083;%20&#1040;&#1076;&#1077;&#1073;&#1080;&#1077;&#1090;%20&#1050;&#1052;&#1046;%202020\6%20&#1082;&#1083;%20&#1090;&#1080;&#1083;\&#1050;&#1257;&#1082;&#1090;&#1077;&#1084;%20&#1241;&#1085;&#1110;.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kk.wikipedia.org/wiki/%D0%A1%D1%83%D1%80%D0%B5%D1%82:European_Starling_2006.jpg"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kk.wikipedia.org/wiki/%D0%9D%D0%B0%D1%83%D1%80%D1%8B%D0%B7" TargetMode="External"/><Relationship Id="rId2" Type="http://schemas.openxmlformats.org/officeDocument/2006/relationships/hyperlink" Target="https://kk.wikipedia.org/wiki/%D0%96%D1%8B%D0%BB"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746911"/>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ru-RU" sz="3600" b="1" dirty="0" err="1" smtClean="0">
                <a:solidFill>
                  <a:srgbClr val="002060"/>
                </a:solidFill>
                <a:latin typeface="Times New Roman" panose="02020603050405020304" pitchFamily="18" charset="0"/>
                <a:cs typeface="Times New Roman" panose="02020603050405020304" pitchFamily="18" charset="0"/>
              </a:rPr>
              <a:t>Бөлім</a:t>
            </a:r>
            <a:r>
              <a:rPr lang="ru-RU" sz="3600" b="1" dirty="0" smtClean="0">
                <a:solidFill>
                  <a:srgbClr val="002060"/>
                </a:solidFill>
                <a:latin typeface="Times New Roman" panose="02020603050405020304" pitchFamily="18" charset="0"/>
                <a:cs typeface="Times New Roman" panose="02020603050405020304" pitchFamily="18" charset="0"/>
              </a:rPr>
              <a:t> </a:t>
            </a:r>
            <a:r>
              <a:rPr lang="ru-RU" sz="3600" b="1" dirty="0" err="1" smtClean="0">
                <a:solidFill>
                  <a:srgbClr val="002060"/>
                </a:solidFill>
                <a:latin typeface="Times New Roman" panose="02020603050405020304" pitchFamily="18" charset="0"/>
                <a:cs typeface="Times New Roman" panose="02020603050405020304" pitchFamily="18" charset="0"/>
              </a:rPr>
              <a:t>тақырыбы</a:t>
            </a:r>
            <a:r>
              <a:rPr lang="ru-RU" sz="3600" b="1" dirty="0" smtClean="0">
                <a:solidFill>
                  <a:srgbClr val="002060"/>
                </a:solidFill>
                <a:latin typeface="Times New Roman" panose="02020603050405020304" pitchFamily="18" charset="0"/>
                <a:cs typeface="Times New Roman" panose="02020603050405020304" pitchFamily="18" charset="0"/>
              </a:rPr>
              <a:t>:</a:t>
            </a:r>
            <a:br>
              <a:rPr lang="ru-RU" sz="3600" b="1" dirty="0" smtClean="0">
                <a:solidFill>
                  <a:srgbClr val="002060"/>
                </a:solidFill>
                <a:latin typeface="Times New Roman" panose="02020603050405020304" pitchFamily="18" charset="0"/>
                <a:cs typeface="Times New Roman" panose="02020603050405020304" pitchFamily="18" charset="0"/>
              </a:rPr>
            </a:b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Қазақ</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халқының</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әдет-ғұрыптары</a:t>
            </a:r>
            <a:r>
              <a:rPr lang="ru-RU" sz="2700" b="1" dirty="0">
                <a:solidFill>
                  <a:srgbClr val="002060"/>
                </a:solidFill>
                <a:latin typeface="Times New Roman" panose="02020603050405020304" pitchFamily="18" charset="0"/>
                <a:cs typeface="Times New Roman" panose="02020603050405020304" pitchFamily="18" charset="0"/>
              </a:rPr>
              <a:t> мен </a:t>
            </a:r>
            <a:r>
              <a:rPr lang="ru-RU" sz="2700" b="1" dirty="0" err="1">
                <a:solidFill>
                  <a:srgbClr val="002060"/>
                </a:solidFill>
                <a:latin typeface="Times New Roman" panose="02020603050405020304" pitchFamily="18" charset="0"/>
                <a:cs typeface="Times New Roman" panose="02020603050405020304" pitchFamily="18" charset="0"/>
              </a:rPr>
              <a:t>салт-дәстүрлері.Наурыз</a:t>
            </a:r>
            <a:r>
              <a:rPr lang="ru-RU" sz="2700" b="1" dirty="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746912"/>
            <a:ext cx="12192000" cy="5111087"/>
          </a:xfrm>
          <a:solidFill>
            <a:schemeClr val="accent3">
              <a:lumMod val="20000"/>
              <a:lumOff val="80000"/>
            </a:schemeClr>
          </a:solidFill>
        </p:spPr>
        <p:txBody>
          <a:bodyPr>
            <a:normAutofit/>
          </a:bodyPr>
          <a:lstStyle/>
          <a:p>
            <a:pPr marL="0" indent="0">
              <a:buNone/>
            </a:pPr>
            <a:endParaRPr lang="ru-RU" sz="3600"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ru-RU" sz="3600" dirty="0">
              <a:solidFill>
                <a:srgbClr val="002060"/>
              </a:solidFill>
              <a:latin typeface="Times New Roman" panose="02020603050405020304" pitchFamily="18" charset="0"/>
              <a:cs typeface="Times New Roman" panose="02020603050405020304" pitchFamily="18" charset="0"/>
            </a:endParaRPr>
          </a:p>
          <a:p>
            <a:pPr>
              <a:buNone/>
            </a:pP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Сабақтың тақырыбы:</a:t>
            </a:r>
            <a:r>
              <a:rPr lang="ru-RU" b="1" dirty="0" smtClean="0">
                <a:solidFill>
                  <a:srgbClr val="002060"/>
                </a:solidFill>
                <a:latin typeface="Times New Roman" panose="02020603050405020304" pitchFamily="18" charset="0"/>
                <a:cs typeface="Times New Roman" panose="02020603050405020304" pitchFamily="18" charset="0"/>
              </a:rPr>
              <a:t>   </a:t>
            </a:r>
            <a:r>
              <a:rPr lang="kk-KZ" b="1" dirty="0" smtClean="0">
                <a:solidFill>
                  <a:srgbClr val="002060"/>
                </a:solidFill>
                <a:latin typeface="Times New Roman" pitchFamily="18" charset="0"/>
                <a:cs typeface="Times New Roman" pitchFamily="18" charset="0"/>
              </a:rPr>
              <a:t>Көктем жаршысы</a:t>
            </a:r>
            <a:endParaRPr lang="ru-RU" b="1" dirty="0" smtClean="0">
              <a:solidFill>
                <a:srgbClr val="002060"/>
              </a:solidFill>
              <a:latin typeface="Times New Roman" pitchFamily="18" charset="0"/>
              <a:cs typeface="Times New Roman" pitchFamily="18" charset="0"/>
            </a:endParaRPr>
          </a:p>
          <a:p>
            <a:pPr>
              <a:buNone/>
            </a:pPr>
            <a:r>
              <a:rPr lang="kk-KZ" b="1" dirty="0" smtClean="0">
                <a:solidFill>
                  <a:srgbClr val="002060"/>
                </a:solidFill>
                <a:latin typeface="Times New Roman" pitchFamily="18" charset="0"/>
                <a:cs typeface="Times New Roman" pitchFamily="18" charset="0"/>
              </a:rPr>
              <a:t>                                                        Үстеудің түрлері</a:t>
            </a:r>
            <a:endParaRPr lang="ru-RU" b="1" dirty="0">
              <a:solidFill>
                <a:srgbClr val="002060"/>
              </a:solidFill>
              <a:latin typeface="Times New Roman" pitchFamily="18" charset="0"/>
              <a:cs typeface="Times New Roman" pitchFamily="18" charset="0"/>
            </a:endParaRPr>
          </a:p>
          <a:p>
            <a:pPr marL="0" indent="0">
              <a:buNone/>
            </a:pPr>
            <a:endParaRPr lang="ru-RU" b="1" dirty="0">
              <a:solidFill>
                <a:srgbClr val="002060"/>
              </a:solidFill>
              <a:latin typeface="Times New Roman" pitchFamily="18" charset="0"/>
              <a:cs typeface="Times New Roman" pitchFamily="18" charset="0"/>
            </a:endParaRPr>
          </a:p>
          <a:p>
            <a:pPr marL="0" indent="0" algn="ctr">
              <a:buNone/>
            </a:pPr>
            <a:endParaRPr lang="ru-RU" b="1" dirty="0" smtClean="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b="1" dirty="0" smtClean="0">
              <a:solidFill>
                <a:srgbClr val="002060"/>
              </a:solidFill>
              <a:latin typeface="Times New Roman" panose="02020603050405020304" pitchFamily="18" charset="0"/>
              <a:cs typeface="Times New Roman" panose="02020603050405020304" pitchFamily="18" charset="0"/>
            </a:endParaRPr>
          </a:p>
          <a:p>
            <a:pPr marL="3657600" lvl="8" indent="0" algn="ctr">
              <a:buNone/>
            </a:pPr>
            <a:r>
              <a:rPr lang="ru-RU" sz="1600" b="1" dirty="0" smtClean="0">
                <a:solidFill>
                  <a:srgbClr val="002060"/>
                </a:solidFill>
                <a:latin typeface="Times New Roman" panose="02020603050405020304" pitchFamily="18" charset="0"/>
                <a:cs typeface="Times New Roman" panose="02020603050405020304" pitchFamily="18" charset="0"/>
              </a:rPr>
              <a:t>                                                                                                                 ҚАЗАҚ ТІЛІ (Т1)</a:t>
            </a:r>
            <a:br>
              <a:rPr lang="ru-RU" sz="1600" b="1" dirty="0" smtClean="0">
                <a:solidFill>
                  <a:srgbClr val="002060"/>
                </a:solidFill>
                <a:latin typeface="Times New Roman" panose="02020603050405020304" pitchFamily="18" charset="0"/>
                <a:cs typeface="Times New Roman" panose="02020603050405020304" pitchFamily="18" charset="0"/>
              </a:rPr>
            </a:br>
            <a:r>
              <a:rPr lang="ru-RU" sz="1600" b="1" dirty="0" smtClean="0">
                <a:solidFill>
                  <a:srgbClr val="002060"/>
                </a:solidFill>
                <a:latin typeface="Times New Roman" panose="02020603050405020304" pitchFamily="18" charset="0"/>
                <a:cs typeface="Times New Roman" panose="02020603050405020304" pitchFamily="18" charset="0"/>
              </a:rPr>
              <a:t>                                                                                                                  6-СЫНЫП</a:t>
            </a:r>
            <a:endParaRPr 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4889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99746"/>
          </a:xfrm>
        </p:spPr>
        <p:txBody>
          <a:bodyPr>
            <a:normAutofit fontScale="90000"/>
          </a:bodyPr>
          <a:lstStyle/>
          <a:p>
            <a:pPr algn="ctr"/>
            <a:r>
              <a:rPr lang="kk-KZ" sz="3600" b="1" dirty="0" smtClean="0">
                <a:solidFill>
                  <a:srgbClr val="002060"/>
                </a:solidFill>
                <a:latin typeface="Times New Roman" pitchFamily="18" charset="0"/>
                <a:cs typeface="Times New Roman" pitchFamily="18" charset="0"/>
              </a:rPr>
              <a:t/>
            </a:r>
            <a:br>
              <a:rPr lang="kk-KZ" sz="3600" b="1" dirty="0" smtClean="0">
                <a:solidFill>
                  <a:srgbClr val="002060"/>
                </a:solidFill>
                <a:latin typeface="Times New Roman" pitchFamily="18" charset="0"/>
                <a:cs typeface="Times New Roman" pitchFamily="18" charset="0"/>
              </a:rPr>
            </a:br>
            <a:r>
              <a:rPr lang="kk-KZ" sz="3600" b="1" dirty="0" smtClean="0">
                <a:solidFill>
                  <a:srgbClr val="002060"/>
                </a:solidFill>
                <a:latin typeface="Times New Roman" pitchFamily="18" charset="0"/>
                <a:cs typeface="Times New Roman" pitchFamily="18" charset="0"/>
              </a:rPr>
              <a:t/>
            </a:r>
            <a:br>
              <a:rPr lang="kk-KZ" sz="3600" b="1" dirty="0" smtClean="0">
                <a:solidFill>
                  <a:srgbClr val="002060"/>
                </a:solidFill>
                <a:latin typeface="Times New Roman" pitchFamily="18" charset="0"/>
                <a:cs typeface="Times New Roman" pitchFamily="18" charset="0"/>
              </a:rPr>
            </a:br>
            <a:r>
              <a:rPr lang="kk-KZ" sz="3600" b="1" dirty="0" smtClean="0">
                <a:solidFill>
                  <a:srgbClr val="002060"/>
                </a:solidFill>
                <a:latin typeface="Times New Roman" pitchFamily="18" charset="0"/>
                <a:cs typeface="Times New Roman" pitchFamily="18" charset="0"/>
              </a:rPr>
              <a:t/>
            </a:r>
            <a:br>
              <a:rPr lang="kk-KZ" sz="3600" b="1" dirty="0" smtClean="0">
                <a:solidFill>
                  <a:srgbClr val="002060"/>
                </a:solidFill>
                <a:latin typeface="Times New Roman" pitchFamily="18" charset="0"/>
                <a:cs typeface="Times New Roman" pitchFamily="18" charset="0"/>
              </a:rPr>
            </a:br>
            <a:r>
              <a:rPr lang="kk-KZ" sz="3100" b="1" dirty="0" smtClean="0">
                <a:solidFill>
                  <a:srgbClr val="002060"/>
                </a:solidFill>
                <a:latin typeface="Times New Roman" pitchFamily="18" charset="0"/>
                <a:cs typeface="Times New Roman" pitchFamily="18" charset="0"/>
              </a:rPr>
              <a:t>2-тапсырма. Мәтін мазмұны бойынша сұрақтарға жауап беріңіз.</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endParaRPr lang="ru-RU" sz="3100" dirty="0">
              <a:latin typeface="Times New Roman" pitchFamily="18" charset="0"/>
              <a:cs typeface="Times New Roman" pitchFamily="18" charset="0"/>
            </a:endParaRPr>
          </a:p>
        </p:txBody>
      </p:sp>
      <p:graphicFrame>
        <p:nvGraphicFramePr>
          <p:cNvPr id="6" name="Содержимое 5"/>
          <p:cNvGraphicFramePr>
            <a:graphicFrameLocks noGrp="1"/>
          </p:cNvGraphicFramePr>
          <p:nvPr>
            <p:ph idx="1"/>
          </p:nvPr>
        </p:nvGraphicFramePr>
        <p:xfrm>
          <a:off x="838200" y="1226915"/>
          <a:ext cx="10515600" cy="4037542"/>
        </p:xfrm>
        <a:graphic>
          <a:graphicData uri="http://schemas.openxmlformats.org/drawingml/2006/table">
            <a:tbl>
              <a:tblPr firstRow="1" bandRow="1">
                <a:tableStyleId>{5C22544A-7EE6-4342-B048-85BDC9FD1C3A}</a:tableStyleId>
              </a:tblPr>
              <a:tblGrid>
                <a:gridCol w="5257800"/>
                <a:gridCol w="5257800"/>
              </a:tblGrid>
              <a:tr h="623782">
                <a:tc>
                  <a:txBody>
                    <a:bodyPr/>
                    <a:lstStyle/>
                    <a:p>
                      <a:pPr algn="ctr">
                        <a:spcAft>
                          <a:spcPts val="0"/>
                        </a:spcAft>
                      </a:pPr>
                      <a:r>
                        <a:rPr lang="kk-KZ" sz="2800" b="1" dirty="0">
                          <a:latin typeface="Times New Roman"/>
                          <a:ea typeface="Calibri"/>
                          <a:cs typeface="Times New Roman"/>
                        </a:rPr>
                        <a:t>Сұрақтар</a:t>
                      </a:r>
                      <a:endParaRPr lang="ru-RU" sz="2800" dirty="0">
                        <a:latin typeface="Calibri"/>
                        <a:ea typeface="Calibri"/>
                        <a:cs typeface="Times New Roman"/>
                      </a:endParaRPr>
                    </a:p>
                  </a:txBody>
                  <a:tcPr marL="68580" marR="68580" marT="0" marB="0"/>
                </a:tc>
                <a:tc>
                  <a:txBody>
                    <a:bodyPr/>
                    <a:lstStyle/>
                    <a:p>
                      <a:pPr algn="ctr">
                        <a:spcAft>
                          <a:spcPts val="0"/>
                        </a:spcAft>
                      </a:pPr>
                      <a:r>
                        <a:rPr lang="kk-KZ" sz="2800" b="1" dirty="0">
                          <a:latin typeface="Times New Roman"/>
                          <a:ea typeface="Calibri"/>
                          <a:cs typeface="Times New Roman"/>
                        </a:rPr>
                        <a:t>Жауабы</a:t>
                      </a:r>
                      <a:endParaRPr lang="ru-RU" sz="2800" dirty="0">
                        <a:latin typeface="Calibri"/>
                        <a:ea typeface="Calibri"/>
                        <a:cs typeface="Times New Roman"/>
                      </a:endParaRPr>
                    </a:p>
                  </a:txBody>
                  <a:tcPr marL="68580" marR="68580" marT="0" marB="0"/>
                </a:tc>
              </a:tr>
              <a:tr h="842371">
                <a:tc>
                  <a:txBody>
                    <a:bodyPr/>
                    <a:lstStyle/>
                    <a:p>
                      <a:pPr>
                        <a:spcAft>
                          <a:spcPts val="0"/>
                        </a:spcAft>
                      </a:pPr>
                      <a:r>
                        <a:rPr lang="kk-KZ" sz="2800">
                          <a:latin typeface="Times New Roman"/>
                          <a:ea typeface="Calibri"/>
                          <a:cs typeface="Times New Roman"/>
                        </a:rPr>
                        <a:t>1. Наурызкөк деген қандай құс еді? </a:t>
                      </a:r>
                      <a:endParaRPr lang="ru-RU" sz="2800">
                        <a:latin typeface="Calibri"/>
                        <a:ea typeface="Calibri"/>
                        <a:cs typeface="Times New Roman"/>
                      </a:endParaRPr>
                    </a:p>
                  </a:txBody>
                  <a:tcPr marL="68580" marR="68580" marT="0" marB="0"/>
                </a:tc>
                <a:tc>
                  <a:txBody>
                    <a:bodyPr/>
                    <a:lstStyle/>
                    <a:p>
                      <a:pPr>
                        <a:spcAft>
                          <a:spcPts val="0"/>
                        </a:spcAft>
                      </a:pPr>
                      <a:endParaRPr lang="kk-KZ" sz="2800" dirty="0">
                        <a:latin typeface="Times New Roman"/>
                        <a:ea typeface="Calibri"/>
                        <a:cs typeface="Times New Roman"/>
                      </a:endParaRPr>
                    </a:p>
                  </a:txBody>
                  <a:tcPr marL="68580" marR="68580" marT="0" marB="0"/>
                </a:tc>
              </a:tr>
              <a:tr h="842371">
                <a:tc>
                  <a:txBody>
                    <a:bodyPr/>
                    <a:lstStyle/>
                    <a:p>
                      <a:pPr>
                        <a:spcAft>
                          <a:spcPts val="0"/>
                        </a:spcAft>
                      </a:pPr>
                      <a:r>
                        <a:rPr lang="kk-KZ" sz="2800">
                          <a:latin typeface="Times New Roman"/>
                          <a:ea typeface="Calibri"/>
                          <a:cs typeface="Times New Roman"/>
                        </a:rPr>
                        <a:t>2. Ол құстың Наурыз мерекесімен қатысы бар ма? </a:t>
                      </a:r>
                      <a:endParaRPr lang="ru-RU" sz="2800">
                        <a:latin typeface="Calibri"/>
                        <a:ea typeface="Calibri"/>
                        <a:cs typeface="Times New Roman"/>
                      </a:endParaRPr>
                    </a:p>
                  </a:txBody>
                  <a:tcPr marL="68580" marR="68580" marT="0" marB="0"/>
                </a:tc>
                <a:tc>
                  <a:txBody>
                    <a:bodyPr/>
                    <a:lstStyle/>
                    <a:p>
                      <a:pPr>
                        <a:spcAft>
                          <a:spcPts val="0"/>
                        </a:spcAft>
                      </a:pPr>
                      <a:endParaRPr lang="kk-KZ" sz="2800" dirty="0">
                        <a:latin typeface="Times New Roman"/>
                        <a:ea typeface="Calibri"/>
                        <a:cs typeface="Times New Roman"/>
                      </a:endParaRPr>
                    </a:p>
                  </a:txBody>
                  <a:tcPr marL="68580" marR="68580" marT="0" marB="0"/>
                </a:tc>
              </a:tr>
              <a:tr h="842371">
                <a:tc>
                  <a:txBody>
                    <a:bodyPr/>
                    <a:lstStyle/>
                    <a:p>
                      <a:pPr>
                        <a:spcAft>
                          <a:spcPts val="0"/>
                        </a:spcAft>
                      </a:pPr>
                      <a:r>
                        <a:rPr lang="kk-KZ" sz="2800">
                          <a:latin typeface="Times New Roman"/>
                          <a:ea typeface="Calibri"/>
                          <a:cs typeface="Times New Roman"/>
                        </a:rPr>
                        <a:t>3. Наурызкөктің басқа қандай атауы бар? </a:t>
                      </a:r>
                      <a:endParaRPr lang="ru-RU" sz="2800">
                        <a:latin typeface="Calibri"/>
                        <a:ea typeface="Calibri"/>
                        <a:cs typeface="Times New Roman"/>
                      </a:endParaRPr>
                    </a:p>
                  </a:txBody>
                  <a:tcPr marL="68580" marR="68580" marT="0" marB="0"/>
                </a:tc>
                <a:tc>
                  <a:txBody>
                    <a:bodyPr/>
                    <a:lstStyle/>
                    <a:p>
                      <a:pPr>
                        <a:spcAft>
                          <a:spcPts val="0"/>
                        </a:spcAft>
                      </a:pPr>
                      <a:endParaRPr lang="kk-KZ" sz="2800" dirty="0">
                        <a:latin typeface="Times New Roman"/>
                        <a:ea typeface="Calibri"/>
                        <a:cs typeface="Times New Roman"/>
                      </a:endParaRPr>
                    </a:p>
                  </a:txBody>
                  <a:tcPr marL="68580" marR="68580" marT="0" marB="0"/>
                </a:tc>
              </a:tr>
              <a:tr h="842371">
                <a:tc>
                  <a:txBody>
                    <a:bodyPr/>
                    <a:lstStyle/>
                    <a:p>
                      <a:pPr>
                        <a:spcAft>
                          <a:spcPts val="0"/>
                        </a:spcAft>
                      </a:pPr>
                      <a:r>
                        <a:rPr lang="kk-KZ" sz="2800" dirty="0">
                          <a:latin typeface="Times New Roman"/>
                          <a:ea typeface="Calibri"/>
                          <a:cs typeface="Times New Roman"/>
                        </a:rPr>
                        <a:t>4. «Наурызкөгім, келдің бе?» - деп кімдер айтқан?</a:t>
                      </a:r>
                      <a:endParaRPr lang="ru-RU" sz="2800" dirty="0">
                        <a:latin typeface="Calibri"/>
                        <a:ea typeface="Calibri"/>
                        <a:cs typeface="Times New Roman"/>
                      </a:endParaRPr>
                    </a:p>
                  </a:txBody>
                  <a:tcPr marL="68580" marR="68580" marT="0" marB="0"/>
                </a:tc>
                <a:tc>
                  <a:txBody>
                    <a:bodyPr/>
                    <a:lstStyle/>
                    <a:p>
                      <a:pPr>
                        <a:spcAft>
                          <a:spcPts val="0"/>
                        </a:spcAft>
                      </a:pPr>
                      <a:endParaRPr lang="kk-KZ" sz="2800" dirty="0">
                        <a:latin typeface="Times New Roman"/>
                        <a:ea typeface="Calibri"/>
                        <a:cs typeface="Times New Roman"/>
                      </a:endParaRPr>
                    </a:p>
                  </a:txBody>
                  <a:tcPr marL="68580" marR="68580" marT="0" marB="0"/>
                </a:tc>
              </a:tr>
            </a:tbl>
          </a:graphicData>
        </a:graphic>
      </p:graphicFrame>
      <p:sp>
        <p:nvSpPr>
          <p:cNvPr id="7" name="Прямоугольник 6"/>
          <p:cNvSpPr/>
          <p:nvPr/>
        </p:nvSpPr>
        <p:spPr>
          <a:xfrm>
            <a:off x="798653" y="5691157"/>
            <a:ext cx="8345347" cy="646331"/>
          </a:xfrm>
          <a:prstGeom prst="rect">
            <a:avLst/>
          </a:prstGeom>
        </p:spPr>
        <p:txBody>
          <a:bodyPr wrap="square">
            <a:spAutoFit/>
          </a:bodyPr>
          <a:lstStyle/>
          <a:p>
            <a:r>
              <a:rPr lang="kk-KZ" b="1" dirty="0" smtClean="0">
                <a:latin typeface="Times New Roman" pitchFamily="18" charset="0"/>
                <a:cs typeface="Times New Roman" pitchFamily="18" charset="0"/>
              </a:rPr>
              <a:t>Дескриптор: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kk-KZ" dirty="0" smtClean="0">
                <a:latin typeface="Times New Roman" pitchFamily="18" charset="0"/>
                <a:cs typeface="Times New Roman" pitchFamily="18" charset="0"/>
              </a:rPr>
              <a:t>- диалогтік қарым-қатынасқа түсе алады.</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rgbClr val="C00000"/>
                </a:solidFill>
                <a:latin typeface="Times New Roman" pitchFamily="18" charset="0"/>
                <a:cs typeface="Times New Roman" pitchFamily="18" charset="0"/>
              </a:rPr>
              <a:t>Өзіңді тексер! </a:t>
            </a:r>
            <a:r>
              <a:rPr lang="ru-RU" dirty="0" smtClean="0">
                <a:solidFill>
                  <a:srgbClr val="C00000"/>
                </a:solidFill>
                <a:latin typeface="Times New Roman" pitchFamily="18" charset="0"/>
                <a:cs typeface="Times New Roman" pitchFamily="18" charset="0"/>
              </a:rPr>
              <a:t/>
            </a:r>
            <a:br>
              <a:rPr lang="ru-RU" dirty="0" smtClean="0">
                <a:solidFill>
                  <a:srgbClr val="C00000"/>
                </a:solidFill>
                <a:latin typeface="Times New Roman" pitchFamily="18" charset="0"/>
                <a:cs typeface="Times New Roman" pitchFamily="18" charset="0"/>
              </a:rPr>
            </a:br>
            <a:endParaRPr lang="ru-RU" dirty="0"/>
          </a:p>
        </p:txBody>
      </p:sp>
      <p:graphicFrame>
        <p:nvGraphicFramePr>
          <p:cNvPr id="4" name="Содержимое 3"/>
          <p:cNvGraphicFramePr>
            <a:graphicFrameLocks noGrp="1"/>
          </p:cNvGraphicFramePr>
          <p:nvPr>
            <p:ph idx="1"/>
          </p:nvPr>
        </p:nvGraphicFramePr>
        <p:xfrm>
          <a:off x="838200" y="1226918"/>
          <a:ext cx="10515600" cy="4966917"/>
        </p:xfrm>
        <a:graphic>
          <a:graphicData uri="http://schemas.openxmlformats.org/drawingml/2006/table">
            <a:tbl>
              <a:tblPr firstRow="1" bandRow="1">
                <a:tableStyleId>{5C22544A-7EE6-4342-B048-85BDC9FD1C3A}</a:tableStyleId>
              </a:tblPr>
              <a:tblGrid>
                <a:gridCol w="5257800"/>
                <a:gridCol w="5257800"/>
              </a:tblGrid>
              <a:tr h="842839">
                <a:tc>
                  <a:txBody>
                    <a:bodyPr/>
                    <a:lstStyle/>
                    <a:p>
                      <a:pPr algn="ctr">
                        <a:spcAft>
                          <a:spcPts val="0"/>
                        </a:spcAft>
                      </a:pPr>
                      <a:r>
                        <a:rPr lang="kk-KZ" sz="2000" b="1" dirty="0">
                          <a:latin typeface="Times New Roman"/>
                          <a:ea typeface="Calibri"/>
                          <a:cs typeface="Times New Roman"/>
                        </a:rPr>
                        <a:t>Сұрақтар</a:t>
                      </a:r>
                      <a:endParaRPr lang="ru-RU" sz="2000" dirty="0">
                        <a:latin typeface="Calibri"/>
                        <a:ea typeface="Calibri"/>
                        <a:cs typeface="Times New Roman"/>
                      </a:endParaRPr>
                    </a:p>
                  </a:txBody>
                  <a:tcPr marL="68580" marR="68580" marT="0" marB="0"/>
                </a:tc>
                <a:tc>
                  <a:txBody>
                    <a:bodyPr/>
                    <a:lstStyle/>
                    <a:p>
                      <a:pPr algn="ctr">
                        <a:spcAft>
                          <a:spcPts val="0"/>
                        </a:spcAft>
                      </a:pPr>
                      <a:r>
                        <a:rPr lang="kk-KZ" sz="2000" b="1" dirty="0">
                          <a:latin typeface="Times New Roman"/>
                          <a:ea typeface="Calibri"/>
                          <a:cs typeface="Times New Roman"/>
                        </a:rPr>
                        <a:t>Жауабы</a:t>
                      </a:r>
                      <a:endParaRPr lang="ru-RU" sz="2000" dirty="0">
                        <a:latin typeface="Calibri"/>
                        <a:ea typeface="Calibri"/>
                        <a:cs typeface="Times New Roman"/>
                      </a:endParaRPr>
                    </a:p>
                  </a:txBody>
                  <a:tcPr marL="68580" marR="68580" marT="0" marB="0"/>
                </a:tc>
              </a:tr>
              <a:tr h="842839">
                <a:tc>
                  <a:txBody>
                    <a:bodyPr/>
                    <a:lstStyle/>
                    <a:p>
                      <a:pPr>
                        <a:spcAft>
                          <a:spcPts val="0"/>
                        </a:spcAft>
                      </a:pPr>
                      <a:r>
                        <a:rPr lang="kk-KZ" sz="2000">
                          <a:latin typeface="Times New Roman"/>
                          <a:ea typeface="Calibri"/>
                          <a:cs typeface="Times New Roman"/>
                        </a:rPr>
                        <a:t>1. Наурызкөк деген қандай құс еді? </a:t>
                      </a:r>
                      <a:endParaRPr lang="ru-RU" sz="2000">
                        <a:latin typeface="Calibri"/>
                        <a:ea typeface="Calibri"/>
                        <a:cs typeface="Times New Roman"/>
                      </a:endParaRPr>
                    </a:p>
                  </a:txBody>
                  <a:tcPr marL="68580" marR="68580" marT="0" marB="0"/>
                </a:tc>
                <a:tc>
                  <a:txBody>
                    <a:bodyPr/>
                    <a:lstStyle/>
                    <a:p>
                      <a:pPr>
                        <a:spcAft>
                          <a:spcPts val="0"/>
                        </a:spcAft>
                      </a:pPr>
                      <a:r>
                        <a:rPr lang="kk-KZ" sz="2000" dirty="0">
                          <a:latin typeface="Times New Roman"/>
                          <a:ea typeface="Calibri"/>
                          <a:cs typeface="Times New Roman"/>
                        </a:rPr>
                        <a:t>Наурызкөк - құйрығы ұзын, түсі көк, жеп-жеңіл, ұшқалақтап тұратын кішкентай құс.</a:t>
                      </a:r>
                      <a:endParaRPr lang="ru-RU" sz="2000" dirty="0">
                        <a:latin typeface="Calibri"/>
                        <a:ea typeface="Calibri"/>
                        <a:cs typeface="Times New Roman"/>
                      </a:endParaRPr>
                    </a:p>
                  </a:txBody>
                  <a:tcPr marL="68580" marR="68580" marT="0" marB="0"/>
                </a:tc>
              </a:tr>
              <a:tr h="1246940">
                <a:tc>
                  <a:txBody>
                    <a:bodyPr/>
                    <a:lstStyle/>
                    <a:p>
                      <a:pPr>
                        <a:spcAft>
                          <a:spcPts val="0"/>
                        </a:spcAft>
                      </a:pPr>
                      <a:r>
                        <a:rPr lang="kk-KZ" sz="2000">
                          <a:latin typeface="Times New Roman"/>
                          <a:ea typeface="Calibri"/>
                          <a:cs typeface="Times New Roman"/>
                        </a:rPr>
                        <a:t>2. Ол құстың Наурыз мерекесімен қатысы бар ма? </a:t>
                      </a:r>
                      <a:endParaRPr lang="ru-RU" sz="2000">
                        <a:latin typeface="Calibri"/>
                        <a:ea typeface="Calibri"/>
                        <a:cs typeface="Times New Roman"/>
                      </a:endParaRPr>
                    </a:p>
                  </a:txBody>
                  <a:tcPr marL="68580" marR="68580" marT="0" marB="0"/>
                </a:tc>
                <a:tc>
                  <a:txBody>
                    <a:bodyPr/>
                    <a:lstStyle/>
                    <a:p>
                      <a:pPr>
                        <a:spcAft>
                          <a:spcPts val="0"/>
                        </a:spcAft>
                      </a:pPr>
                      <a:r>
                        <a:rPr lang="kk-KZ" sz="2000" dirty="0">
                          <a:latin typeface="Times New Roman"/>
                          <a:ea typeface="Calibri"/>
                          <a:cs typeface="Times New Roman"/>
                        </a:rPr>
                        <a:t>Көктемнің келгенін жеткізетін табиғат ғажайыптары да жетерлік. Соның бірі – жыл құстары. Өкпек есіп, қар ери бастағанда өзгелердің алды болып ұшып келетін жұдырықтай ғана жыл құсы бар.</a:t>
                      </a:r>
                      <a:endParaRPr lang="ru-RU" sz="2000" dirty="0">
                        <a:latin typeface="Calibri"/>
                        <a:ea typeface="Calibri"/>
                        <a:cs typeface="Times New Roman"/>
                      </a:endParaRPr>
                    </a:p>
                  </a:txBody>
                  <a:tcPr marL="68580" marR="68580" marT="0" marB="0"/>
                </a:tc>
              </a:tr>
              <a:tr h="842839">
                <a:tc>
                  <a:txBody>
                    <a:bodyPr/>
                    <a:lstStyle/>
                    <a:p>
                      <a:pPr>
                        <a:spcAft>
                          <a:spcPts val="0"/>
                        </a:spcAft>
                      </a:pPr>
                      <a:r>
                        <a:rPr lang="kk-KZ" sz="2000">
                          <a:latin typeface="Times New Roman"/>
                          <a:ea typeface="Calibri"/>
                          <a:cs typeface="Times New Roman"/>
                        </a:rPr>
                        <a:t>3. Наурызкөктің басқа қандай атауы бар? </a:t>
                      </a:r>
                      <a:endParaRPr lang="ru-RU" sz="2000">
                        <a:latin typeface="Calibri"/>
                        <a:ea typeface="Calibri"/>
                        <a:cs typeface="Times New Roman"/>
                      </a:endParaRPr>
                    </a:p>
                  </a:txBody>
                  <a:tcPr marL="68580" marR="68580" marT="0" marB="0"/>
                </a:tc>
                <a:tc>
                  <a:txBody>
                    <a:bodyPr/>
                    <a:lstStyle/>
                    <a:p>
                      <a:pPr>
                        <a:spcAft>
                          <a:spcPts val="0"/>
                        </a:spcAft>
                      </a:pPr>
                      <a:r>
                        <a:rPr lang="kk-KZ" sz="2000" dirty="0">
                          <a:latin typeface="Times New Roman"/>
                          <a:ea typeface="Calibri"/>
                          <a:cs typeface="Times New Roman"/>
                        </a:rPr>
                        <a:t>Оны қазақ наурызкөк, наурызек немесе көкқұс деп атайды.</a:t>
                      </a:r>
                      <a:endParaRPr lang="ru-RU" sz="2000" dirty="0">
                        <a:latin typeface="Calibri"/>
                        <a:ea typeface="Calibri"/>
                        <a:cs typeface="Times New Roman"/>
                      </a:endParaRPr>
                    </a:p>
                  </a:txBody>
                  <a:tcPr marL="68580" marR="68580" marT="0" marB="0"/>
                </a:tc>
              </a:tr>
              <a:tr h="842839">
                <a:tc>
                  <a:txBody>
                    <a:bodyPr/>
                    <a:lstStyle/>
                    <a:p>
                      <a:pPr>
                        <a:spcAft>
                          <a:spcPts val="0"/>
                        </a:spcAft>
                      </a:pPr>
                      <a:r>
                        <a:rPr lang="kk-KZ" sz="2000">
                          <a:latin typeface="Times New Roman"/>
                          <a:ea typeface="Calibri"/>
                          <a:cs typeface="Times New Roman"/>
                        </a:rPr>
                        <a:t>4. «Наурызкөгім, келдің бе?» - деп кімдер айтқан?</a:t>
                      </a:r>
                      <a:endParaRPr lang="ru-RU" sz="2000">
                        <a:latin typeface="Calibri"/>
                        <a:ea typeface="Calibri"/>
                        <a:cs typeface="Times New Roman"/>
                      </a:endParaRPr>
                    </a:p>
                  </a:txBody>
                  <a:tcPr marL="68580" marR="68580" marT="0" marB="0"/>
                </a:tc>
                <a:tc>
                  <a:txBody>
                    <a:bodyPr/>
                    <a:lstStyle/>
                    <a:p>
                      <a:pPr>
                        <a:spcAft>
                          <a:spcPts val="0"/>
                        </a:spcAft>
                      </a:pPr>
                      <a:r>
                        <a:rPr lang="kk-KZ" sz="2000" dirty="0">
                          <a:latin typeface="Times New Roman"/>
                          <a:ea typeface="Calibri"/>
                          <a:cs typeface="Times New Roman"/>
                        </a:rPr>
                        <a:t>Наурызкөкті алғаш көргендер «Наурызкөгім, келдің бе?» немесе «Наурызек, қайтып келдің бе, анаңның көзі жазылды ма?» деп сұрайды.</a:t>
                      </a:r>
                      <a:endParaRPr lang="ru-RU" sz="2000" dirty="0">
                        <a:latin typeface="Calibri"/>
                        <a:ea typeface="Calibri"/>
                        <a:cs typeface="Times New Roman"/>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kk-KZ" sz="4000" b="1" dirty="0" smtClean="0">
                <a:solidFill>
                  <a:srgbClr val="002060"/>
                </a:solidFill>
                <a:latin typeface="Times New Roman" pitchFamily="18" charset="0"/>
                <a:cs typeface="Times New Roman" pitchFamily="18" charset="0"/>
              </a:rPr>
              <a:t>Үстеу </a:t>
            </a:r>
            <a:r>
              <a:rPr lang="kk-KZ" sz="4000" dirty="0" smtClean="0">
                <a:solidFill>
                  <a:srgbClr val="002060"/>
                </a:solidFill>
                <a:latin typeface="Times New Roman" pitchFamily="18" charset="0"/>
                <a:cs typeface="Times New Roman" pitchFamily="18" charset="0"/>
              </a:rPr>
              <a:t>– іс-әрекеттің түрлі белгілерін: амалын, тәсілін, сипатын, жай-күйін, мекенін, мезгілін, себебін, мақсатын білдіретін сөздер. Үстеу  түрленбейтін сөз табы болып табылады.</a:t>
            </a:r>
            <a:endParaRPr lang="ru-RU" sz="4000" dirty="0" smtClean="0">
              <a:solidFill>
                <a:srgbClr val="002060"/>
              </a:solidFill>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800" b="1" dirty="0" smtClean="0">
                <a:solidFill>
                  <a:srgbClr val="002060"/>
                </a:solidFill>
                <a:latin typeface="Times New Roman" pitchFamily="18" charset="0"/>
                <a:cs typeface="Times New Roman" pitchFamily="18" charset="0"/>
              </a:rPr>
              <a:t>Үстеудің мағыналық түрлері</a:t>
            </a:r>
            <a:r>
              <a:rPr lang="ru-RU" sz="2800" dirty="0" smtClean="0">
                <a:solidFill>
                  <a:srgbClr val="002060"/>
                </a:solidFill>
                <a:latin typeface="Times New Roman" pitchFamily="18" charset="0"/>
                <a:cs typeface="Times New Roman" pitchFamily="18" charset="0"/>
              </a:rPr>
              <a:t/>
            </a:r>
            <a:br>
              <a:rPr lang="ru-RU" sz="2800" dirty="0" smtClean="0">
                <a:solidFill>
                  <a:srgbClr val="002060"/>
                </a:solidFill>
                <a:latin typeface="Times New Roman" pitchFamily="18" charset="0"/>
                <a:cs typeface="Times New Roman" pitchFamily="18" charset="0"/>
              </a:rPr>
            </a:br>
            <a:endParaRPr lang="ru-RU" sz="2800" dirty="0">
              <a:solidFill>
                <a:srgbClr val="00206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43067" y="1319515"/>
          <a:ext cx="11539962" cy="3910268"/>
        </p:xfrm>
        <a:graphic>
          <a:graphicData uri="http://schemas.openxmlformats.org/drawingml/2006/table">
            <a:tbl>
              <a:tblPr firstRow="1" bandRow="1">
                <a:tableStyleId>{5C22544A-7EE6-4342-B048-85BDC9FD1C3A}</a:tableStyleId>
              </a:tblPr>
              <a:tblGrid>
                <a:gridCol w="1648566"/>
                <a:gridCol w="1648566"/>
                <a:gridCol w="1648566"/>
                <a:gridCol w="1648566"/>
                <a:gridCol w="1648566"/>
                <a:gridCol w="1648566"/>
                <a:gridCol w="1648566"/>
              </a:tblGrid>
              <a:tr h="1949620">
                <a:tc>
                  <a:txBody>
                    <a:bodyPr/>
                    <a:lstStyle/>
                    <a:p>
                      <a:pPr algn="just">
                        <a:spcAft>
                          <a:spcPts val="0"/>
                        </a:spcAft>
                      </a:pPr>
                      <a:r>
                        <a:rPr lang="kk-KZ" sz="2800" dirty="0">
                          <a:latin typeface="Times New Roman" pitchFamily="18" charset="0"/>
                          <a:ea typeface="Calibri"/>
                          <a:cs typeface="Times New Roman" pitchFamily="18" charset="0"/>
                        </a:rPr>
                        <a:t>Мезгіл үстеу</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a:latin typeface="Times New Roman" pitchFamily="18" charset="0"/>
                          <a:ea typeface="Calibri"/>
                          <a:cs typeface="Times New Roman" pitchFamily="18" charset="0"/>
                        </a:rPr>
                        <a:t>Мекен үстеу</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a:latin typeface="Times New Roman" pitchFamily="18" charset="0"/>
                          <a:ea typeface="Calibri"/>
                          <a:cs typeface="Times New Roman" pitchFamily="18" charset="0"/>
                        </a:rPr>
                        <a:t>Сын-қимыл үстеуі</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smtClean="0">
                          <a:latin typeface="Times New Roman" pitchFamily="18" charset="0"/>
                          <a:ea typeface="Calibri"/>
                          <a:cs typeface="Times New Roman" pitchFamily="18" charset="0"/>
                        </a:rPr>
                        <a:t>Мөлшер </a:t>
                      </a:r>
                      <a:r>
                        <a:rPr lang="kk-KZ" sz="2800" dirty="0">
                          <a:latin typeface="Times New Roman" pitchFamily="18" charset="0"/>
                          <a:ea typeface="Calibri"/>
                          <a:cs typeface="Times New Roman" pitchFamily="18" charset="0"/>
                        </a:rPr>
                        <a:t>үстеуі</a:t>
                      </a:r>
                      <a:endParaRPr lang="ru-RU" sz="2800"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kk-KZ" sz="2800" dirty="0">
                          <a:latin typeface="Times New Roman" pitchFamily="18" charset="0"/>
                          <a:ea typeface="Calibri"/>
                          <a:cs typeface="Times New Roman" pitchFamily="18" charset="0"/>
                        </a:rPr>
                        <a:t>Күшейт-</a:t>
                      </a:r>
                      <a:endParaRPr lang="ru-RU" sz="2800" dirty="0">
                        <a:latin typeface="Times New Roman" pitchFamily="18" charset="0"/>
                        <a:ea typeface="Calibri"/>
                        <a:cs typeface="Times New Roman" pitchFamily="18" charset="0"/>
                      </a:endParaRPr>
                    </a:p>
                    <a:p>
                      <a:pPr>
                        <a:spcAft>
                          <a:spcPts val="0"/>
                        </a:spcAft>
                      </a:pPr>
                      <a:r>
                        <a:rPr lang="kk-KZ" sz="2800" dirty="0">
                          <a:latin typeface="Times New Roman" pitchFamily="18" charset="0"/>
                          <a:ea typeface="Calibri"/>
                          <a:cs typeface="Times New Roman" pitchFamily="18" charset="0"/>
                        </a:rPr>
                        <a:t>кіш үстеу</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smtClean="0">
                          <a:latin typeface="Times New Roman" pitchFamily="18" charset="0"/>
                          <a:ea typeface="Calibri"/>
                          <a:cs typeface="Times New Roman" pitchFamily="18" charset="0"/>
                        </a:rPr>
                        <a:t>Мақсат </a:t>
                      </a:r>
                      <a:r>
                        <a:rPr lang="kk-KZ" sz="2800" dirty="0">
                          <a:latin typeface="Times New Roman" pitchFamily="18" charset="0"/>
                          <a:ea typeface="Calibri"/>
                          <a:cs typeface="Times New Roman" pitchFamily="18" charset="0"/>
                        </a:rPr>
                        <a:t>үстеу</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a:latin typeface="Times New Roman" pitchFamily="18" charset="0"/>
                          <a:ea typeface="Calibri"/>
                          <a:cs typeface="Times New Roman" pitchFamily="18" charset="0"/>
                        </a:rPr>
                        <a:t>Себеп-салдар үстеуі</a:t>
                      </a:r>
                      <a:endParaRPr lang="ru-RU" sz="2800">
                        <a:latin typeface="Times New Roman" pitchFamily="18" charset="0"/>
                        <a:ea typeface="Calibri"/>
                        <a:cs typeface="Times New Roman" pitchFamily="18" charset="0"/>
                      </a:endParaRPr>
                    </a:p>
                  </a:txBody>
                  <a:tcPr marL="68580" marR="68580" marT="0" marB="0"/>
                </a:tc>
              </a:tr>
              <a:tr h="1960648">
                <a:tc>
                  <a:txBody>
                    <a:bodyPr/>
                    <a:lstStyle/>
                    <a:p>
                      <a:pPr algn="just">
                        <a:spcAft>
                          <a:spcPts val="0"/>
                        </a:spcAft>
                      </a:pPr>
                      <a:r>
                        <a:rPr lang="kk-KZ" sz="2800">
                          <a:latin typeface="Times New Roman" pitchFamily="18" charset="0"/>
                          <a:ea typeface="Calibri"/>
                          <a:cs typeface="Times New Roman" pitchFamily="18" charset="0"/>
                        </a:rPr>
                        <a:t>кеше, бүгін, ертең</a:t>
                      </a:r>
                      <a:endParaRPr lang="ru-RU" sz="280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smtClean="0">
                          <a:latin typeface="Times New Roman" pitchFamily="18" charset="0"/>
                          <a:ea typeface="Calibri"/>
                          <a:cs typeface="Times New Roman" pitchFamily="18" charset="0"/>
                        </a:rPr>
                        <a:t>жоғары</a:t>
                      </a:r>
                      <a:r>
                        <a:rPr lang="kk-KZ" sz="2800" dirty="0">
                          <a:latin typeface="Times New Roman" pitchFamily="18" charset="0"/>
                          <a:ea typeface="Calibri"/>
                          <a:cs typeface="Times New Roman" pitchFamily="18" charset="0"/>
                        </a:rPr>
                        <a:t>, төмен, соңын-да</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a:latin typeface="Times New Roman" pitchFamily="18" charset="0"/>
                          <a:ea typeface="Calibri"/>
                          <a:cs typeface="Times New Roman" pitchFamily="18" charset="0"/>
                        </a:rPr>
                        <a:t>әрең, дереу</a:t>
                      </a:r>
                      <a:endParaRPr lang="ru-RU" sz="280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a:latin typeface="Times New Roman" pitchFamily="18" charset="0"/>
                          <a:ea typeface="Calibri"/>
                          <a:cs typeface="Times New Roman" pitchFamily="18" charset="0"/>
                        </a:rPr>
                        <a:t>біраз, едәуір</a:t>
                      </a:r>
                      <a:endParaRPr lang="ru-RU" sz="280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a:latin typeface="Times New Roman" pitchFamily="18" charset="0"/>
                          <a:ea typeface="Calibri"/>
                          <a:cs typeface="Times New Roman" pitchFamily="18" charset="0"/>
                        </a:rPr>
                        <a:t>әбден, тым, ең, өте, аса</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a:latin typeface="Times New Roman" pitchFamily="18" charset="0"/>
                          <a:ea typeface="Calibri"/>
                          <a:cs typeface="Times New Roman" pitchFamily="18" charset="0"/>
                        </a:rPr>
                        <a:t>әдейі, жорта, </a:t>
                      </a:r>
                      <a:r>
                        <a:rPr lang="kk-KZ" sz="2800" dirty="0" smtClean="0">
                          <a:latin typeface="Times New Roman" pitchFamily="18" charset="0"/>
                          <a:ea typeface="Calibri"/>
                          <a:cs typeface="Times New Roman" pitchFamily="18" charset="0"/>
                        </a:rPr>
                        <a:t>қасақана</a:t>
                      </a:r>
                      <a:endParaRPr lang="ru-RU" sz="2800" dirty="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800" dirty="0">
                          <a:latin typeface="Times New Roman" pitchFamily="18" charset="0"/>
                          <a:ea typeface="Calibri"/>
                          <a:cs typeface="Times New Roman" pitchFamily="18" charset="0"/>
                        </a:rPr>
                        <a:t>босқа, </a:t>
                      </a:r>
                      <a:r>
                        <a:rPr lang="kk-KZ" sz="2800" dirty="0" smtClean="0">
                          <a:latin typeface="Times New Roman" pitchFamily="18" charset="0"/>
                          <a:ea typeface="Calibri"/>
                          <a:cs typeface="Times New Roman" pitchFamily="18" charset="0"/>
                        </a:rPr>
                        <a:t>бекерге</a:t>
                      </a:r>
                      <a:r>
                        <a:rPr lang="kk-KZ" sz="2800" dirty="0">
                          <a:latin typeface="Times New Roman" pitchFamily="18" charset="0"/>
                          <a:ea typeface="Calibri"/>
                          <a:cs typeface="Times New Roman" pitchFamily="18" charset="0"/>
                        </a:rPr>
                        <a:t>, </a:t>
                      </a:r>
                      <a:r>
                        <a:rPr lang="kk-KZ" sz="2800" dirty="0" smtClean="0">
                          <a:latin typeface="Times New Roman" pitchFamily="18" charset="0"/>
                          <a:ea typeface="Calibri"/>
                          <a:cs typeface="Times New Roman" pitchFamily="18" charset="0"/>
                        </a:rPr>
                        <a:t>амалсыз -</a:t>
                      </a:r>
                    </a:p>
                    <a:p>
                      <a:pPr algn="just">
                        <a:spcAft>
                          <a:spcPts val="0"/>
                        </a:spcAft>
                      </a:pPr>
                      <a:r>
                        <a:rPr lang="kk-KZ" sz="2800" dirty="0" smtClean="0">
                          <a:latin typeface="Times New Roman" pitchFamily="18" charset="0"/>
                          <a:ea typeface="Calibri"/>
                          <a:cs typeface="Times New Roman" pitchFamily="18" charset="0"/>
                        </a:rPr>
                        <a:t>дан</a:t>
                      </a:r>
                      <a:endParaRPr lang="ru-RU" sz="28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3600" b="1" dirty="0" smtClean="0">
                <a:solidFill>
                  <a:srgbClr val="002060"/>
                </a:solidFill>
                <a:latin typeface="Times New Roman" pitchFamily="18" charset="0"/>
                <a:cs typeface="Times New Roman" pitchFamily="18" charset="0"/>
              </a:rPr>
              <a:t>3-тапсырма. Мәтіннен үстеу сөздерді табыңыз және синонимдік қатарын анықтаңыз.</a:t>
            </a:r>
            <a:r>
              <a:rPr lang="ru-RU" dirty="0" smtClean="0"/>
              <a:t/>
            </a:r>
            <a:br>
              <a:rPr lang="ru-RU" dirty="0" smtClean="0"/>
            </a:br>
            <a:endParaRPr lang="ru-RU" dirty="0"/>
          </a:p>
        </p:txBody>
      </p:sp>
      <p:sp>
        <p:nvSpPr>
          <p:cNvPr id="3" name="Содержимое 2"/>
          <p:cNvSpPr>
            <a:spLocks noGrp="1"/>
          </p:cNvSpPr>
          <p:nvPr>
            <p:ph idx="1"/>
          </p:nvPr>
        </p:nvSpPr>
        <p:spPr>
          <a:xfrm>
            <a:off x="838200" y="1319514"/>
            <a:ext cx="10515600" cy="4857449"/>
          </a:xfrm>
        </p:spPr>
        <p:txBody>
          <a:bodyPr/>
          <a:lstStyle/>
          <a:p>
            <a:pPr algn="ctr">
              <a:buNone/>
            </a:pPr>
            <a:r>
              <a:rPr lang="kk-KZ" sz="2000" dirty="0" smtClean="0">
                <a:latin typeface="Times New Roman" pitchFamily="18" charset="0"/>
                <a:cs typeface="Times New Roman" pitchFamily="18" charset="0"/>
              </a:rPr>
              <a:t>Көктем жаршысы</a:t>
            </a:r>
            <a:endParaRPr lang="ru-RU" sz="2000" dirty="0" smtClean="0">
              <a:latin typeface="Times New Roman" pitchFamily="18" charset="0"/>
              <a:cs typeface="Times New Roman" pitchFamily="18" charset="0"/>
            </a:endParaRPr>
          </a:p>
          <a:p>
            <a:pPr algn="just">
              <a:buNone/>
            </a:pPr>
            <a:r>
              <a:rPr lang="kk-KZ" sz="2000" dirty="0" smtClean="0">
                <a:latin typeface="Times New Roman" pitchFamily="18" charset="0"/>
                <a:cs typeface="Times New Roman" pitchFamily="18" charset="0"/>
              </a:rPr>
              <a:t>             Көктемнің келгенін жеткізетін табиғат ғажайыптары да жетерлік. Соның бірі – жыл құстары. Өкпек есіп, қар ери бастағанда өзгелердің алды болып ұшып келетін жұдырықтай ғана жыл құсы бар. Оны қазақ наурызкөк, наурызек немесе көкқұс деп атайды. Кей жерлерде оны жылқышы құс немесе бақыт құсы деп те атайды. Құсты бірінші көрген адам жақсылыққа балап, оған жем шашады. Наурызкөкті алғаш көргендер «Наурызкөгім, келдің бе?» немесе «Наурызек, қайтып келдің бе, анаңның көзі жазылды ма?» деп сұрайды. Аңыз бойынша Наурызектің анасы – Жер-Ана. Яғни, Жер-Анаға көктем келді ме, табиғат жаңарды ма деген мағына береді. </a:t>
            </a:r>
            <a:endParaRPr lang="ru-RU" sz="2000" dirty="0" smtClean="0">
              <a:latin typeface="Times New Roman" pitchFamily="18" charset="0"/>
              <a:cs typeface="Times New Roman" pitchFamily="18" charset="0"/>
            </a:endParaRPr>
          </a:p>
          <a:p>
            <a:pPr algn="just">
              <a:buNone/>
            </a:pPr>
            <a:r>
              <a:rPr lang="kk-KZ" sz="2000" dirty="0" smtClean="0">
                <a:latin typeface="Times New Roman" pitchFamily="18" charset="0"/>
                <a:cs typeface="Times New Roman" pitchFamily="18" charset="0"/>
              </a:rPr>
              <a:t>          Жеп-жеңіл, ұшқалақтап тұратын кішкентай құс – наурызкөктің құйрығы ұзын, түсі көк болады. Наным бойынша наурызкөк келгеннен кейін күннің қатуы сынып, айтарлықтай боран, суық болмайды.</a:t>
            </a:r>
            <a:endParaRPr lang="ru-RU" sz="2000" dirty="0" smtClean="0">
              <a:latin typeface="Times New Roman" pitchFamily="18" charset="0"/>
              <a:cs typeface="Times New Roman" pitchFamily="18" charset="0"/>
            </a:endParaRPr>
          </a:p>
          <a:p>
            <a:pPr>
              <a:buNone/>
            </a:pPr>
            <a:r>
              <a:rPr lang="kk-KZ" sz="2000" b="1" i="1" dirty="0" smtClean="0">
                <a:latin typeface="Times New Roman" pitchFamily="18" charset="0"/>
                <a:cs typeface="Times New Roman" pitchFamily="18" charset="0"/>
              </a:rPr>
              <a:t>Дескриптор:</a:t>
            </a:r>
            <a:endParaRPr lang="ru-RU" sz="2000" dirty="0" smtClean="0">
              <a:latin typeface="Times New Roman" pitchFamily="18" charset="0"/>
              <a:cs typeface="Times New Roman" pitchFamily="18" charset="0"/>
            </a:endParaRPr>
          </a:p>
          <a:p>
            <a:pPr>
              <a:buNone/>
            </a:pPr>
            <a:r>
              <a:rPr lang="kk-KZ" sz="2000" dirty="0" smtClean="0">
                <a:latin typeface="Times New Roman" pitchFamily="18" charset="0"/>
                <a:cs typeface="Times New Roman" pitchFamily="18" charset="0"/>
              </a:rPr>
              <a:t>- мәтіннен үстеу сөздерді табады;</a:t>
            </a:r>
            <a:endParaRPr lang="ru-RU" sz="2000" dirty="0" smtClean="0">
              <a:latin typeface="Times New Roman" pitchFamily="18" charset="0"/>
              <a:cs typeface="Times New Roman" pitchFamily="18" charset="0"/>
            </a:endParaRPr>
          </a:p>
          <a:p>
            <a:pPr>
              <a:buNone/>
            </a:pPr>
            <a:r>
              <a:rPr lang="kk-KZ" sz="2000" dirty="0" smtClean="0">
                <a:latin typeface="Times New Roman" pitchFamily="18" charset="0"/>
                <a:cs typeface="Times New Roman" pitchFamily="18" charset="0"/>
              </a:rPr>
              <a:t>- үстеу сөздердің синонимдік қатарларын құрады.</a:t>
            </a:r>
            <a:endParaRPr lang="ru-RU" sz="2000"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rgbClr val="C00000"/>
                </a:solidFill>
                <a:latin typeface="Times New Roman" pitchFamily="18" charset="0"/>
                <a:cs typeface="Times New Roman" pitchFamily="18" charset="0"/>
              </a:rPr>
              <a:t>Өзіңді тексер! </a:t>
            </a:r>
            <a:r>
              <a:rPr lang="ru-RU" dirty="0" smtClean="0">
                <a:solidFill>
                  <a:srgbClr val="C00000"/>
                </a:solidFill>
                <a:latin typeface="Times New Roman" pitchFamily="18" charset="0"/>
                <a:cs typeface="Times New Roman" pitchFamily="18" charset="0"/>
              </a:rPr>
              <a:t/>
            </a:r>
            <a:br>
              <a:rPr lang="ru-RU" dirty="0" smtClean="0">
                <a:solidFill>
                  <a:srgbClr val="C00000"/>
                </a:solidFill>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normAutofit/>
          </a:bodyPr>
          <a:lstStyle/>
          <a:p>
            <a:pPr>
              <a:buNone/>
            </a:pPr>
            <a:r>
              <a:rPr lang="kk-KZ" b="1" dirty="0" smtClean="0">
                <a:latin typeface="Times New Roman" pitchFamily="18" charset="0"/>
                <a:cs typeface="Times New Roman" pitchFamily="18" charset="0"/>
              </a:rPr>
              <a:t>Үстеу сөздер: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Қашан? – алғаш көргендер (мезгіл үстеуі);</a:t>
            </a:r>
          </a:p>
          <a:p>
            <a:pPr>
              <a:buNone/>
            </a:pP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Синонимдік қатар:</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Алғаш – бастапқы, әуелгі, әдепкі.</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69194"/>
          </a:xfrm>
        </p:spPr>
        <p:txBody>
          <a:bodyPr>
            <a:noAutofit/>
          </a:bodyPr>
          <a:lstStyle/>
          <a:p>
            <a:pPr algn="ctr"/>
            <a:r>
              <a:rPr lang="kk-KZ" sz="2800" b="1" dirty="0" smtClean="0">
                <a:latin typeface="Times New Roman" pitchFamily="18" charset="0"/>
                <a:cs typeface="Times New Roman" pitchFamily="18" charset="0"/>
              </a:rPr>
              <a:t>4-тапсырма.</a:t>
            </a:r>
            <a:r>
              <a:rPr lang="kk-KZ"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kk-KZ" sz="2800" b="1" dirty="0" smtClean="0">
                <a:latin typeface="Times New Roman" pitchFamily="18" charset="0"/>
                <a:cs typeface="Times New Roman" pitchFamily="18" charset="0"/>
              </a:rPr>
              <a:t>Үстеу түрлерін сәйкестендіріңіз.</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kk-KZ" sz="2800" b="1"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838200" y="1192195"/>
          <a:ext cx="10515600" cy="4937760"/>
        </p:xfrm>
        <a:graphic>
          <a:graphicData uri="http://schemas.openxmlformats.org/drawingml/2006/table">
            <a:tbl>
              <a:tblPr firstRow="1" bandRow="1">
                <a:tableStyleId>{5C22544A-7EE6-4342-B048-85BDC9FD1C3A}</a:tableStyleId>
              </a:tblPr>
              <a:tblGrid>
                <a:gridCol w="3505200"/>
                <a:gridCol w="3505200"/>
                <a:gridCol w="3505200"/>
              </a:tblGrid>
              <a:tr h="461330">
                <a:tc>
                  <a:txBody>
                    <a:bodyPr/>
                    <a:lstStyle/>
                    <a:p>
                      <a:pPr>
                        <a:spcAft>
                          <a:spcPts val="0"/>
                        </a:spcAft>
                      </a:pPr>
                      <a:r>
                        <a:rPr lang="kk-KZ" sz="1800" dirty="0">
                          <a:latin typeface="Times New Roman" pitchFamily="18" charset="0"/>
                          <a:ea typeface="Calibri"/>
                          <a:cs typeface="Times New Roman" pitchFamily="18" charset="0"/>
                        </a:rPr>
                        <a:t>Қимылдың, іс-әрекеттің өту орнын, бағытын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sz="1800" dirty="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Мезгіл үстеу</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dirty="0">
                          <a:latin typeface="Times New Roman" pitchFamily="18" charset="0"/>
                          <a:ea typeface="Calibri"/>
                          <a:cs typeface="Times New Roman" pitchFamily="18" charset="0"/>
                        </a:rPr>
                        <a:t>Іс-әрекеттің, қимылдың өту мерзімін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sz="1800" dirty="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Мекен үстеу</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dirty="0">
                          <a:latin typeface="Times New Roman" pitchFamily="18" charset="0"/>
                          <a:ea typeface="Calibri"/>
                          <a:cs typeface="Times New Roman" pitchFamily="18" charset="0"/>
                        </a:rPr>
                        <a:t>Қимылдың немесе сынның мөлшері мен шама-шарқын, көлемдік дәрежесін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sz="180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Сын-қимыл үстеуі</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a:latin typeface="Times New Roman" pitchFamily="18" charset="0"/>
                          <a:ea typeface="Calibri"/>
                          <a:cs typeface="Times New Roman" pitchFamily="18" charset="0"/>
                        </a:rPr>
                        <a:t>Қимылдың, іс-әрекеттің өту амалын,сынын, тәсілін білдіреді</a:t>
                      </a:r>
                      <a:endParaRPr lang="ru-RU" sz="1800">
                        <a:latin typeface="Times New Roman" pitchFamily="18" charset="0"/>
                        <a:ea typeface="Calibri"/>
                        <a:cs typeface="Times New Roman" pitchFamily="18" charset="0"/>
                      </a:endParaRPr>
                    </a:p>
                  </a:txBody>
                  <a:tcPr marL="68580" marR="68580" marT="0" marB="0"/>
                </a:tc>
                <a:tc>
                  <a:txBody>
                    <a:bodyPr/>
                    <a:lstStyle/>
                    <a:p>
                      <a:endParaRPr lang="ru-RU" sz="180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Мөлшер үстеу</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a:latin typeface="Times New Roman" pitchFamily="18" charset="0"/>
                          <a:ea typeface="Calibri"/>
                          <a:cs typeface="Times New Roman" pitchFamily="18" charset="0"/>
                        </a:rPr>
                        <a:t>Қимылдың, іс-әрекеттің болу  себебін немесе салдарын білдіреді</a:t>
                      </a:r>
                      <a:endParaRPr lang="ru-RU" sz="1800">
                        <a:latin typeface="Times New Roman" pitchFamily="18" charset="0"/>
                        <a:ea typeface="Calibri"/>
                        <a:cs typeface="Times New Roman" pitchFamily="18" charset="0"/>
                      </a:endParaRPr>
                    </a:p>
                  </a:txBody>
                  <a:tcPr marL="68580" marR="68580" marT="0" marB="0"/>
                </a:tc>
                <a:tc>
                  <a:txBody>
                    <a:bodyPr/>
                    <a:lstStyle/>
                    <a:p>
                      <a:endParaRPr lang="ru-RU" sz="180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Күшейткіш үстеу</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a:latin typeface="Times New Roman" pitchFamily="18" charset="0"/>
                          <a:ea typeface="Calibri"/>
                          <a:cs typeface="Times New Roman" pitchFamily="18" charset="0"/>
                        </a:rPr>
                        <a:t>Қимылдың, іс-әрекеттің болу мақсатын білдіреді</a:t>
                      </a:r>
                      <a:endParaRPr lang="ru-RU" sz="1800">
                        <a:latin typeface="Times New Roman" pitchFamily="18" charset="0"/>
                        <a:ea typeface="Calibri"/>
                        <a:cs typeface="Times New Roman" pitchFamily="18" charset="0"/>
                      </a:endParaRPr>
                    </a:p>
                  </a:txBody>
                  <a:tcPr marL="68580" marR="68580" marT="0" marB="0"/>
                </a:tc>
                <a:tc>
                  <a:txBody>
                    <a:bodyPr/>
                    <a:lstStyle/>
                    <a:p>
                      <a:endParaRPr lang="ru-RU" sz="180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Себеп-салдар үстеуі</a:t>
                      </a:r>
                      <a:endParaRPr lang="ru-RU" sz="1800" dirty="0">
                        <a:latin typeface="Times New Roman" pitchFamily="18" charset="0"/>
                        <a:ea typeface="Calibri"/>
                        <a:cs typeface="Times New Roman" pitchFamily="18" charset="0"/>
                      </a:endParaRPr>
                    </a:p>
                  </a:txBody>
                  <a:tcPr marL="68580" marR="68580" marT="0" marB="0"/>
                </a:tc>
              </a:tr>
              <a:tr h="461330">
                <a:tc>
                  <a:txBody>
                    <a:bodyPr/>
                    <a:lstStyle/>
                    <a:p>
                      <a:pPr>
                        <a:spcAft>
                          <a:spcPts val="0"/>
                        </a:spcAft>
                      </a:pPr>
                      <a:r>
                        <a:rPr lang="kk-KZ" sz="1800" dirty="0">
                          <a:latin typeface="Times New Roman" pitchFamily="18" charset="0"/>
                          <a:ea typeface="Calibri"/>
                          <a:cs typeface="Times New Roman" pitchFamily="18" charset="0"/>
                        </a:rPr>
                        <a:t>Заттың сынын немесе қимылдың, іс-әрекеттің белгісін, сапасын күшейтіп не солғындатып көрсетеді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sz="1800">
                        <a:latin typeface="Times New Roman" pitchFamily="18" charset="0"/>
                        <a:cs typeface="Times New Roman" pitchFamily="18" charset="0"/>
                      </a:endParaRPr>
                    </a:p>
                  </a:txBody>
                  <a:tcPr/>
                </a:tc>
                <a:tc>
                  <a:txBody>
                    <a:bodyPr/>
                    <a:lstStyle/>
                    <a:p>
                      <a:pPr>
                        <a:spcAft>
                          <a:spcPts val="0"/>
                        </a:spcAft>
                      </a:pPr>
                      <a:r>
                        <a:rPr lang="kk-KZ" sz="1800" dirty="0">
                          <a:latin typeface="Times New Roman" pitchFamily="18" charset="0"/>
                          <a:ea typeface="Calibri"/>
                          <a:cs typeface="Times New Roman" pitchFamily="18" charset="0"/>
                        </a:rPr>
                        <a:t>Мақсат үстеу</a:t>
                      </a:r>
                      <a:endParaRPr lang="ru-RU" sz="18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84941"/>
          </a:xfrm>
        </p:spPr>
        <p:txBody>
          <a:bodyPr>
            <a:normAutofit fontScale="90000"/>
          </a:bodyPr>
          <a:lstStyle/>
          <a:p>
            <a:pPr algn="ctr"/>
            <a:r>
              <a:rPr lang="kk-KZ" sz="3600" dirty="0" smtClean="0">
                <a:solidFill>
                  <a:srgbClr val="C00000"/>
                </a:solidFill>
                <a:latin typeface="Times New Roman" pitchFamily="18" charset="0"/>
                <a:cs typeface="Times New Roman" pitchFamily="18" charset="0"/>
              </a:rPr>
              <a:t>Өзіңді тексер! </a:t>
            </a:r>
            <a:r>
              <a:rPr lang="ru-RU" sz="3600" dirty="0" smtClean="0">
                <a:solidFill>
                  <a:srgbClr val="C00000"/>
                </a:solidFill>
                <a:latin typeface="Times New Roman" pitchFamily="18" charset="0"/>
                <a:cs typeface="Times New Roman" pitchFamily="18" charset="0"/>
              </a:rPr>
              <a:t/>
            </a:r>
            <a:br>
              <a:rPr lang="ru-RU" sz="3600" dirty="0" smtClean="0">
                <a:solidFill>
                  <a:srgbClr val="C00000"/>
                </a:solidFill>
                <a:latin typeface="Times New Roman" pitchFamily="18" charset="0"/>
                <a:cs typeface="Times New Roman" pitchFamily="18" charset="0"/>
              </a:rPr>
            </a:br>
            <a:endParaRPr lang="ru-RU" sz="3600" dirty="0"/>
          </a:p>
        </p:txBody>
      </p:sp>
      <p:graphicFrame>
        <p:nvGraphicFramePr>
          <p:cNvPr id="4" name="Содержимое 3"/>
          <p:cNvGraphicFramePr>
            <a:graphicFrameLocks noGrp="1"/>
          </p:cNvGraphicFramePr>
          <p:nvPr>
            <p:ph idx="1"/>
          </p:nvPr>
        </p:nvGraphicFramePr>
        <p:xfrm>
          <a:off x="838200" y="960699"/>
          <a:ext cx="10515600" cy="5416953"/>
        </p:xfrm>
        <a:graphic>
          <a:graphicData uri="http://schemas.openxmlformats.org/drawingml/2006/table">
            <a:tbl>
              <a:tblPr firstRow="1" bandRow="1">
                <a:solidFill>
                  <a:schemeClr val="accent1">
                    <a:lumMod val="40000"/>
                    <a:lumOff val="60000"/>
                  </a:schemeClr>
                </a:solidFill>
                <a:tableStyleId>{5C22544A-7EE6-4342-B048-85BDC9FD1C3A}</a:tableStyleId>
              </a:tblPr>
              <a:tblGrid>
                <a:gridCol w="3505200"/>
                <a:gridCol w="3505200"/>
                <a:gridCol w="3505200"/>
              </a:tblGrid>
              <a:tr h="601884">
                <a:tc>
                  <a:txBody>
                    <a:bodyPr/>
                    <a:lstStyle/>
                    <a:p>
                      <a:pPr>
                        <a:spcAft>
                          <a:spcPts val="0"/>
                        </a:spcAft>
                      </a:pPr>
                      <a:r>
                        <a:rPr lang="kk-KZ" sz="1800" dirty="0">
                          <a:solidFill>
                            <a:schemeClr val="tx2"/>
                          </a:solidFill>
                          <a:latin typeface="Times New Roman" pitchFamily="18" charset="0"/>
                          <a:ea typeface="Calibri"/>
                          <a:cs typeface="Times New Roman" pitchFamily="18" charset="0"/>
                        </a:rPr>
                        <a:t>Қимылдың, іс-әрекеттің өту орнын, бағытын білдіреді</a:t>
                      </a:r>
                      <a:endParaRPr lang="ru-RU" sz="1800" dirty="0">
                        <a:solidFill>
                          <a:schemeClr val="tx2"/>
                        </a:solidFill>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a:txBody>
                    <a:bodyPr/>
                    <a:lstStyle/>
                    <a:p>
                      <a:endParaRPr lang="ru-RU" dirty="0"/>
                    </a:p>
                  </a:txBody>
                  <a:tcPr>
                    <a:solidFill>
                      <a:schemeClr val="accent1">
                        <a:lumMod val="40000"/>
                        <a:lumOff val="60000"/>
                      </a:schemeClr>
                    </a:solidFill>
                  </a:tcPr>
                </a:tc>
                <a:tc>
                  <a:txBody>
                    <a:bodyPr/>
                    <a:lstStyle/>
                    <a:p>
                      <a:pPr>
                        <a:spcAft>
                          <a:spcPts val="0"/>
                        </a:spcAft>
                      </a:pPr>
                      <a:r>
                        <a:rPr lang="kk-KZ" sz="1800" dirty="0">
                          <a:solidFill>
                            <a:schemeClr val="tx2"/>
                          </a:solidFill>
                          <a:latin typeface="Times New Roman" pitchFamily="18" charset="0"/>
                          <a:ea typeface="Calibri"/>
                          <a:cs typeface="Times New Roman" pitchFamily="18" charset="0"/>
                        </a:rPr>
                        <a:t>Мезгіл үстеу</a:t>
                      </a:r>
                      <a:endParaRPr lang="ru-RU" sz="1800" dirty="0">
                        <a:solidFill>
                          <a:schemeClr val="tx2"/>
                        </a:solidFill>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r>
              <a:tr h="601884">
                <a:tc>
                  <a:txBody>
                    <a:bodyPr/>
                    <a:lstStyle/>
                    <a:p>
                      <a:pPr>
                        <a:spcAft>
                          <a:spcPts val="0"/>
                        </a:spcAft>
                      </a:pPr>
                      <a:r>
                        <a:rPr lang="kk-KZ" sz="1800" dirty="0">
                          <a:latin typeface="Times New Roman" pitchFamily="18" charset="0"/>
                          <a:ea typeface="Calibri"/>
                          <a:cs typeface="Times New Roman" pitchFamily="18" charset="0"/>
                        </a:rPr>
                        <a:t>Іс-әрекеттің, қимылдың өту мерзімін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dirty="0"/>
                    </a:p>
                  </a:txBody>
                  <a:tcPr/>
                </a:tc>
                <a:tc>
                  <a:txBody>
                    <a:bodyPr/>
                    <a:lstStyle/>
                    <a:p>
                      <a:pPr>
                        <a:spcAft>
                          <a:spcPts val="0"/>
                        </a:spcAft>
                      </a:pPr>
                      <a:r>
                        <a:rPr lang="kk-KZ" sz="1800" dirty="0">
                          <a:latin typeface="Times New Roman" pitchFamily="18" charset="0"/>
                          <a:ea typeface="Calibri"/>
                          <a:cs typeface="Times New Roman" pitchFamily="18" charset="0"/>
                        </a:rPr>
                        <a:t>Мекен үстеу</a:t>
                      </a:r>
                      <a:endParaRPr lang="ru-RU" sz="1800" dirty="0">
                        <a:latin typeface="Times New Roman" pitchFamily="18" charset="0"/>
                        <a:ea typeface="Calibri"/>
                        <a:cs typeface="Times New Roman" pitchFamily="18" charset="0"/>
                      </a:endParaRPr>
                    </a:p>
                  </a:txBody>
                  <a:tcPr marL="68580" marR="68580" marT="0" marB="0"/>
                </a:tc>
              </a:tr>
              <a:tr h="902825">
                <a:tc>
                  <a:txBody>
                    <a:bodyPr/>
                    <a:lstStyle/>
                    <a:p>
                      <a:pPr>
                        <a:spcAft>
                          <a:spcPts val="0"/>
                        </a:spcAft>
                      </a:pPr>
                      <a:r>
                        <a:rPr lang="kk-KZ" sz="1800" dirty="0">
                          <a:latin typeface="Times New Roman" pitchFamily="18" charset="0"/>
                          <a:ea typeface="Calibri"/>
                          <a:cs typeface="Times New Roman" pitchFamily="18" charset="0"/>
                        </a:rPr>
                        <a:t>Қимылдың немесе сынның мөлшері мен шама-шарқын, көлемдік дәрежесін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a:p>
                  </a:txBody>
                  <a:tcPr/>
                </a:tc>
                <a:tc>
                  <a:txBody>
                    <a:bodyPr/>
                    <a:lstStyle/>
                    <a:p>
                      <a:pPr>
                        <a:spcAft>
                          <a:spcPts val="0"/>
                        </a:spcAft>
                      </a:pPr>
                      <a:r>
                        <a:rPr lang="kk-KZ" sz="1800" dirty="0">
                          <a:latin typeface="Times New Roman" pitchFamily="18" charset="0"/>
                          <a:ea typeface="Calibri"/>
                          <a:cs typeface="Times New Roman" pitchFamily="18" charset="0"/>
                        </a:rPr>
                        <a:t>Сын-қимыл үстеуі</a:t>
                      </a:r>
                      <a:endParaRPr lang="ru-RU" sz="1800" dirty="0">
                        <a:latin typeface="Times New Roman" pitchFamily="18" charset="0"/>
                        <a:ea typeface="Calibri"/>
                        <a:cs typeface="Times New Roman" pitchFamily="18" charset="0"/>
                      </a:endParaRPr>
                    </a:p>
                  </a:txBody>
                  <a:tcPr marL="68580" marR="68580" marT="0" marB="0"/>
                </a:tc>
              </a:tr>
              <a:tr h="601884">
                <a:tc>
                  <a:txBody>
                    <a:bodyPr/>
                    <a:lstStyle/>
                    <a:p>
                      <a:pPr>
                        <a:spcAft>
                          <a:spcPts val="0"/>
                        </a:spcAft>
                      </a:pPr>
                      <a:r>
                        <a:rPr lang="kk-KZ" sz="1800" dirty="0">
                          <a:latin typeface="Times New Roman" pitchFamily="18" charset="0"/>
                          <a:ea typeface="Calibri"/>
                          <a:cs typeface="Times New Roman" pitchFamily="18" charset="0"/>
                        </a:rPr>
                        <a:t>Қимылдың, іс-әрекеттің өту амалын,сынын, тәсілін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a:p>
                  </a:txBody>
                  <a:tcPr/>
                </a:tc>
                <a:tc>
                  <a:txBody>
                    <a:bodyPr/>
                    <a:lstStyle/>
                    <a:p>
                      <a:pPr>
                        <a:spcAft>
                          <a:spcPts val="0"/>
                        </a:spcAft>
                      </a:pPr>
                      <a:r>
                        <a:rPr lang="kk-KZ" sz="1800" dirty="0">
                          <a:latin typeface="Times New Roman" pitchFamily="18" charset="0"/>
                          <a:ea typeface="Calibri"/>
                          <a:cs typeface="Times New Roman" pitchFamily="18" charset="0"/>
                        </a:rPr>
                        <a:t>Мөлшер үстеу</a:t>
                      </a:r>
                      <a:endParaRPr lang="ru-RU" sz="1800" dirty="0">
                        <a:latin typeface="Times New Roman" pitchFamily="18" charset="0"/>
                        <a:ea typeface="Calibri"/>
                        <a:cs typeface="Times New Roman" pitchFamily="18" charset="0"/>
                      </a:endParaRPr>
                    </a:p>
                  </a:txBody>
                  <a:tcPr marL="68580" marR="68580" marT="0" marB="0"/>
                </a:tc>
              </a:tr>
              <a:tr h="902825">
                <a:tc>
                  <a:txBody>
                    <a:bodyPr/>
                    <a:lstStyle/>
                    <a:p>
                      <a:pPr>
                        <a:spcAft>
                          <a:spcPts val="0"/>
                        </a:spcAft>
                      </a:pPr>
                      <a:r>
                        <a:rPr lang="kk-KZ" sz="1800" dirty="0">
                          <a:latin typeface="Times New Roman" pitchFamily="18" charset="0"/>
                          <a:ea typeface="Calibri"/>
                          <a:cs typeface="Times New Roman" pitchFamily="18" charset="0"/>
                        </a:rPr>
                        <a:t>Қимылдың, іс-әрекеттің болу  себебін немесе салдарын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a:p>
                  </a:txBody>
                  <a:tcPr/>
                </a:tc>
                <a:tc>
                  <a:txBody>
                    <a:bodyPr/>
                    <a:lstStyle/>
                    <a:p>
                      <a:pPr>
                        <a:spcAft>
                          <a:spcPts val="0"/>
                        </a:spcAft>
                      </a:pPr>
                      <a:r>
                        <a:rPr lang="kk-KZ" sz="1800" dirty="0">
                          <a:latin typeface="Times New Roman" pitchFamily="18" charset="0"/>
                          <a:ea typeface="Calibri"/>
                          <a:cs typeface="Times New Roman" pitchFamily="18" charset="0"/>
                        </a:rPr>
                        <a:t>Күшейткіш үстеу</a:t>
                      </a:r>
                      <a:endParaRPr lang="ru-RU" sz="1800" dirty="0">
                        <a:latin typeface="Times New Roman" pitchFamily="18" charset="0"/>
                        <a:ea typeface="Calibri"/>
                        <a:cs typeface="Times New Roman" pitchFamily="18" charset="0"/>
                      </a:endParaRPr>
                    </a:p>
                  </a:txBody>
                  <a:tcPr marL="68580" marR="68580" marT="0" marB="0"/>
                </a:tc>
              </a:tr>
              <a:tr h="601884">
                <a:tc>
                  <a:txBody>
                    <a:bodyPr/>
                    <a:lstStyle/>
                    <a:p>
                      <a:pPr>
                        <a:spcAft>
                          <a:spcPts val="0"/>
                        </a:spcAft>
                      </a:pPr>
                      <a:r>
                        <a:rPr lang="kk-KZ" sz="1800" dirty="0">
                          <a:latin typeface="Times New Roman" pitchFamily="18" charset="0"/>
                          <a:ea typeface="Calibri"/>
                          <a:cs typeface="Times New Roman" pitchFamily="18" charset="0"/>
                        </a:rPr>
                        <a:t>Қимылдың, іс-әрекеттің болу мақсатын білдіреді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dirty="0"/>
                    </a:p>
                  </a:txBody>
                  <a:tcPr/>
                </a:tc>
                <a:tc>
                  <a:txBody>
                    <a:bodyPr/>
                    <a:lstStyle/>
                    <a:p>
                      <a:pPr>
                        <a:spcAft>
                          <a:spcPts val="0"/>
                        </a:spcAft>
                      </a:pPr>
                      <a:r>
                        <a:rPr lang="kk-KZ" sz="1800" dirty="0">
                          <a:latin typeface="Times New Roman" pitchFamily="18" charset="0"/>
                          <a:ea typeface="Calibri"/>
                          <a:cs typeface="Times New Roman" pitchFamily="18" charset="0"/>
                        </a:rPr>
                        <a:t>Себеп-салдар үстеуі</a:t>
                      </a:r>
                      <a:endParaRPr lang="ru-RU" sz="1800" dirty="0">
                        <a:latin typeface="Times New Roman" pitchFamily="18" charset="0"/>
                        <a:ea typeface="Calibri"/>
                        <a:cs typeface="Times New Roman" pitchFamily="18" charset="0"/>
                      </a:endParaRPr>
                    </a:p>
                  </a:txBody>
                  <a:tcPr marL="68580" marR="68580" marT="0" marB="0"/>
                </a:tc>
              </a:tr>
              <a:tr h="1203767">
                <a:tc>
                  <a:txBody>
                    <a:bodyPr/>
                    <a:lstStyle/>
                    <a:p>
                      <a:pPr>
                        <a:spcAft>
                          <a:spcPts val="0"/>
                        </a:spcAft>
                      </a:pPr>
                      <a:r>
                        <a:rPr lang="kk-KZ" sz="1800" dirty="0">
                          <a:latin typeface="Times New Roman" pitchFamily="18" charset="0"/>
                          <a:ea typeface="Calibri"/>
                          <a:cs typeface="Times New Roman" pitchFamily="18" charset="0"/>
                        </a:rPr>
                        <a:t>Заттың сынын немесе қимылдың, іс-әрекеттің белгісін, сапасын күшейтіп не солғындатып көрсетеді</a:t>
                      </a:r>
                      <a:endParaRPr lang="ru-RU" sz="1800" dirty="0">
                        <a:latin typeface="Times New Roman" pitchFamily="18" charset="0"/>
                        <a:ea typeface="Calibri"/>
                        <a:cs typeface="Times New Roman" pitchFamily="18" charset="0"/>
                      </a:endParaRPr>
                    </a:p>
                  </a:txBody>
                  <a:tcPr marL="68580" marR="68580" marT="0" marB="0"/>
                </a:tc>
                <a:tc>
                  <a:txBody>
                    <a:bodyPr/>
                    <a:lstStyle/>
                    <a:p>
                      <a:endParaRPr lang="ru-RU" dirty="0"/>
                    </a:p>
                  </a:txBody>
                  <a:tcPr/>
                </a:tc>
                <a:tc>
                  <a:txBody>
                    <a:bodyPr/>
                    <a:lstStyle/>
                    <a:p>
                      <a:pPr>
                        <a:spcAft>
                          <a:spcPts val="0"/>
                        </a:spcAft>
                      </a:pPr>
                      <a:r>
                        <a:rPr lang="kk-KZ" sz="1800" dirty="0">
                          <a:latin typeface="Times New Roman" pitchFamily="18" charset="0"/>
                          <a:ea typeface="Calibri"/>
                          <a:cs typeface="Times New Roman" pitchFamily="18" charset="0"/>
                        </a:rPr>
                        <a:t>Мақсат үстеу</a:t>
                      </a:r>
                      <a:endParaRPr lang="ru-RU" sz="1800" dirty="0">
                        <a:latin typeface="Times New Roman" pitchFamily="18" charset="0"/>
                        <a:ea typeface="Calibri"/>
                        <a:cs typeface="Times New Roman" pitchFamily="18" charset="0"/>
                      </a:endParaRPr>
                    </a:p>
                  </a:txBody>
                  <a:tcPr marL="68580" marR="68580" marT="0" marB="0"/>
                </a:tc>
              </a:tr>
            </a:tbl>
          </a:graphicData>
        </a:graphic>
      </p:graphicFrame>
      <p:cxnSp>
        <p:nvCxnSpPr>
          <p:cNvPr id="6" name="Прямая со стрелкой 5"/>
          <p:cNvCxnSpPr/>
          <p:nvPr/>
        </p:nvCxnSpPr>
        <p:spPr>
          <a:xfrm>
            <a:off x="4606724" y="1180618"/>
            <a:ext cx="3206187" cy="7639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flipV="1">
            <a:off x="4525701" y="1169043"/>
            <a:ext cx="3298785" cy="8681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4502552" y="2338086"/>
            <a:ext cx="3275635" cy="10417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V="1">
            <a:off x="4606724" y="2453833"/>
            <a:ext cx="3159889" cy="10301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V="1">
            <a:off x="4409954" y="3935392"/>
            <a:ext cx="3426107" cy="21297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4490977" y="3773347"/>
            <a:ext cx="3264061" cy="1076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4537276" y="4745620"/>
            <a:ext cx="3264061" cy="8912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908090"/>
          </a:xfrm>
        </p:spPr>
        <p:txBody>
          <a:bodyPr>
            <a:normAutofit/>
          </a:bodyPr>
          <a:lstStyle/>
          <a:p>
            <a:pPr algn="ctr"/>
            <a:r>
              <a:rPr lang="kk-KZ" sz="2800" b="1" dirty="0" smtClean="0">
                <a:solidFill>
                  <a:srgbClr val="C00000"/>
                </a:solidFill>
                <a:latin typeface="Times New Roman" pitchFamily="18" charset="0"/>
                <a:cs typeface="Times New Roman" pitchFamily="18" charset="0"/>
              </a:rPr>
              <a:t>Қорытынды</a:t>
            </a:r>
            <a:endParaRPr lang="ru-RU" sz="2800" b="1" dirty="0">
              <a:solidFill>
                <a:srgbClr val="C00000"/>
              </a:solidFill>
              <a:latin typeface="Times New Roman" pitchFamily="18" charset="0"/>
              <a:cs typeface="Times New Roman" pitchFamily="18" charset="0"/>
            </a:endParaRPr>
          </a:p>
        </p:txBody>
      </p:sp>
      <p:pic>
        <p:nvPicPr>
          <p:cNvPr id="5" name="Содержимое 4" descr="Картинки по запросу смайлики"/>
          <p:cNvPicPr>
            <a:picLocks noGrp="1"/>
          </p:cNvPicPr>
          <p:nvPr>
            <p:ph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537340" y="1250067"/>
            <a:ext cx="1005888" cy="844952"/>
          </a:xfrm>
          <a:prstGeom prst="rect">
            <a:avLst/>
          </a:prstGeom>
          <a:noFill/>
          <a:ln>
            <a:noFill/>
          </a:ln>
        </p:spPr>
      </p:pic>
      <p:sp>
        <p:nvSpPr>
          <p:cNvPr id="45057" name="Rectangle 1"/>
          <p:cNvSpPr>
            <a:spLocks noChangeArrowheads="1"/>
          </p:cNvSpPr>
          <p:nvPr/>
        </p:nvSpPr>
        <p:spPr bwMode="auto">
          <a:xfrm>
            <a:off x="0" y="1740216"/>
            <a:ext cx="12192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өте жақсы</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5058" name="Rectangle 2"/>
          <p:cNvSpPr>
            <a:spLocks noChangeArrowheads="1"/>
          </p:cNvSpPr>
          <p:nvPr/>
        </p:nvSpPr>
        <p:spPr bwMode="auto">
          <a:xfrm>
            <a:off x="4618299" y="2203273"/>
            <a:ext cx="7573701"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мәтіннің негізгі мазмұнын түсіндім;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негізгі және қосымша ақпараттарды анықтай алдым;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диалогтік қарым-қатынасқа түстім;</a:t>
            </a:r>
          </a:p>
          <a:p>
            <a:pPr marL="0" marR="0" lvl="0" indent="0"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үстеу сөздерді таптым және сәйкестендірдім, синонимдік қатарларын құрдым.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45060"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45059" name="Рисунок 19" descr="Картинки по запросу смайлики"/>
          <p:cNvPicPr>
            <a:picLocks noChangeAspect="1" noChangeArrowheads="1"/>
          </p:cNvPicPr>
          <p:nvPr/>
        </p:nvPicPr>
        <p:blipFill>
          <a:blip r:embed="rId3" cstate="print"/>
          <a:srcRect/>
          <a:stretch>
            <a:fillRect/>
          </a:stretch>
        </p:blipFill>
        <p:spPr bwMode="auto">
          <a:xfrm>
            <a:off x="2685326" y="2696900"/>
            <a:ext cx="1133475" cy="891252"/>
          </a:xfrm>
          <a:prstGeom prst="rect">
            <a:avLst/>
          </a:prstGeom>
          <a:noFill/>
        </p:spPr>
      </p:pic>
      <p:sp>
        <p:nvSpPr>
          <p:cNvPr id="45061" name="Rectangle 5"/>
          <p:cNvSpPr>
            <a:spLocks noChangeArrowheads="1"/>
          </p:cNvSpPr>
          <p:nvPr/>
        </p:nvSpPr>
        <p:spPr bwMode="auto">
          <a:xfrm>
            <a:off x="0" y="3222988"/>
            <a:ext cx="12192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kk-KZ" sz="2000" dirty="0" smtClean="0">
                <a:latin typeface="Times New Roman" pitchFamily="18" charset="0"/>
                <a:ea typeface="Calibri" pitchFamily="34" charset="0"/>
                <a:cs typeface="Times New Roman" pitchFamily="18" charset="0"/>
              </a:rPr>
              <a:t>             </a:t>
            </a:r>
            <a:r>
              <a:rPr kumimoji="0" lang="kk-K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орташа</a:t>
            </a:r>
            <a:endParaRPr kumimoji="0" lang="kk-KZ"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Рисунок 11" descr="Картинки по запросу смайлики"/>
          <p:cNvPicPr/>
          <p:nvPr/>
        </p:nvPicPr>
        <p:blipFill>
          <a:blip r:embed="rId4"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849300" y="4577185"/>
            <a:ext cx="914400" cy="666750"/>
          </a:xfrm>
          <a:prstGeom prst="rect">
            <a:avLst/>
          </a:prstGeom>
          <a:noFill/>
          <a:ln>
            <a:noFill/>
          </a:ln>
        </p:spPr>
      </p:pic>
      <p:sp>
        <p:nvSpPr>
          <p:cNvPr id="13" name="Прямоугольник 12"/>
          <p:cNvSpPr/>
          <p:nvPr/>
        </p:nvSpPr>
        <p:spPr>
          <a:xfrm>
            <a:off x="590309" y="4721658"/>
            <a:ext cx="2986269" cy="400110"/>
          </a:xfrm>
          <a:prstGeom prst="rect">
            <a:avLst/>
          </a:prstGeom>
        </p:spPr>
        <p:txBody>
          <a:bodyPr wrap="square">
            <a:spAutoFit/>
          </a:bodyPr>
          <a:lstStyle/>
          <a:p>
            <a:r>
              <a:rPr lang="kk-KZ" sz="2000" dirty="0" smtClean="0">
                <a:latin typeface="Times New Roman" pitchFamily="18" charset="0"/>
                <a:cs typeface="Times New Roman" pitchFamily="18" charset="0"/>
              </a:rPr>
              <a:t>қанағаттанарлық</a:t>
            </a:r>
            <a:endParaRPr lang="ru-RU"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188719"/>
          </a:xfrm>
          <a:solidFill>
            <a:schemeClr val="bg2"/>
          </a:solidFill>
        </p:spPr>
        <p:txBody>
          <a:bodyPr>
            <a:normAutofit/>
          </a:bodyPr>
          <a:lstStyle/>
          <a:p>
            <a:r>
              <a:rPr lang="ru-RU" sz="2800" b="1" dirty="0" smtClean="0">
                <a:solidFill>
                  <a:srgbClr val="00206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                </a:t>
            </a:r>
            <a:r>
              <a:rPr lang="ru-RU" sz="3200" b="1" dirty="0" err="1" smtClean="0">
                <a:solidFill>
                  <a:srgbClr val="FF0000"/>
                </a:solidFill>
                <a:latin typeface="Times New Roman" panose="02020603050405020304" pitchFamily="18" charset="0"/>
                <a:cs typeface="Times New Roman" panose="02020603050405020304" pitchFamily="18" charset="0"/>
              </a:rPr>
              <a:t>Үйге</a:t>
            </a:r>
            <a:r>
              <a:rPr lang="ru-RU" sz="3200" b="1" dirty="0" smtClean="0">
                <a:solidFill>
                  <a:srgbClr val="FF0000"/>
                </a:solidFill>
                <a:latin typeface="Times New Roman" panose="02020603050405020304" pitchFamily="18" charset="0"/>
                <a:cs typeface="Times New Roman" panose="02020603050405020304" pitchFamily="18" charset="0"/>
              </a:rPr>
              <a:t> </a:t>
            </a:r>
            <a:r>
              <a:rPr lang="ru-RU" sz="3200" b="1" dirty="0" err="1" smtClean="0">
                <a:solidFill>
                  <a:srgbClr val="FF0000"/>
                </a:solidFill>
                <a:latin typeface="Times New Roman" panose="02020603050405020304" pitchFamily="18" charset="0"/>
                <a:cs typeface="Times New Roman" panose="02020603050405020304" pitchFamily="18" charset="0"/>
              </a:rPr>
              <a:t>тапсырма</a:t>
            </a:r>
            <a:endParaRPr lang="ru-RU" sz="40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188720"/>
            <a:ext cx="12192000" cy="5669279"/>
          </a:xfrm>
          <a:solidFill>
            <a:schemeClr val="accent3">
              <a:lumMod val="20000"/>
              <a:lumOff val="80000"/>
            </a:schemeClr>
          </a:solidFill>
        </p:spPr>
        <p:txBody>
          <a:bodyPr>
            <a:normAutofit/>
          </a:bodyPr>
          <a:lstStyle/>
          <a:p>
            <a:pPr marL="0" lvl="0" indent="0" algn="just">
              <a:lnSpc>
                <a:spcPct val="97000"/>
              </a:lnSpc>
              <a:spcAft>
                <a:spcPts val="0"/>
              </a:spcAft>
              <a:buNone/>
              <a:tabLst>
                <a:tab pos="647700" algn="l"/>
              </a:tabLst>
            </a:pPr>
            <a:r>
              <a:rPr lang="ru-RU"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ru-RU"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Мәтіндегі</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үстеулер</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ерте</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заманнан</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бері</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кеңінен</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бүгінгі</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күнге</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дейін</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a:t>
            </a:r>
            <a:endPar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сан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түрлі</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көне</a:t>
            </a:r>
            <a:r>
              <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ортақ</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endPar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828800" lvl="4" indent="0" algn="just">
              <a:lnSpc>
                <a:spcPct val="97000"/>
              </a:lnSpc>
              <a:buNone/>
              <a:tabLst>
                <a:tab pos="647700" algn="l"/>
              </a:tabLst>
            </a:pPr>
            <a:r>
              <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Объект 2"/>
          <p:cNvSpPr txBox="1">
            <a:spLocks/>
          </p:cNvSpPr>
          <p:nvPr/>
        </p:nvSpPr>
        <p:spPr>
          <a:xfrm>
            <a:off x="0" y="1188721"/>
            <a:ext cx="12192000" cy="5669279"/>
          </a:xfrm>
          <a:prstGeom prst="rect">
            <a:avLst/>
          </a:prstGeom>
          <a:solidFill>
            <a:schemeClr val="accent3">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97000"/>
              </a:lnSpc>
              <a:buNone/>
              <a:tabLst>
                <a:tab pos="647700" algn="l"/>
              </a:tabLst>
            </a:pPr>
            <a:r>
              <a:rPr lang="ru-RU"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97000"/>
              </a:lnSpc>
              <a:buNone/>
              <a:tabLst>
                <a:tab pos="647700" algn="l"/>
              </a:tabLst>
            </a:pP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97000"/>
              </a:lnSpc>
              <a:buNone/>
              <a:tabLst>
                <a:tab pos="647700" algn="l"/>
              </a:tabLst>
            </a:pPr>
            <a:endParaRPr lang="ru-RU"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97000"/>
              </a:lnSpc>
              <a:buNone/>
              <a:tabLst>
                <a:tab pos="647700" algn="l"/>
              </a:tabLst>
            </a:pP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97000"/>
              </a:lnSpc>
              <a:buNone/>
              <a:tabLst>
                <a:tab pos="647700" algn="l"/>
              </a:tabLst>
            </a:pP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9217" name="Rectangle 1"/>
          <p:cNvSpPr>
            <a:spLocks noChangeArrowheads="1"/>
          </p:cNvSpPr>
          <p:nvPr/>
        </p:nvSpPr>
        <p:spPr bwMode="auto">
          <a:xfrm>
            <a:off x="613458" y="2268842"/>
            <a:ext cx="11578542"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Наурыз мерекесіне байланысты қалыптасқан ұғымдар мен дәстүрлер туралы қандай ақпараттарды білесіздер?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Зерттеу жасап көріңіз.</a:t>
            </a:r>
            <a:r>
              <a:rPr kumimoji="0" lang="ru-RU" sz="28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extLst>
      <p:ext uri="{BB962C8B-B14F-4D97-AF65-F5344CB8AC3E}">
        <p14:creationId xmlns="" xmlns:p14="http://schemas.microsoft.com/office/powerpoint/2010/main" val="3608794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980660"/>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      </a:t>
            </a:r>
            <a:r>
              <a:rPr lang="kk-KZ" sz="3100" b="1" dirty="0" smtClean="0">
                <a:solidFill>
                  <a:srgbClr val="002060"/>
                </a:solidFill>
                <a:latin typeface="Times New Roman" panose="02020603050405020304" pitchFamily="18" charset="0"/>
                <a:cs typeface="Times New Roman" panose="02020603050405020304" pitchFamily="18" charset="0"/>
              </a:rPr>
              <a:t>Оқу мақсаттары:</a:t>
            </a:r>
            <a:r>
              <a:rPr lang="kk-KZ" sz="3600" b="1" dirty="0">
                <a:solidFill>
                  <a:srgbClr val="002060"/>
                </a:solidFill>
                <a:latin typeface="Times New Roman" panose="02020603050405020304" pitchFamily="18" charset="0"/>
                <a:cs typeface="Times New Roman" panose="02020603050405020304" pitchFamily="18" charset="0"/>
              </a:rPr>
              <a:t/>
            </a:r>
            <a:br>
              <a:rPr lang="kk-KZ" sz="3600" b="1" dirty="0">
                <a:solidFill>
                  <a:srgbClr val="002060"/>
                </a:solidFill>
                <a:latin typeface="Times New Roman" panose="02020603050405020304" pitchFamily="18" charset="0"/>
                <a:cs typeface="Times New Roman" panose="02020603050405020304" pitchFamily="18" charset="0"/>
              </a:rPr>
            </a:b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980661"/>
            <a:ext cx="12192000" cy="5877339"/>
          </a:xfrm>
          <a:solidFill>
            <a:schemeClr val="accent3">
              <a:lumMod val="20000"/>
              <a:lumOff val="80000"/>
            </a:schemeClr>
          </a:solidFill>
        </p:spPr>
        <p:txBody>
          <a:bodyPr>
            <a:normAutofit/>
          </a:bodyPr>
          <a:lstStyle/>
          <a:p>
            <a:pPr algn="just"/>
            <a:endParaRPr lang="kk-KZ"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0"/>
              </a:spcAft>
              <a:buNone/>
            </a:pPr>
            <a:r>
              <a:rPr lang="ru-RU" sz="2400" dirty="0">
                <a:solidFill>
                  <a:srgbClr val="002060"/>
                </a:solidFill>
                <a:latin typeface="Times New Roman" panose="02020603050405020304" pitchFamily="18" charset="0"/>
                <a:cs typeface="Times New Roman" panose="02020603050405020304" pitchFamily="18" charset="0"/>
              </a:rPr>
              <a:t>Т/А2. </a:t>
            </a:r>
            <a:r>
              <a:rPr lang="ru-RU" sz="2400" dirty="0" err="1">
                <a:solidFill>
                  <a:srgbClr val="002060"/>
                </a:solidFill>
                <a:latin typeface="Times New Roman" panose="02020603050405020304" pitchFamily="18" charset="0"/>
                <a:cs typeface="Times New Roman" panose="02020603050405020304" pitchFamily="18" charset="0"/>
              </a:rPr>
              <a:t>Әлеуметтік</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мәдени</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ресми-іскери</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тақырыптарға</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байланысты</a:t>
            </a:r>
            <a:r>
              <a:rPr lang="ru-RU" sz="2400" dirty="0">
                <a:solidFill>
                  <a:srgbClr val="002060"/>
                </a:solidFill>
                <a:latin typeface="Times New Roman" panose="02020603050405020304" pitchFamily="18" charset="0"/>
                <a:cs typeface="Times New Roman" panose="02020603050405020304" pitchFamily="18" charset="0"/>
              </a:rPr>
              <a:t> диалог, </a:t>
            </a:r>
            <a:r>
              <a:rPr lang="ru-RU" sz="2400" dirty="0" err="1">
                <a:solidFill>
                  <a:srgbClr val="002060"/>
                </a:solidFill>
                <a:latin typeface="Times New Roman" panose="02020603050405020304" pitchFamily="18" charset="0"/>
                <a:cs typeface="Times New Roman" panose="02020603050405020304" pitchFamily="18" charset="0"/>
              </a:rPr>
              <a:t>монологтердегі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жаңалық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құттықтау</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көтерілген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мәселені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талдау</a:t>
            </a:r>
            <a:r>
              <a:rPr lang="ru-RU" sz="2400" dirty="0">
                <a:solidFill>
                  <a:srgbClr val="002060"/>
                </a:solidFill>
                <a:latin typeface="Times New Roman" panose="02020603050405020304" pitchFamily="18" charset="0"/>
                <a:cs typeface="Times New Roman" panose="02020603050405020304" pitchFamily="18" charset="0"/>
              </a:rPr>
              <a:t>;</a:t>
            </a:r>
          </a:p>
          <a:p>
            <a:pPr marL="0" indent="0" algn="just">
              <a:lnSpc>
                <a:spcPct val="107000"/>
              </a:lnSpc>
              <a:spcAft>
                <a:spcPts val="0"/>
              </a:spcAft>
              <a:buNone/>
            </a:pPr>
            <a:r>
              <a:rPr lang="ru-RU" sz="2400" dirty="0">
                <a:solidFill>
                  <a:srgbClr val="002060"/>
                </a:solidFill>
                <a:latin typeface="Times New Roman" panose="02020603050405020304" pitchFamily="18" charset="0"/>
                <a:cs typeface="Times New Roman" panose="02020603050405020304" pitchFamily="18" charset="0"/>
              </a:rPr>
              <a:t>ӘТН4. </a:t>
            </a:r>
            <a:r>
              <a:rPr lang="ru-RU" sz="2400" dirty="0" err="1">
                <a:solidFill>
                  <a:srgbClr val="002060"/>
                </a:solidFill>
                <a:latin typeface="Times New Roman" panose="02020603050405020304" pitchFamily="18" charset="0"/>
                <a:cs typeface="Times New Roman" panose="02020603050405020304" pitchFamily="18" charset="0"/>
              </a:rPr>
              <a:t>Үстеудің</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мағыналық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түрлерін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ажырату</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синоинимдік</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қатарларын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түрлендіріп</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қолдану</a:t>
            </a:r>
            <a:r>
              <a:rPr lang="ru-RU" sz="2400" dirty="0">
                <a:solidFill>
                  <a:srgbClr val="002060"/>
                </a:solidFill>
                <a:latin typeface="Times New Roman" panose="02020603050405020304" pitchFamily="18" charset="0"/>
                <a:cs typeface="Times New Roman" panose="02020603050405020304" pitchFamily="18" charset="0"/>
              </a:rPr>
              <a:t>.</a:t>
            </a:r>
          </a:p>
          <a:p>
            <a:pPr marL="0" indent="0" algn="just">
              <a:lnSpc>
                <a:spcPct val="107000"/>
              </a:lnSpc>
              <a:spcAft>
                <a:spcPts val="0"/>
              </a:spcAft>
              <a:buNone/>
            </a:pP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396849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kk-KZ" sz="3600" b="1" dirty="0" smtClean="0">
                <a:solidFill>
                  <a:srgbClr val="002060"/>
                </a:solidFill>
                <a:latin typeface="Times New Roman" panose="02020603050405020304" pitchFamily="18" charset="0"/>
                <a:cs typeface="Times New Roman" panose="02020603050405020304" pitchFamily="18" charset="0"/>
              </a:rPr>
              <a:t>Бағалау критерийлері:</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351130"/>
            <a:ext cx="12192000" cy="5506870"/>
          </a:xfrm>
          <a:solidFill>
            <a:schemeClr val="accent3">
              <a:lumMod val="20000"/>
              <a:lumOff val="80000"/>
            </a:schemeClr>
          </a:solidFill>
        </p:spPr>
        <p:txBody>
          <a:bodyPr>
            <a:normAutofit/>
          </a:bodyPr>
          <a:lstStyle/>
          <a:p>
            <a:pPr>
              <a:buNone/>
            </a:pPr>
            <a:endParaRPr lang="kk-KZ" dirty="0" smtClean="0">
              <a:solidFill>
                <a:srgbClr val="002060"/>
              </a:solidFill>
              <a:latin typeface="Times New Roman" pitchFamily="18" charset="0"/>
              <a:cs typeface="Times New Roman" pitchFamily="18" charset="0"/>
            </a:endParaRPr>
          </a:p>
          <a:p>
            <a:pPr>
              <a:buNone/>
            </a:pPr>
            <a:endParaRPr lang="kk-KZ" dirty="0" smtClean="0">
              <a:solidFill>
                <a:srgbClr val="002060"/>
              </a:solidFill>
              <a:latin typeface="Times New Roman" pitchFamily="18" charset="0"/>
              <a:cs typeface="Times New Roman" pitchFamily="18" charset="0"/>
            </a:endParaRPr>
          </a:p>
          <a:p>
            <a:pPr>
              <a:buNone/>
            </a:pPr>
            <a:r>
              <a:rPr lang="kk-KZ" dirty="0" smtClean="0">
                <a:solidFill>
                  <a:srgbClr val="002060"/>
                </a:solidFill>
                <a:latin typeface="Times New Roman" pitchFamily="18" charset="0"/>
                <a:cs typeface="Times New Roman" pitchFamily="18" charset="0"/>
              </a:rPr>
              <a:t>-  мәтіннің негізгі мазмұнын түсінеді;</a:t>
            </a:r>
            <a:endParaRPr lang="ru-RU" dirty="0" smtClean="0">
              <a:solidFill>
                <a:srgbClr val="002060"/>
              </a:solidFill>
              <a:latin typeface="Times New Roman" pitchFamily="18" charset="0"/>
              <a:cs typeface="Times New Roman" pitchFamily="18" charset="0"/>
            </a:endParaRPr>
          </a:p>
          <a:p>
            <a:pPr>
              <a:buNone/>
            </a:pPr>
            <a:r>
              <a:rPr lang="kk-KZ" dirty="0" smtClean="0">
                <a:solidFill>
                  <a:srgbClr val="002060"/>
                </a:solidFill>
                <a:latin typeface="Times New Roman" pitchFamily="18" charset="0"/>
                <a:cs typeface="Times New Roman" pitchFamily="18" charset="0"/>
              </a:rPr>
              <a:t>-  негізгі және қосымша ақпараттарды анықтай алады;</a:t>
            </a:r>
            <a:endParaRPr lang="ru-RU" dirty="0" smtClean="0">
              <a:solidFill>
                <a:srgbClr val="002060"/>
              </a:solidFill>
              <a:latin typeface="Times New Roman" pitchFamily="18" charset="0"/>
              <a:cs typeface="Times New Roman" pitchFamily="18" charset="0"/>
            </a:endParaRPr>
          </a:p>
          <a:p>
            <a:pPr>
              <a:buNone/>
            </a:pPr>
            <a:r>
              <a:rPr lang="kk-KZ" dirty="0" smtClean="0">
                <a:solidFill>
                  <a:srgbClr val="002060"/>
                </a:solidFill>
                <a:latin typeface="Times New Roman" pitchFamily="18" charset="0"/>
                <a:cs typeface="Times New Roman" pitchFamily="18" charset="0"/>
              </a:rPr>
              <a:t>- диалогтік қарым-қатынасқа түсе алады;</a:t>
            </a:r>
            <a:endParaRPr lang="ru-RU" dirty="0" smtClean="0">
              <a:solidFill>
                <a:srgbClr val="002060"/>
              </a:solidFill>
              <a:latin typeface="Times New Roman" pitchFamily="18" charset="0"/>
              <a:cs typeface="Times New Roman" pitchFamily="18" charset="0"/>
            </a:endParaRPr>
          </a:p>
          <a:p>
            <a:pPr>
              <a:buNone/>
            </a:pPr>
            <a:r>
              <a:rPr lang="kk-KZ" dirty="0" smtClean="0">
                <a:solidFill>
                  <a:srgbClr val="002060"/>
                </a:solidFill>
                <a:latin typeface="Times New Roman" pitchFamily="18" charset="0"/>
                <a:cs typeface="Times New Roman" pitchFamily="18" charset="0"/>
              </a:rPr>
              <a:t>- үстеу сөздерді табады, синонимдік қатарларын құрады.</a:t>
            </a:r>
            <a:endParaRPr lang="kk-KZ"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948825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a:normAutofit/>
          </a:bodyPr>
          <a:lstStyle/>
          <a:p>
            <a:pPr>
              <a:buNone/>
            </a:pPr>
            <a:endParaRPr lang="kk-KZ" dirty="0" smtClean="0">
              <a:solidFill>
                <a:srgbClr val="002060"/>
              </a:solidFill>
              <a:latin typeface="Times New Roman" pitchFamily="18" charset="0"/>
              <a:cs typeface="Times New Roman" pitchFamily="18" charset="0"/>
            </a:endParaRPr>
          </a:p>
          <a:p>
            <a:pPr>
              <a:buNone/>
            </a:pPr>
            <a:endParaRPr lang="kk-KZ" dirty="0" smtClean="0">
              <a:solidFill>
                <a:srgbClr val="002060"/>
              </a:solidFill>
              <a:latin typeface="Times New Roman" pitchFamily="18" charset="0"/>
              <a:cs typeface="Times New Roman" pitchFamily="18" charset="0"/>
            </a:endParaRPr>
          </a:p>
        </p:txBody>
      </p:sp>
      <p:pic>
        <p:nvPicPr>
          <p:cNvPr id="4" name="Көктем әні.mp4">
            <a:hlinkClick r:id="" action="ppaction://media"/>
          </p:cNvPr>
          <p:cNvPicPr>
            <a:picLocks noRot="1" noChangeAspect="1"/>
          </p:cNvPicPr>
          <p:nvPr>
            <a:videoFile r:link="rId1"/>
          </p:nvPr>
        </p:nvPicPr>
        <p:blipFill>
          <a:blip r:embed="rId3" cstate="print"/>
          <a:stretch>
            <a:fillRect/>
          </a:stretch>
        </p:blipFill>
        <p:spPr>
          <a:xfrm>
            <a:off x="532435" y="277791"/>
            <a:ext cx="11354765" cy="6111433"/>
          </a:xfrm>
          <a:prstGeom prst="rect">
            <a:avLst/>
          </a:prstGeom>
        </p:spPr>
      </p:pic>
    </p:spTree>
    <p:extLst>
      <p:ext uri="{BB962C8B-B14F-4D97-AF65-F5344CB8AC3E}">
        <p14:creationId xmlns="" xmlns:p14="http://schemas.microsoft.com/office/powerpoint/2010/main" val="2948825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067"/>
            <a:ext cx="12192000" cy="1097279"/>
          </a:xfrm>
          <a:solidFill>
            <a:schemeClr val="bg2"/>
          </a:solidFill>
        </p:spPr>
        <p:txBody>
          <a:bodyPr>
            <a:normAutofit/>
          </a:bodyPr>
          <a:lstStyle/>
          <a:p>
            <a:pPr>
              <a:spcAft>
                <a:spcPts val="0"/>
              </a:spcAft>
            </a:pPr>
            <a:r>
              <a:rPr lang="kk-KZ" sz="2800" b="1" dirty="0" smtClean="0">
                <a:latin typeface="Times New Roman" panose="02020603050405020304" pitchFamily="18" charset="0"/>
                <a:ea typeface="Times New Roman" panose="02020603050405020304" pitchFamily="18" charset="0"/>
              </a:rPr>
              <a:t>                                       </a:t>
            </a:r>
            <a:r>
              <a:rPr lang="kk-KZ" sz="2800" b="1" dirty="0" smtClean="0">
                <a:solidFill>
                  <a:srgbClr val="002060"/>
                </a:solidFill>
                <a:latin typeface="Times New Roman" panose="02020603050405020304" pitchFamily="18" charset="0"/>
                <a:ea typeface="Times New Roman" panose="02020603050405020304" pitchFamily="18" charset="0"/>
              </a:rPr>
              <a:t>Дамыту </a:t>
            </a:r>
            <a:r>
              <a:rPr lang="kk-KZ" sz="2800" b="1" dirty="0">
                <a:solidFill>
                  <a:srgbClr val="002060"/>
                </a:solidFill>
                <a:latin typeface="Times New Roman" panose="02020603050405020304" pitchFamily="18" charset="0"/>
                <a:ea typeface="Times New Roman" panose="02020603050405020304" pitchFamily="18" charset="0"/>
              </a:rPr>
              <a:t>тапсырмалары. </a:t>
            </a:r>
            <a:r>
              <a:rPr lang="ru-RU" sz="2800" dirty="0">
                <a:solidFill>
                  <a:srgbClr val="002060"/>
                </a:solidFill>
              </a:rPr>
              <a:t/>
            </a:r>
            <a:br>
              <a:rPr lang="ru-RU" sz="2800" dirty="0">
                <a:solidFill>
                  <a:srgbClr val="002060"/>
                </a:solidFill>
              </a:rPr>
            </a:br>
            <a:r>
              <a:rPr lang="ru-RU" sz="2800" dirty="0" smtClean="0">
                <a:solidFill>
                  <a:srgbClr val="002060"/>
                </a:solidFill>
              </a:rPr>
              <a:t>                                               </a:t>
            </a:r>
            <a:r>
              <a:rPr lang="kk-KZ" sz="2800" b="1" dirty="0" smtClean="0">
                <a:solidFill>
                  <a:srgbClr val="002060"/>
                </a:solidFill>
                <a:latin typeface="Times New Roman" panose="02020603050405020304" pitchFamily="18" charset="0"/>
                <a:ea typeface="Calibri" panose="020F0502020204030204" pitchFamily="34" charset="0"/>
              </a:rPr>
              <a:t>Ой </a:t>
            </a:r>
            <a:r>
              <a:rPr lang="kk-KZ" sz="2800" b="1" dirty="0">
                <a:solidFill>
                  <a:srgbClr val="002060"/>
                </a:solidFill>
                <a:latin typeface="Times New Roman" panose="02020603050405020304" pitchFamily="18" charset="0"/>
                <a:ea typeface="Calibri" panose="020F0502020204030204" pitchFamily="34" charset="0"/>
              </a:rPr>
              <a:t>қозғау, </a:t>
            </a:r>
            <a:r>
              <a:rPr lang="kk-KZ" sz="2800" b="1" dirty="0" smtClean="0">
                <a:solidFill>
                  <a:srgbClr val="002060"/>
                </a:solidFill>
                <a:latin typeface="Times New Roman" panose="02020603050405020304" pitchFamily="18" charset="0"/>
                <a:ea typeface="Calibri" panose="020F0502020204030204" pitchFamily="34" charset="0"/>
              </a:rPr>
              <a:t>ойландыру</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83212"/>
            <a:ext cx="12192000" cy="5774788"/>
          </a:xfrm>
          <a:solidFill>
            <a:schemeClr val="accent3">
              <a:lumMod val="20000"/>
              <a:lumOff val="80000"/>
            </a:schemeClr>
          </a:solidFill>
        </p:spPr>
        <p:txBody>
          <a:bodyPr>
            <a:normAutofit/>
          </a:bodyPr>
          <a:lstStyle/>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pPr>
              <a:buNone/>
            </a:pPr>
            <a:r>
              <a:rPr lang="kk-KZ" b="1" dirty="0" smtClean="0">
                <a:solidFill>
                  <a:srgbClr val="002060"/>
                </a:solidFill>
                <a:latin typeface="Times New Roman" pitchFamily="18" charset="0"/>
                <a:cs typeface="Times New Roman" pitchFamily="18" charset="0"/>
              </a:rPr>
              <a:t>                          Қараторғай                                        Наурызек</a:t>
            </a:r>
            <a:endParaRPr lang="kk-KZ" dirty="0">
              <a:solidFill>
                <a:srgbClr val="002060"/>
              </a:solidFill>
              <a:latin typeface="Times New Roman" pitchFamily="18" charset="0"/>
              <a:cs typeface="Times New Roman"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a:p>
            <a:pPr marL="0" indent="0" algn="ctr">
              <a:buNone/>
            </a:pPr>
            <a:r>
              <a:rPr lang="kk-KZ" dirty="0" smtClean="0">
                <a:solidFill>
                  <a:srgbClr val="FF0000"/>
                </a:solidFill>
                <a:latin typeface="Times New Roman" panose="02020603050405020304" pitchFamily="18" charset="0"/>
                <a:cs typeface="Times New Roman" panose="02020603050405020304" pitchFamily="18" charset="0"/>
              </a:rPr>
              <a:t>Суретке назар аударайық.     </a:t>
            </a:r>
          </a:p>
          <a:p>
            <a:pPr marL="0" indent="0">
              <a:buNone/>
            </a:pPr>
            <a:r>
              <a:rPr lang="kk-KZ" b="1" dirty="0" smtClean="0">
                <a:solidFill>
                  <a:srgbClr val="FF0000"/>
                </a:solidFill>
                <a:latin typeface="Times New Roman" panose="02020603050405020304" pitchFamily="18" charset="0"/>
                <a:cs typeface="Times New Roman" panose="02020603050405020304" pitchFamily="18" charset="0"/>
              </a:rPr>
              <a:t>                                                                         </a:t>
            </a:r>
          </a:p>
          <a:p>
            <a:pPr marL="0" indent="0" algn="ctr">
              <a:buNone/>
            </a:pPr>
            <a:r>
              <a:rPr lang="kk-KZ" b="1" dirty="0" smtClean="0">
                <a:solidFill>
                  <a:srgbClr val="FF0000"/>
                </a:solidFill>
                <a:latin typeface="Times New Roman" panose="02020603050405020304" pitchFamily="18" charset="0"/>
                <a:cs typeface="Times New Roman" panose="02020603050405020304" pitchFamily="18" charset="0"/>
              </a:rPr>
              <a:t>                                             </a:t>
            </a:r>
            <a:endParaRPr lang="ru-RU" b="1" dirty="0">
              <a:solidFill>
                <a:srgbClr val="FF0000"/>
              </a:solidFill>
              <a:latin typeface="Times New Roman" panose="02020603050405020304" pitchFamily="18" charset="0"/>
              <a:cs typeface="Times New Roman" panose="02020603050405020304" pitchFamily="18" charset="0"/>
            </a:endParaRPr>
          </a:p>
        </p:txBody>
      </p:sp>
      <p:pic>
        <p:nvPicPr>
          <p:cNvPr id="5" name="Рисунок 4" descr="Кәдімгі қараторғай (Sturnus vulgaris)">
            <a:hlinkClick r:id="rId2" tooltip="&quot;Кәдімгі қараторғай (Sturnus vulgaris)&quot;"/>
          </p:cNvPr>
          <p:cNvPicPr/>
          <p:nvPr/>
        </p:nvPicPr>
        <p:blipFill rotWithShape="1">
          <a:blip r:embed="rId3" cstate="print">
            <a:extLst>
              <a:ext uri="{28A0092B-C50C-407E-A947-70E740481C1C}">
                <a14:useLocalDpi xmlns:lc="http://schemas.openxmlformats.org/drawingml/2006/lockedCanvas" xmlns:pic="http://schemas.openxmlformats.org/drawingml/2006/picture" xmlns:o="urn:schemas-microsoft-com:office:office" xmlns:v="urn:schemas-microsoft-com:vml" xmlns:w10="urn:schemas-microsoft-com:office:word" xmlns:w="http://schemas.openxmlformats.org/wordprocessingml/2006/main" xmlns:a14="http://schemas.microsoft.com/office/drawing/2010/main" xmlns:mc="http://schemas.openxmlformats.org/markup-compatibility/2006" xmlns="" xmlns:wne="http://schemas.microsoft.com/office/word/2006/wordml" xmlns:wp="http://schemas.openxmlformats.org/drawingml/2006/wordprocessingDrawing" xmlns:m="http://schemas.openxmlformats.org/officeDocument/2006/math" xmlns:ve="http://schemas.openxmlformats.org/markup-compatibility/2006" val="0"/>
              </a:ext>
            </a:extLst>
          </a:blip>
          <a:srcRect t="12419" r="16667" b="13725"/>
          <a:stretch/>
        </p:blipFill>
        <p:spPr bwMode="auto">
          <a:xfrm>
            <a:off x="1685743" y="1628413"/>
            <a:ext cx="3245071" cy="1948163"/>
          </a:xfrm>
          <a:prstGeom prst="rect">
            <a:avLst/>
          </a:prstGeom>
          <a:ln>
            <a:noFill/>
          </a:ln>
          <a:effectLst>
            <a:outerShdw blurRad="292100" dist="139700" dir="2700000" algn="tl" rotWithShape="0">
              <a:srgbClr val="333333">
                <a:alpha val="65000"/>
              </a:srgbClr>
            </a:outerShdw>
          </a:effectLst>
          <a:extLst>
            <a:ext uri="{53640926-AAD7-44D8-BBD7-CCE9431645EC}">
              <a14:shadowObscured xmlns:lc="http://schemas.openxmlformats.org/drawingml/2006/lockedCanvas" xmlns:pic="http://schemas.openxmlformats.org/drawingml/2006/picture" xmlns:o="urn:schemas-microsoft-com:office:office" xmlns:v="urn:schemas-microsoft-com:vml" xmlns:w10="urn:schemas-microsoft-com:office:word" xmlns:w="http://schemas.openxmlformats.org/wordprocessingml/2006/main" xmlns:a14="http://schemas.microsoft.com/office/drawing/2010/main" xmlns:mc="http://schemas.openxmlformats.org/markup-compatibility/2006" xmlns="" xmlns:wne="http://schemas.microsoft.com/office/word/2006/wordml" xmlns:wp="http://schemas.openxmlformats.org/drawingml/2006/wordprocessingDrawing" xmlns:m="http://schemas.openxmlformats.org/officeDocument/2006/math" xmlns:ve="http://schemas.openxmlformats.org/markup-compatibility/2006"/>
            </a:ext>
          </a:extLst>
        </p:spPr>
      </p:pic>
      <p:pic>
        <p:nvPicPr>
          <p:cNvPr id="6" name="Рисунок 5"/>
          <p:cNvPicPr/>
          <p:nvPr/>
        </p:nvPicPr>
        <p:blipFill>
          <a:blip r:embed="rId4" cstate="print">
            <a:extLst>
              <a:ext uri="{28A0092B-C50C-407E-A947-70E740481C1C}">
                <a14:useLocalDpi xmlns:lc="http://schemas.openxmlformats.org/drawingml/2006/lockedCanvas" xmlns:pic="http://schemas.openxmlformats.org/drawingml/2006/picture" xmlns:o="urn:schemas-microsoft-com:office:office" xmlns:v="urn:schemas-microsoft-com:vml" xmlns:w10="urn:schemas-microsoft-com:office:word" xmlns:w="http://schemas.openxmlformats.org/wordprocessingml/2006/main" xmlns:a14="http://schemas.microsoft.com/office/drawing/2010/main" xmlns:mc="http://schemas.openxmlformats.org/markup-compatibility/2006"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6954620" y="1721010"/>
            <a:ext cx="3103780" cy="19018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34691467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     </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075" name="Rectangle 3"/>
          <p:cNvSpPr>
            <a:spLocks noGrp="1" noChangeArrowheads="1"/>
          </p:cNvSpPr>
          <p:nvPr>
            <p:ph idx="1"/>
          </p:nvPr>
        </p:nvSpPr>
        <p:spPr bwMode="auto">
          <a:xfrm>
            <a:off x="775504" y="1998890"/>
            <a:ext cx="1111169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Қараторғай - </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кәдімгі </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hlinkClick r:id="rId2" tooltip="Жыл"/>
              </a:rPr>
              <a:t>жыл</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құсы. </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hlinkClick r:id="rId3" tooltip="Наурыз"/>
              </a:rPr>
              <a:t>Наурыз</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айында ұшып келеді.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Наурызек - </a:t>
            </a: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көктем жаршысы. Наурыз айында келетін торғай.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Даладан осы құсты көрсеңіз, нағыз көктемнің келгені.</a:t>
            </a:r>
            <a:endParaRPr kumimoji="0" lang="kk-KZ"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2948825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a:normAutofit fontScale="92500" lnSpcReduction="10000"/>
          </a:bodyPr>
          <a:lstStyle/>
          <a:p>
            <a:pPr>
              <a:buNone/>
            </a:pPr>
            <a:endParaRPr lang="kk-KZ" dirty="0" smtClean="0">
              <a:solidFill>
                <a:srgbClr val="002060"/>
              </a:solidFill>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1-тапсырма. Мәтінді оқы. Негізгі және қосымша ақпараттарды анықтаңыз.</a:t>
            </a:r>
            <a:endParaRPr lang="ru-RU" dirty="0" smtClean="0">
              <a:latin typeface="Times New Roman" pitchFamily="18" charset="0"/>
              <a:cs typeface="Times New Roman" pitchFamily="18" charset="0"/>
            </a:endParaRPr>
          </a:p>
          <a:p>
            <a:pPr algn="ctr">
              <a:buNone/>
            </a:pPr>
            <a:r>
              <a:rPr lang="kk-KZ" dirty="0" smtClean="0">
                <a:latin typeface="Times New Roman" pitchFamily="18" charset="0"/>
                <a:cs typeface="Times New Roman" pitchFamily="18" charset="0"/>
              </a:rPr>
              <a:t>Көктем жаршысы</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Көктемнің келгенін жеткізетін табиғат ғажайыптары да жетерлік. Соның бірі – жыл құстары. Өкпек есіп, қар ери бастағанда өзгелердің алды болып ұшып келетін жұдырықтай ғана жыл құсы бар. Оны қазақ наурызкөк, наурызек немесе көкқұс деп атайды. Кей жерлерде оны жылқышы құс немесе бақыт құсы деп те атайды. Құсты бірінші көрген адам жақсылыққа балап, оған жем шашады. Наурызкөкті алғаш көргендер «Наурызкөгім, келдің бе?» немесе «Наурызек, қайтып келдің бе, анаңның көзі жазылды ма?» деп сұрайды. Аңыз бойынша Наурызектің анасы – Жер-Ана. Яғни, Жер-Анаға көктем келді ме, табиғат жаңарды ма деген мағына береді. </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Жеп-жеңіл, ұшқалақтап тұратын кішкентай құс – наурызкөктің құйрығы ұзын, түсі көк болады. Наным бойынша наурызкөк келгеннен кейін күннің қатуы сынып, айтарлықтай боран, суық болмайды.</a:t>
            </a: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Дескриптор:</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-мәтінді түсініп оқиды;</a:t>
            </a: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мәтіннен негізгі және қосымша ақпаратты іріктеп табады.</a:t>
            </a:r>
            <a:endParaRPr lang="ru-RU" dirty="0" smtClean="0">
              <a:latin typeface="Times New Roman" pitchFamily="18" charset="0"/>
              <a:cs typeface="Times New Roman" pitchFamily="18" charset="0"/>
            </a:endParaRPr>
          </a:p>
          <a:p>
            <a:pPr>
              <a:buNone/>
            </a:pPr>
            <a:endParaRPr lang="kk-KZ" dirty="0" smtClean="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948825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838200" y="1825625"/>
          <a:ext cx="10515600" cy="293116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kk-KZ" sz="1800" b="1" kern="1200" dirty="0" smtClean="0">
                          <a:solidFill>
                            <a:schemeClr val="lt1"/>
                          </a:solidFill>
                          <a:latin typeface="+mn-lt"/>
                          <a:ea typeface="+mn-ea"/>
                          <a:cs typeface="+mn-cs"/>
                        </a:rPr>
                        <a:t>Негізгі ақпарат</a:t>
                      </a:r>
                      <a:endParaRPr lang="ru-RU" dirty="0"/>
                    </a:p>
                  </a:txBody>
                  <a:tcPr/>
                </a:tc>
                <a:tc>
                  <a:txBody>
                    <a:bodyPr/>
                    <a:lstStyle/>
                    <a:p>
                      <a:r>
                        <a:rPr lang="kk-KZ" sz="1800" b="1" kern="1200" dirty="0" smtClean="0">
                          <a:solidFill>
                            <a:schemeClr val="lt1"/>
                          </a:solidFill>
                          <a:latin typeface="+mn-lt"/>
                          <a:ea typeface="+mn-ea"/>
                          <a:cs typeface="+mn-cs"/>
                        </a:rPr>
                        <a:t>Қосымша ақпарат</a:t>
                      </a:r>
                      <a:endParaRPr lang="ru-RU" dirty="0"/>
                    </a:p>
                  </a:txBody>
                  <a:tcPr/>
                </a:tc>
              </a:tr>
              <a:tr h="370840">
                <a:tc>
                  <a:txBody>
                    <a:bodyPr/>
                    <a:lstStyle/>
                    <a:p>
                      <a:endParaRPr lang="ru-RU"/>
                    </a:p>
                  </a:txBody>
                  <a:tcPr/>
                </a:tc>
                <a:tc>
                  <a:txBody>
                    <a:bodyPr/>
                    <a:lstStyle/>
                    <a:p>
                      <a:endParaRPr lang="kk-KZ" dirty="0" smtClean="0"/>
                    </a:p>
                    <a:p>
                      <a:endParaRPr lang="kk-KZ" dirty="0" smtClean="0"/>
                    </a:p>
                    <a:p>
                      <a:endParaRPr lang="kk-KZ" dirty="0" smtClean="0"/>
                    </a:p>
                    <a:p>
                      <a:endParaRPr lang="kk-KZ" dirty="0" smtClean="0"/>
                    </a:p>
                    <a:p>
                      <a:endParaRPr lang="kk-KZ" dirty="0" smtClean="0"/>
                    </a:p>
                    <a:p>
                      <a:endParaRPr lang="kk-KZ" dirty="0" smtClean="0"/>
                    </a:p>
                    <a:p>
                      <a:endParaRPr lang="kk-KZ" dirty="0" smtClean="0"/>
                    </a:p>
                    <a:p>
                      <a:endParaRPr lang="kk-KZ" dirty="0" smtClean="0"/>
                    </a:p>
                    <a:p>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50217"/>
          </a:xfrm>
        </p:spPr>
        <p:txBody>
          <a:bodyPr>
            <a:normAutofit fontScale="90000"/>
          </a:bodyPr>
          <a:lstStyle/>
          <a:p>
            <a:pPr algn="ctr"/>
            <a:r>
              <a:rPr lang="kk-KZ" dirty="0" smtClean="0">
                <a:solidFill>
                  <a:srgbClr val="C00000"/>
                </a:solidFill>
                <a:latin typeface="Times New Roman" pitchFamily="18" charset="0"/>
                <a:cs typeface="Times New Roman" pitchFamily="18" charset="0"/>
              </a:rPr>
              <a:t>Өзіңді тексер! </a:t>
            </a:r>
            <a:r>
              <a:rPr lang="ru-RU" dirty="0" smtClean="0">
                <a:solidFill>
                  <a:srgbClr val="C00000"/>
                </a:solidFill>
                <a:latin typeface="Times New Roman" pitchFamily="18" charset="0"/>
                <a:cs typeface="Times New Roman" pitchFamily="18" charset="0"/>
              </a:rPr>
              <a:t/>
            </a:r>
            <a:br>
              <a:rPr lang="ru-RU" dirty="0" smtClean="0">
                <a:solidFill>
                  <a:srgbClr val="C00000"/>
                </a:solidFill>
                <a:latin typeface="Times New Roman" pitchFamily="18" charset="0"/>
                <a:cs typeface="Times New Roman" pitchFamily="18" charset="0"/>
              </a:rPr>
            </a:br>
            <a:endParaRPr lang="ru-RU" dirty="0">
              <a:solidFill>
                <a:srgbClr val="C0000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803476" y="1258466"/>
          <a:ext cx="10515600" cy="5478908"/>
        </p:xfrm>
        <a:graphic>
          <a:graphicData uri="http://schemas.openxmlformats.org/drawingml/2006/table">
            <a:tbl>
              <a:tblPr firstRow="1" bandRow="1">
                <a:tableStyleId>{5C22544A-7EE6-4342-B048-85BDC9FD1C3A}</a:tableStyleId>
              </a:tblPr>
              <a:tblGrid>
                <a:gridCol w="5257800"/>
                <a:gridCol w="5257800"/>
              </a:tblGrid>
              <a:tr h="370840">
                <a:tc>
                  <a:txBody>
                    <a:bodyPr/>
                    <a:lstStyle/>
                    <a:p>
                      <a:pPr>
                        <a:lnSpc>
                          <a:spcPct val="107000"/>
                        </a:lnSpc>
                        <a:spcAft>
                          <a:spcPts val="800"/>
                        </a:spcAft>
                      </a:pPr>
                      <a:r>
                        <a:rPr lang="kk-KZ" sz="2400" b="1" dirty="0">
                          <a:solidFill>
                            <a:srgbClr val="000000"/>
                          </a:solidFill>
                          <a:latin typeface="Times New Roman" pitchFamily="18" charset="0"/>
                          <a:ea typeface="Calibri"/>
                          <a:cs typeface="Times New Roman" pitchFamily="18" charset="0"/>
                        </a:rPr>
                        <a:t>Негізгі ақпарат</a:t>
                      </a:r>
                      <a:endParaRPr lang="ru-RU" sz="2400" dirty="0">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800"/>
                        </a:spcAft>
                      </a:pPr>
                      <a:r>
                        <a:rPr lang="kk-KZ" sz="2400" b="1" dirty="0">
                          <a:solidFill>
                            <a:srgbClr val="000000"/>
                          </a:solidFill>
                          <a:latin typeface="Times New Roman" pitchFamily="18" charset="0"/>
                          <a:ea typeface="Calibri"/>
                          <a:cs typeface="Times New Roman" pitchFamily="18" charset="0"/>
                        </a:rPr>
                        <a:t>Қосымша ақпарат</a:t>
                      </a:r>
                      <a:endParaRPr lang="ru-RU" sz="2400" dirty="0">
                        <a:latin typeface="Times New Roman" pitchFamily="18" charset="0"/>
                        <a:ea typeface="Calibri"/>
                        <a:cs typeface="Times New Roman" pitchFamily="18" charset="0"/>
                      </a:endParaRPr>
                    </a:p>
                  </a:txBody>
                  <a:tcPr marL="68580" marR="68580" marT="0" marB="0"/>
                </a:tc>
              </a:tr>
              <a:tr h="370840">
                <a:tc>
                  <a:txBody>
                    <a:bodyPr/>
                    <a:lstStyle/>
                    <a:p>
                      <a:pPr>
                        <a:lnSpc>
                          <a:spcPct val="107000"/>
                        </a:lnSpc>
                        <a:spcAft>
                          <a:spcPts val="800"/>
                        </a:spcAft>
                      </a:pPr>
                      <a:r>
                        <a:rPr lang="ru-RU" sz="2400" dirty="0">
                          <a:latin typeface="Times New Roman" pitchFamily="18" charset="0"/>
                          <a:ea typeface="Calibri"/>
                          <a:cs typeface="Times New Roman" pitchFamily="18" charset="0"/>
                        </a:rPr>
                        <a:t> </a:t>
                      </a:r>
                      <a:r>
                        <a:rPr lang="kk-KZ" sz="2400" dirty="0">
                          <a:latin typeface="Times New Roman" pitchFamily="18" charset="0"/>
                          <a:ea typeface="Calibri"/>
                          <a:cs typeface="Times New Roman" pitchFamily="18" charset="0"/>
                        </a:rPr>
                        <a:t>Көктемнің келгенін жеткізетін табиғат ғажайыптары да жетерлік. Соның бірі – жыл құстары. Өкпек есіп, қар ери бастағанда өзгелердің алды болып ұшып келетін жұдырықтай ғана жыл құсы бар. Оны қазақ наурызкөк, наурызек немесе көкқұс деп атайды.</a:t>
                      </a:r>
                      <a:endParaRPr lang="ru-RU" sz="2400" dirty="0">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800"/>
                        </a:spcAft>
                      </a:pPr>
                      <a:r>
                        <a:rPr lang="kk-KZ" sz="2400" dirty="0">
                          <a:latin typeface="Times New Roman" pitchFamily="18" charset="0"/>
                          <a:ea typeface="Calibri"/>
                          <a:cs typeface="Times New Roman" pitchFamily="18" charset="0"/>
                        </a:rPr>
                        <a:t>Құсты бірінші көрген адам жақсылыққа балап, оған жем шашады. Наурызкөкті алғаш көргендер «Наурызкөгім, келдің бе?» немесе «Наурызек, қайтып келдің бе, анаңның көзі жазылды ма?» деп сұрайды. Аңыз бойынша Наурызектің анасы – Жер-Ана. Яғни, Жер-Анаға көктем келді ме, табиғат жаңарды ма деген мағына береді.</a:t>
                      </a:r>
                      <a:endParaRPr lang="ru-RU" sz="2400" dirty="0">
                        <a:latin typeface="Times New Roman" pitchFamily="18" charset="0"/>
                        <a:ea typeface="Calibri"/>
                        <a:cs typeface="Times New Roman" pitchFamily="18" charset="0"/>
                      </a:endParaRPr>
                    </a:p>
                  </a:txBody>
                  <a:tcPr marL="68580" marR="68580" marT="0" marB="0"/>
                </a:tc>
              </a:tr>
              <a:tr h="370840">
                <a:tc>
                  <a:txBody>
                    <a:bodyPr/>
                    <a:lstStyle/>
                    <a:p>
                      <a:pPr>
                        <a:lnSpc>
                          <a:spcPct val="107000"/>
                        </a:lnSpc>
                        <a:spcAft>
                          <a:spcPts val="800"/>
                        </a:spcAft>
                      </a:pPr>
                      <a:r>
                        <a:rPr lang="kk-KZ" sz="2400">
                          <a:latin typeface="Times New Roman" pitchFamily="18" charset="0"/>
                          <a:ea typeface="Calibri"/>
                          <a:cs typeface="Times New Roman" pitchFamily="18" charset="0"/>
                        </a:rPr>
                        <a:t>Наурызкөк - құйрығы ұзын, түсі көк, жеп-жеңіл, ұшқалақтап тұратын кішкентай құс.</a:t>
                      </a:r>
                      <a:endParaRPr lang="ru-RU" sz="2400">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2400" dirty="0">
                          <a:latin typeface="Times New Roman" pitchFamily="18" charset="0"/>
                          <a:ea typeface="Calibri"/>
                          <a:cs typeface="Times New Roman" pitchFamily="18" charset="0"/>
                        </a:rPr>
                        <a:t>Наным бойынша наурызкөк келгеннен кейін күннің қатуы сынып, айтарлықтай боран, суық болмайды.</a:t>
                      </a:r>
                      <a:endParaRPr lang="ru-RU" sz="24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theme/theme1.xml><?xml version="1.0" encoding="utf-8"?>
<a:theme xmlns:a="http://schemas.openxmlformats.org/drawingml/2006/main" name="Office Them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2839</TotalTime>
  <Words>1088</Words>
  <Application>Microsoft Office PowerPoint</Application>
  <PresentationFormat>Произвольный</PresentationFormat>
  <Paragraphs>164</Paragraphs>
  <Slides>19</Slides>
  <Notes>2</Notes>
  <HiddenSlides>0</HiddenSlides>
  <MMClips>1</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Office Theme</vt:lpstr>
      <vt:lpstr>             Бөлім тақырыбы:                           Қазақ халқының әдет-ғұрыптары мен салт-дәстүрлері.Наурыз                                                             </vt:lpstr>
      <vt:lpstr>             Оқу мақсаттары:                                                                      </vt:lpstr>
      <vt:lpstr>         Бағалау критерийлері:   </vt:lpstr>
      <vt:lpstr>            </vt:lpstr>
      <vt:lpstr>                                       Дамыту тапсырмалары.                                                 Ой қозғау, ойландыру</vt:lpstr>
      <vt:lpstr>            </vt:lpstr>
      <vt:lpstr>Слайд 7</vt:lpstr>
      <vt:lpstr>Слайд 8</vt:lpstr>
      <vt:lpstr>Өзіңді тексер!  </vt:lpstr>
      <vt:lpstr>   2-тапсырма. Мәтін мазмұны бойынша сұрақтарға жауап беріңіз.    </vt:lpstr>
      <vt:lpstr>Өзіңді тексер!  </vt:lpstr>
      <vt:lpstr>Слайд 12</vt:lpstr>
      <vt:lpstr>Үстеудің мағыналық түрлері </vt:lpstr>
      <vt:lpstr>3-тапсырма. Мәтіннен үстеу сөздерді табыңыз және синонимдік қатарын анықтаңыз. </vt:lpstr>
      <vt:lpstr>Өзіңді тексер!  </vt:lpstr>
      <vt:lpstr>4-тапсырма.  Үстеу түрлерін сәйкестендіріңіз.   </vt:lpstr>
      <vt:lpstr>Өзіңді тексер!  </vt:lpstr>
      <vt:lpstr>Қорытынды</vt:lpstr>
      <vt:lpstr>                                                                                                                                                            Үйге тапсырма</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 бекіту:</dc:title>
  <dc:creator>User</dc:creator>
  <cp:lastModifiedBy>Bauyrzhan</cp:lastModifiedBy>
  <cp:revision>192</cp:revision>
  <cp:lastPrinted>2020-03-22T06:39:47Z</cp:lastPrinted>
  <dcterms:created xsi:type="dcterms:W3CDTF">2020-03-21T16:12:39Z</dcterms:created>
  <dcterms:modified xsi:type="dcterms:W3CDTF">2021-02-19T18:26:39Z</dcterms:modified>
</cp:coreProperties>
</file>