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5AB29AF-1B84-48FD-ABE2-34B3386584D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9F904582-9C59-4C42-B723-173C8381675E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" name="object 2"/>
          <p:cNvSpPr/>
          <p:nvPr/>
        </p:nvSpPr>
        <p:spPr>
          <a:xfrm>
            <a:off x="9360" y="14400"/>
            <a:ext cx="12190680" cy="129528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1295280"/>
              <a:gd name="textAreaBottom" fmla="*/ 1295640 h 129528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sp>
        <p:nvSpPr>
          <p:cNvPr id="10" name="TextBox 25"/>
          <p:cNvSpPr/>
          <p:nvPr/>
        </p:nvSpPr>
        <p:spPr>
          <a:xfrm>
            <a:off x="77760" y="4157640"/>
            <a:ext cx="1172844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1f4e79"/>
                </a:solidFill>
                <a:uFillTx/>
                <a:latin typeface="Tahoma"/>
                <a:ea typeface="Tahoma"/>
              </a:rPr>
              <a:t>Сабақтың тақырыбы: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                </a:t>
            </a:r>
            <a:r>
              <a:rPr b="1" lang="ru-RU" sz="2400" strike="noStrike" u="none">
                <a:solidFill>
                  <a:srgbClr val="ff0000"/>
                </a:solidFill>
                <a:uFillTx/>
                <a:latin typeface="Tahoma"/>
                <a:ea typeface="Tahoma"/>
              </a:rPr>
              <a:t>Н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ahoma"/>
                <a:ea typeface="Tahoma"/>
              </a:rPr>
              <a:t>аурыз айы туғанда. Себеп-салдар үстеуі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TextBox 1"/>
          <p:cNvSpPr/>
          <p:nvPr/>
        </p:nvSpPr>
        <p:spPr>
          <a:xfrm>
            <a:off x="9360" y="385920"/>
            <a:ext cx="1219068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          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Бөлім тақырыбы: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 Қазақ халқының  әдет-ғұрыптары мен салт-дәстүрлері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679680"/>
          </a:xfrm>
          <a:prstGeom prst="rect">
            <a:avLst/>
          </a:prstGeom>
          <a:solidFill>
            <a:srgbClr val="2e77e2"/>
          </a:solidFill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ffffff"/>
                </a:solidFill>
                <a:uFillTx/>
                <a:latin typeface="Times New Roman"/>
                <a:ea typeface="Open Sans"/>
              </a:rPr>
              <a:t>              </a:t>
            </a:r>
            <a:br>
              <a:rPr sz="3200"/>
            </a:br>
            <a:r>
              <a:rPr b="0" lang="kk-KZ" sz="3200" strike="noStrike" u="none">
                <a:solidFill>
                  <a:srgbClr val="ffffff"/>
                </a:solidFill>
                <a:uFillTx/>
                <a:latin typeface="Times New Roman"/>
                <a:ea typeface="Open Sans"/>
              </a:rPr>
              <a:t>             </a:t>
            </a:r>
            <a:r>
              <a:rPr b="0" lang="kk-KZ" sz="3200" strike="noStrike" u="none">
                <a:solidFill>
                  <a:srgbClr val="ffffff"/>
                </a:solidFill>
                <a:uFillTx/>
                <a:latin typeface="Times New Roman"/>
                <a:ea typeface="Open Sans"/>
              </a:rPr>
              <a:t>1-тапсырма. Дұрыс жауабы</a:t>
            </a:r>
            <a:r>
              <a:rPr b="0" lang="kk-KZ" sz="4400" strike="noStrike" u="none">
                <a:solidFill>
                  <a:srgbClr val="000000"/>
                </a:solidFill>
                <a:uFillTx/>
                <a:latin typeface="Arial"/>
                <a:ea typeface="Open Sans"/>
              </a:rPr>
              <a:t> </a:t>
            </a:r>
            <a:br>
              <a:rPr sz="4400"/>
            </a:b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3" name=""/>
          <p:cNvSpPr txBox="1"/>
          <p:nvPr/>
        </p:nvSpPr>
        <p:spPr>
          <a:xfrm>
            <a:off x="838080" y="1044720"/>
            <a:ext cx="10515600" cy="5813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4" name="Скругленный прямоугольник 3"/>
          <p:cNvSpPr/>
          <p:nvPr/>
        </p:nvSpPr>
        <p:spPr>
          <a:xfrm>
            <a:off x="2548080" y="1298520"/>
            <a:ext cx="2403360" cy="48276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Формасы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5" name="Скругленный прямоугольник 4"/>
          <p:cNvSpPr/>
          <p:nvPr/>
        </p:nvSpPr>
        <p:spPr>
          <a:xfrm>
            <a:off x="2548080" y="2093760"/>
            <a:ext cx="2403360" cy="50508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Жанры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6" name="Скругленный прямоугольник 5"/>
          <p:cNvSpPr/>
          <p:nvPr/>
        </p:nvSpPr>
        <p:spPr>
          <a:xfrm>
            <a:off x="2548080" y="2938320"/>
            <a:ext cx="2403360" cy="50508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Мақсаты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7" name="Скругленный прямоугольник 6"/>
          <p:cNvSpPr/>
          <p:nvPr/>
        </p:nvSpPr>
        <p:spPr>
          <a:xfrm>
            <a:off x="2548080" y="3621240"/>
            <a:ext cx="2403360" cy="50292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Аудиториясы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8" name="Скругленный прямоугольник 7"/>
          <p:cNvSpPr/>
          <p:nvPr/>
        </p:nvSpPr>
        <p:spPr>
          <a:xfrm>
            <a:off x="2548080" y="4322880"/>
            <a:ext cx="2403360" cy="58572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Мазмұны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9" name="Скругленный прямоугольник 8"/>
          <p:cNvSpPr/>
          <p:nvPr/>
        </p:nvSpPr>
        <p:spPr>
          <a:xfrm>
            <a:off x="2548080" y="5167440"/>
            <a:ext cx="2403360" cy="49032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Стилі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0" name="Скругленный прямоугольник 9"/>
          <p:cNvSpPr/>
          <p:nvPr/>
        </p:nvSpPr>
        <p:spPr>
          <a:xfrm>
            <a:off x="2548080" y="5935680"/>
            <a:ext cx="2403360" cy="50328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Тілі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71" name="Прямая со стрелкой 11"/>
          <p:cNvCxnSpPr/>
          <p:nvPr/>
        </p:nvCxnSpPr>
        <p:spPr>
          <a:xfrm>
            <a:off x="5054760" y="1539360"/>
            <a:ext cx="902160" cy="2772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72" name="Прямая со стрелкой 15"/>
          <p:cNvCxnSpPr/>
          <p:nvPr/>
        </p:nvCxnSpPr>
        <p:spPr>
          <a:xfrm>
            <a:off x="5054400" y="2363760"/>
            <a:ext cx="772200" cy="928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73" name="Прямая со стрелкой 18"/>
          <p:cNvCxnSpPr/>
          <p:nvPr/>
        </p:nvCxnSpPr>
        <p:spPr>
          <a:xfrm>
            <a:off x="5054760" y="3195360"/>
            <a:ext cx="902160" cy="13572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74" name="Прямая со стрелкой 22"/>
          <p:cNvCxnSpPr/>
          <p:nvPr/>
        </p:nvCxnSpPr>
        <p:spPr>
          <a:xfrm>
            <a:off x="5054760" y="3951360"/>
            <a:ext cx="902160" cy="17352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75" name="Прямая со стрелкой 26"/>
          <p:cNvCxnSpPr/>
          <p:nvPr/>
        </p:nvCxnSpPr>
        <p:spPr>
          <a:xfrm>
            <a:off x="5054400" y="4684320"/>
            <a:ext cx="772200" cy="27540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76" name="Прямая со стрелкой 30"/>
          <p:cNvCxnSpPr/>
          <p:nvPr/>
        </p:nvCxnSpPr>
        <p:spPr>
          <a:xfrm>
            <a:off x="5054760" y="5386320"/>
            <a:ext cx="902160" cy="27216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77" name="Прямая со стрелкой 33"/>
          <p:cNvCxnSpPr/>
          <p:nvPr/>
        </p:nvCxnSpPr>
        <p:spPr>
          <a:xfrm>
            <a:off x="5054760" y="6163920"/>
            <a:ext cx="902160" cy="14472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sp>
        <p:nvSpPr>
          <p:cNvPr id="78" name="Прямоугольник 36"/>
          <p:cNvSpPr/>
          <p:nvPr/>
        </p:nvSpPr>
        <p:spPr>
          <a:xfrm>
            <a:off x="5956200" y="1260360"/>
            <a:ext cx="5397480" cy="586080"/>
          </a:xfrm>
          <a:prstGeom prst="rect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Екі мәтін де жазбаша формада берілген.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9" name="Прямоугольник 37"/>
          <p:cNvSpPr/>
          <p:nvPr/>
        </p:nvSpPr>
        <p:spPr>
          <a:xfrm>
            <a:off x="5956200" y="2103480"/>
            <a:ext cx="5397480" cy="603360"/>
          </a:xfrm>
          <a:prstGeom prst="rect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Бірінші мәтін өлең,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екінші мәтін диалог.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0" name="Прямоугольник 38"/>
          <p:cNvSpPr/>
          <p:nvPr/>
        </p:nvSpPr>
        <p:spPr>
          <a:xfrm>
            <a:off x="5956200" y="3014640"/>
            <a:ext cx="5397480" cy="480960"/>
          </a:xfrm>
          <a:prstGeom prst="rect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Екі мәтіннің де мақсаты ақпарат беру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1" name="Прямоугольник 39"/>
          <p:cNvSpPr/>
          <p:nvPr/>
        </p:nvSpPr>
        <p:spPr>
          <a:xfrm>
            <a:off x="5956200" y="3819600"/>
            <a:ext cx="5397480" cy="558720"/>
          </a:xfrm>
          <a:prstGeom prst="rect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Екі мәтін де оқушыларға арналған</a:t>
            </a:r>
            <a:r>
              <a:rPr b="0" lang="kk-KZ" sz="1800" strike="noStrike" u="none">
                <a:solidFill>
                  <a:srgbClr val="ffffff"/>
                </a:solidFill>
                <a:uFillTx/>
                <a:latin typeface="Calibri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2" name="Прямоугольник 44"/>
          <p:cNvSpPr/>
          <p:nvPr/>
        </p:nvSpPr>
        <p:spPr>
          <a:xfrm>
            <a:off x="5956200" y="4684680"/>
            <a:ext cx="5397480" cy="482760"/>
          </a:xfrm>
          <a:prstGeom prst="rect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Екі мәтін де  наурыз  туралы айтылады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3" name="Прямоугольник 46"/>
          <p:cNvSpPr/>
          <p:nvPr/>
        </p:nvSpPr>
        <p:spPr>
          <a:xfrm>
            <a:off x="5956200" y="5359320"/>
            <a:ext cx="5397480" cy="496800"/>
          </a:xfrm>
          <a:prstGeom prst="rect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2.ауызекі сөйлеу стилінде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1.Ресми стиль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4" name="Прямоугольник 48"/>
          <p:cNvSpPr/>
          <p:nvPr/>
        </p:nvSpPr>
        <p:spPr>
          <a:xfrm>
            <a:off x="5956200" y="6048360"/>
            <a:ext cx="5397480" cy="50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1.Өлең түрінде жазылған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2.Қарапайым үлгіде баяндалған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86" name="object 2"/>
          <p:cNvSpPr/>
          <p:nvPr/>
        </p:nvSpPr>
        <p:spPr>
          <a:xfrm>
            <a:off x="-17640" y="-22320"/>
            <a:ext cx="12188880" cy="97812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60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             </a:t>
            </a:r>
            <a:r>
              <a:rPr b="0" lang="kk-KZ" sz="60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Себеп –салдар үстеуі</a:t>
            </a:r>
            <a:endParaRPr b="0" lang="ru-RU" sz="6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8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90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38080" y="1176120"/>
            <a:ext cx="10515600" cy="4741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graphicFrame>
        <p:nvGraphicFramePr>
          <p:cNvPr id="92" name=""/>
          <p:cNvGraphicFramePr/>
          <p:nvPr/>
        </p:nvGraphicFramePr>
        <p:xfrm>
          <a:off x="212760" y="955800"/>
          <a:ext cx="11728440" cy="5187960"/>
        </p:xfrm>
        <a:graphic>
          <a:graphicData uri="http://schemas.openxmlformats.org/drawingml/2006/table">
            <a:tbl>
              <a:tblPr/>
              <a:tblGrid>
                <a:gridCol w="11728440"/>
              </a:tblGrid>
              <a:tr h="5187960">
                <a:tc>
                  <a:txBody>
                    <a:bodyPr lIns="114480" rIns="114480" tIns="0" bIns="0" anchor="t">
                      <a:noAutofit/>
                    </a:bodyPr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1001"/>
                        </a:spcAft>
                        <a:buClr>
                          <a:srgbClr val="00b0f0"/>
                        </a:buClr>
                        <a:buFont typeface="Wingdings" charset="2"/>
                        <a:buChar char="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b0f0"/>
                          </a:solidFill>
                          <a:uFillTx/>
                          <a:latin typeface="Calibri"/>
                        </a:rPr>
                        <a:t>Себеп-салдар үстеуі - қимылдың, іс-әрекеттің болу себебін немесе салдарын (нәтижесін) білдіреді.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1001"/>
                        </a:spcAft>
                        <a:buClr>
                          <a:srgbClr val="00b0f0"/>
                        </a:buClr>
                        <a:buFont typeface="Wingdings" charset="2"/>
                        <a:buChar char="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b0f0"/>
                          </a:solidFill>
                          <a:uFillTx/>
                          <a:latin typeface="Calibri"/>
                        </a:rPr>
                        <a:t>Сұрақтары: не себепті? неге? қалай?. 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1001"/>
                        </a:spcAft>
                        <a:buClr>
                          <a:srgbClr val="00b0f0"/>
                        </a:buClr>
                        <a:buFont typeface="Wingdings" charset="2"/>
                        <a:buChar char="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b0f0"/>
                          </a:solidFill>
                          <a:uFillTx/>
                          <a:latin typeface="Calibri"/>
                        </a:rPr>
                        <a:t>Мынадай сөздермен жасалады: босқа, құр босқа, амалсыздан, лажсыздан, шарасыздан, бекерге. 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1001"/>
                        </a:spcAft>
                        <a:buClr>
                          <a:srgbClr val="00b0f0"/>
                        </a:buClr>
                        <a:buFont typeface="Wingdings" charset="2"/>
                        <a:buChar char="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b0f0"/>
                          </a:solidFill>
                          <a:uFillTx/>
                          <a:latin typeface="Calibri"/>
                        </a:rPr>
                        <a:t>Мысалы: босқа әуре болма, амалсыздан келіп отыр, бекерге айтқансың т. б.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36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 </a:t>
                      </a:r>
                      <a:endParaRPr b="0" lang="ru-RU" sz="3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114480" marR="1144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811440"/>
          </a:xfrm>
          <a:prstGeom prst="rect">
            <a:avLst/>
          </a:prstGeom>
          <a:solidFill>
            <a:srgbClr val="2e77e2"/>
          </a:solidFill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2-тапсырма.Көп нүктенің орнына тиісті үстеуді қойып,сөйлемдерді толықтырып  жаз.</a:t>
            </a:r>
            <a:endParaRPr b="0" lang="ru-RU" sz="2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94" name=""/>
          <p:cNvSpPr txBox="1"/>
          <p:nvPr/>
        </p:nvSpPr>
        <p:spPr>
          <a:xfrm>
            <a:off x="838080" y="1176480"/>
            <a:ext cx="10515600" cy="50004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lnSpcReduction="9999"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Calibri"/>
              </a:rPr>
              <a:t>  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Calibri"/>
              </a:rPr>
              <a:t>Наурыз мерекесін </a:t>
            </a:r>
            <a:r>
              <a:rPr b="0" lang="kk-KZ" sz="2800" strike="noStrike" u="none">
                <a:solidFill>
                  <a:srgbClr val="00b0f0"/>
                </a:solidFill>
                <a:uFillTx/>
                <a:latin typeface="Calibri"/>
              </a:rPr>
              <a:t>.............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Calibri"/>
              </a:rPr>
              <a:t>өткізбейін деп,түрлі тағамдар пісірдік.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Calibri"/>
              </a:rPr>
              <a:t>Арман </a:t>
            </a:r>
            <a:r>
              <a:rPr b="0" lang="kk-KZ" sz="2800" strike="noStrike" u="none">
                <a:solidFill>
                  <a:srgbClr val="00b0f0"/>
                </a:solidFill>
                <a:uFillTx/>
                <a:latin typeface="Calibri"/>
              </a:rPr>
              <a:t>.................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Calibri"/>
              </a:rPr>
              <a:t>мектепке келді,себебі отбасында наурыз  көже істелініп жатыр еді.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Calibri"/>
              </a:rPr>
              <a:t>Мен дүкенге </a:t>
            </a:r>
            <a:r>
              <a:rPr b="0" lang="kk-KZ" sz="2800" strike="noStrike" u="none">
                <a:solidFill>
                  <a:srgbClr val="00b0f0"/>
                </a:solidFill>
                <a:uFillTx/>
                <a:latin typeface="Calibri"/>
              </a:rPr>
              <a:t>..................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Calibri"/>
              </a:rPr>
              <a:t>барып келдім,онда наурыз көжеге қосатын бидай мен жүгері жоқ екен.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b0f0"/>
                </a:solidFill>
                <a:uFillTx/>
                <a:latin typeface="Calibri"/>
              </a:rPr>
              <a:t>…………………………</a:t>
            </a:r>
            <a:r>
              <a:rPr b="0" lang="ru-RU" sz="2800" strike="noStrike" u="none">
                <a:solidFill>
                  <a:srgbClr val="00b0f0"/>
                </a:solidFill>
                <a:uFillTx/>
                <a:latin typeface="Calibri"/>
              </a:rPr>
              <a:t>.</a:t>
            </a: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,наурыздан кейінгі 2-ші күні жаппай көктемгі егіске  кіріскенімізде, қатты нөсер жауын жауып кетті.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Calibri"/>
              </a:rPr>
              <a:t>Керекті сөздер:амалсыздан,құр босқа, бекерге әуре болып,құр босқа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Calibri"/>
              </a:rPr>
              <a:t>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838080" y="37800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4400" strike="noStrike" u="none">
                <a:solidFill>
                  <a:srgbClr val="000000"/>
                </a:solidFill>
                <a:uFillTx/>
                <a:latin typeface="Calibri Light"/>
              </a:rPr>
              <a:t>           </a:t>
            </a:r>
            <a:r>
              <a:rPr b="0" lang="kk-KZ" sz="4400" strike="noStrike" u="none">
                <a:solidFill>
                  <a:srgbClr val="000000"/>
                </a:solidFill>
                <a:uFillTx/>
                <a:latin typeface="Calibri Light"/>
              </a:rPr>
              <a:t>Дұрыс жауабы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96" name=""/>
          <p:cNvSpPr txBox="1"/>
          <p:nvPr/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Calibri"/>
              </a:rPr>
              <a:t>Наурыз мерекесін </a:t>
            </a:r>
            <a:r>
              <a:rPr b="0" lang="kk-KZ" sz="2800" strike="noStrike" u="none">
                <a:solidFill>
                  <a:srgbClr val="00b0f0"/>
                </a:solidFill>
                <a:uFillTx/>
                <a:latin typeface="Calibri"/>
              </a:rPr>
              <a:t>құр босқа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Calibri"/>
              </a:rPr>
              <a:t>өткізбейін деп,түрлі тағамдар пісірдік.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Calibri"/>
              </a:rPr>
              <a:t>Арман </a:t>
            </a:r>
            <a:r>
              <a:rPr b="0" lang="kk-KZ" sz="2800" strike="noStrike" u="none">
                <a:solidFill>
                  <a:srgbClr val="00b0f0"/>
                </a:solidFill>
                <a:uFillTx/>
                <a:latin typeface="Calibri"/>
              </a:rPr>
              <a:t>амалсыздан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Calibri"/>
              </a:rPr>
              <a:t> мектепке келді,себебі отбасында наурыз  көже істелініп жатыр еді.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Calibri"/>
              </a:rPr>
              <a:t>Мен дүкенге </a:t>
            </a:r>
            <a:r>
              <a:rPr b="0" lang="kk-KZ" sz="2800" strike="noStrike" u="none">
                <a:solidFill>
                  <a:srgbClr val="00b0f0"/>
                </a:solidFill>
                <a:uFillTx/>
                <a:latin typeface="Calibri"/>
              </a:rPr>
              <a:t>құр босқа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Calibri"/>
              </a:rPr>
              <a:t>барып келдім,онда наурыз көжеге қосатын бидай мен жүгері жоқ екен.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b0f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b0f0"/>
                </a:solidFill>
                <a:uFillTx/>
                <a:latin typeface="Calibri"/>
              </a:rPr>
              <a:t>Бекерге әуре болып</a:t>
            </a: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,наурыздан кейінгі 2-ші күні жаппай көктемгі егіске  кіріскенімізде, қатты нөсер жауын жауып кетті.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solidFill>
            <a:srgbClr val="2e77e2"/>
          </a:solidFill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4400" strike="noStrike" u="none">
                <a:solidFill>
                  <a:srgbClr val="000000"/>
                </a:solidFill>
                <a:uFillTx/>
                <a:latin typeface="Calibri Light"/>
              </a:rPr>
              <a:t>         </a:t>
            </a:r>
            <a:r>
              <a:rPr b="0" lang="kk-KZ" sz="4400" strike="noStrike" u="none">
                <a:solidFill>
                  <a:srgbClr val="000000"/>
                </a:solidFill>
                <a:uFillTx/>
                <a:latin typeface="Calibri Light"/>
              </a:rPr>
              <a:t>Қосымша тапсырма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98" name=""/>
          <p:cNvSpPr txBox="1"/>
          <p:nvPr/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</a:t>
            </a:r>
            <a:r>
              <a:rPr b="0" lang="kk-KZ" sz="2800" strike="noStrike" u="none">
                <a:solidFill>
                  <a:srgbClr val="00b0f0"/>
                </a:solidFill>
                <a:uFillTx/>
                <a:latin typeface="Times New Roman"/>
                <a:ea typeface="Times New Roman"/>
              </a:rPr>
              <a:t>Үстеулерді қатыстыра отырып, наурыз мерекесіне құттықтау мәтінін жаз.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Прямоугольник 1"/>
          <p:cNvSpPr/>
          <p:nvPr/>
        </p:nvSpPr>
        <p:spPr>
          <a:xfrm>
            <a:off x="2790000" y="576360"/>
            <a:ext cx="4653000" cy="840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49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ҚОРЫТЫНДЫ</a:t>
            </a:r>
            <a:endParaRPr b="0" lang="ru-RU" sz="49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0" name="Прямоугольник 2"/>
          <p:cNvSpPr/>
          <p:nvPr/>
        </p:nvSpPr>
        <p:spPr>
          <a:xfrm>
            <a:off x="809640" y="1832040"/>
            <a:ext cx="10737720" cy="218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-Ауызекі сөйлеу этикеттері мен көркем сөйлеудің құрылымдық және жанрлық ерекшеліктерін ажыраттыңыздар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- Себеп-салдар үстеудің мағыналық түрлерін ажырата біліп, синонимдік қатарларын түрлендіріп қолдандыңыздар.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3" name="object 2"/>
          <p:cNvSpPr/>
          <p:nvPr/>
        </p:nvSpPr>
        <p:spPr>
          <a:xfrm>
            <a:off x="20520" y="247680"/>
            <a:ext cx="12171600" cy="258588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.</a:t>
            </a:r>
            <a:r>
              <a:rPr b="1" lang="ru-RU" sz="1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  </a:t>
            </a:r>
            <a:r>
              <a:rPr b="1" lang="ru-RU" sz="2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Оқу мақсаттары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Т/А2. Ауызекі   сөйлеу  этикеттері  мен көркем  сөйлеудің  құрылымдық  және жанрлық      ерекшеліктерін  ажырату.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ӘТН4.Үстеудің мағыналық түрлерін ажырату, синонимдік қатарларын түрлендіріп қолдану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4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5" name="Google Shape;78;p1"/>
          <p:cNvCxnSpPr/>
          <p:nvPr/>
        </p:nvCxnSpPr>
        <p:spPr>
          <a:xfrm>
            <a:off x="652320" y="338904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16" name="TextBox 1"/>
          <p:cNvSpPr/>
          <p:nvPr/>
        </p:nvSpPr>
        <p:spPr>
          <a:xfrm>
            <a:off x="212760" y="3502080"/>
            <a:ext cx="1135692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 мақсаттары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17" name=""/>
          <p:cNvGraphicFramePr/>
          <p:nvPr/>
        </p:nvGraphicFramePr>
        <p:xfrm>
          <a:off x="404640" y="4060800"/>
          <a:ext cx="11130120" cy="2090880"/>
        </p:xfrm>
        <a:graphic>
          <a:graphicData uri="http://schemas.openxmlformats.org/drawingml/2006/table">
            <a:tbl>
              <a:tblPr/>
              <a:tblGrid>
                <a:gridCol w="11130120"/>
              </a:tblGrid>
              <a:tr h="2090880">
                <a:tc>
                  <a:txBody>
                    <a:bodyPr lIns="114480" rIns="114480" tIns="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-Ауызекі сөйлеу этикеттері мен көркем сөйлеудің құрылымдық және жанрлық ерекшеліктерін ажырату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 </a:t>
                      </a: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Calibri"/>
                        </a:rPr>
                        <a:t>-Себеп-салдар үстеудің мағыналық түрлерін ажырата білу, синонимдік қатарларын түрлендіріп қолдану.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114480" marR="114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9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1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22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23" name="Google Shape;78;p1"/>
          <p:cNvCxnSpPr/>
          <p:nvPr/>
        </p:nvCxnSpPr>
        <p:spPr>
          <a:xfrm>
            <a:off x="482400" y="6433920"/>
            <a:ext cx="1100988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24" name="TextBox 8"/>
          <p:cNvSpPr/>
          <p:nvPr/>
        </p:nvSpPr>
        <p:spPr>
          <a:xfrm>
            <a:off x="1282680" y="1992240"/>
            <a:ext cx="1843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5" name="TextBox 9"/>
          <p:cNvSpPr/>
          <p:nvPr/>
        </p:nvSpPr>
        <p:spPr>
          <a:xfrm>
            <a:off x="1133640" y="29844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Бағалау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критерийлері: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6" name=""/>
          <p:cNvSpPr txBox="1"/>
          <p:nvPr/>
        </p:nvSpPr>
        <p:spPr>
          <a:xfrm>
            <a:off x="838080" y="1825200"/>
            <a:ext cx="10515600" cy="2536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2e75b6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2e75b6"/>
                </a:solidFill>
                <a:uFillTx/>
                <a:latin typeface="Calibri"/>
              </a:rPr>
              <a:t>Ауызекі сөйлеу этикеттері мен көркем сөйлеудің құрылымдық және жанрлық ерекшеліктерін ажыратады.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2e75b6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2e75b6"/>
                </a:solidFill>
                <a:uFillTx/>
                <a:latin typeface="Calibri"/>
              </a:rPr>
              <a:t>Себеп-салдар үстеудің мағыналық түрлерін ажырата алады, синонимдік қатарларын түрлендіріп қолдана алады.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2e75b6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28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9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30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4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                            </a:t>
            </a:r>
            <a:r>
              <a:rPr b="1" lang="kk-KZ" sz="4400" strike="noStrike" u="none">
                <a:solidFill>
                  <a:srgbClr val="1f4e79"/>
                </a:solidFill>
                <a:uFillTx/>
                <a:latin typeface="Times New Roman"/>
                <a:ea typeface="Times New Roman"/>
              </a:rPr>
              <a:t>Ой қозғау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pic>
        <p:nvPicPr>
          <p:cNvPr id="32" name="Объект 3" descr=""/>
          <p:cNvPicPr/>
          <p:nvPr/>
        </p:nvPicPr>
        <p:blipFill>
          <a:blip r:embed="rId2"/>
          <a:stretch/>
        </p:blipFill>
        <p:spPr>
          <a:xfrm>
            <a:off x="1047600" y="2313000"/>
            <a:ext cx="2892600" cy="2662200"/>
          </a:xfrm>
          <a:prstGeom prst="rect">
            <a:avLst/>
          </a:prstGeom>
          <a:ln w="0">
            <a:noFill/>
          </a:ln>
        </p:spPr>
      </p:pic>
      <p:pic>
        <p:nvPicPr>
          <p:cNvPr id="33" name="Рисунок 5" descr=""/>
          <p:cNvPicPr/>
          <p:nvPr/>
        </p:nvPicPr>
        <p:blipFill>
          <a:blip r:embed="rId3"/>
          <a:stretch/>
        </p:blipFill>
        <p:spPr>
          <a:xfrm>
            <a:off x="7583400" y="2313000"/>
            <a:ext cx="2811600" cy="2568600"/>
          </a:xfrm>
          <a:prstGeom prst="rect">
            <a:avLst/>
          </a:prstGeom>
          <a:ln w="0">
            <a:noFill/>
          </a:ln>
        </p:spPr>
      </p:pic>
      <p:pic>
        <p:nvPicPr>
          <p:cNvPr id="34" name="Рисунок 8" descr=""/>
          <p:cNvPicPr/>
          <p:nvPr/>
        </p:nvPicPr>
        <p:blipFill>
          <a:blip r:embed="rId4"/>
          <a:stretch/>
        </p:blipFill>
        <p:spPr>
          <a:xfrm>
            <a:off x="4249800" y="2313000"/>
            <a:ext cx="3025800" cy="2568600"/>
          </a:xfrm>
          <a:prstGeom prst="rect">
            <a:avLst/>
          </a:prstGeom>
          <a:ln w="0">
            <a:noFill/>
          </a:ln>
        </p:spPr>
      </p:pic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40840" y="-352440"/>
            <a:ext cx="3932280" cy="3222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2000"/>
            </a:br>
            <a:br>
              <a:rPr sz="2000"/>
            </a:br>
            <a:br>
              <a:rPr sz="2000"/>
            </a:br>
            <a:br>
              <a:rPr sz="2000"/>
            </a:br>
            <a:br>
              <a:rPr sz="2000"/>
            </a:br>
            <a:br>
              <a:rPr sz="2000"/>
            </a:br>
            <a:br>
              <a:rPr sz="2000"/>
            </a:br>
            <a:br>
              <a:rPr sz="2000"/>
            </a:br>
            <a:br>
              <a:rPr sz="2000"/>
            </a:br>
            <a:br>
              <a:rPr sz="2000"/>
            </a:br>
            <a:br>
              <a:rPr sz="2000"/>
            </a:br>
            <a:r>
              <a:rPr b="1" lang="ru-RU" sz="2400" strike="noStrike" u="none">
                <a:solidFill>
                  <a:srgbClr val="000000"/>
                </a:solidFill>
                <a:uFillTx/>
                <a:latin typeface="Calibri Light"/>
              </a:rPr>
              <a:t>      </a:t>
            </a:r>
            <a:r>
              <a:rPr b="1" lang="ru-RU" sz="2400" strike="noStrike" u="none">
                <a:solidFill>
                  <a:srgbClr val="ff0000"/>
                </a:solidFill>
                <a:uFillTx/>
                <a:latin typeface="Calibri Light"/>
              </a:rPr>
              <a:t>Ауызекі сөйлеу стилі </a:t>
            </a:r>
            <a:br>
              <a:rPr sz="2000"/>
            </a:br>
            <a:br>
              <a:rPr sz="2000"/>
            </a:br>
            <a:br>
              <a:rPr sz="2000"/>
            </a:br>
            <a:br>
              <a:rPr sz="2000"/>
            </a:br>
            <a:r>
              <a:rPr b="1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Тұрмыста, отбасыда, өндірістегі бейресми қатынастарда адамдардың еркін қарым-қатынас жасау саласын қамтамасыз етеді</a:t>
            </a:r>
            <a:br>
              <a:rPr sz="1800"/>
            </a:br>
            <a:endParaRPr b="0" lang="ru-RU" sz="18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36" name=""/>
          <p:cNvSpPr txBox="1"/>
          <p:nvPr/>
        </p:nvSpPr>
        <p:spPr>
          <a:xfrm>
            <a:off x="4622400" y="352440"/>
            <a:ext cx="5661000" cy="64404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lnSpcReduction="9999"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           </a:t>
            </a:r>
            <a:r>
              <a:rPr b="0" lang="ru-RU" sz="2400" strike="noStrike" u="none">
                <a:solidFill>
                  <a:srgbClr val="2e75b6"/>
                </a:solidFill>
                <a:uFillTx/>
                <a:latin typeface="Times New Roman"/>
                <a:ea typeface="Times New Roman"/>
              </a:rPr>
              <a:t>Қолдану аясы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Тұрмыста, отбасыда, өндірістегі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бейресми қатынастарда адамдардың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еркін қарым-қатынас жасау саласын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қамтамасыз етеді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c55a11"/>
                </a:solidFill>
                <a:uFillTx/>
                <a:latin typeface="Times New Roman"/>
                <a:ea typeface="Times New Roman"/>
              </a:rPr>
              <a:t>Стильдік сипаты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       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Сөздер мен сөз тіркестерін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еркін қолдану,даярлықсыз өткізілуі </a:t>
            </a:r>
            <a:r>
              <a:rPr b="1" lang="kk-KZ" sz="1800" strike="noStrike" u="none">
                <a:solidFill>
                  <a:srgbClr val="ffffff"/>
                </a:solidFill>
                <a:uFillTx/>
                <a:latin typeface="League Spartan"/>
                <a:ea typeface="League Spartan"/>
              </a:rPr>
              <a:t>СтСтильдік сипаты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ffffff"/>
                </a:solidFill>
                <a:uFillTx/>
                <a:latin typeface="League Spartan"/>
                <a:ea typeface="League Spartan"/>
              </a:rPr>
              <a:t>Стильдік сипаты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ffffff"/>
                </a:solidFill>
                <a:uFillTx/>
                <a:latin typeface="League Spartan"/>
                <a:ea typeface="League Spartan"/>
              </a:rPr>
              <a:t>Стильдік сипаты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ffffff"/>
                </a:solidFill>
                <a:uFillTx/>
                <a:latin typeface="League Spartan"/>
                <a:ea typeface="League Spartan"/>
              </a:rPr>
              <a:t>ильдік сипаты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240840" y="3330360"/>
            <a:ext cx="4343400" cy="2525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    </a:t>
            </a:r>
            <a:r>
              <a:rPr b="0" lang="ru-RU" sz="2400" strike="noStrike" u="none">
                <a:solidFill>
                  <a:srgbClr val="00b050"/>
                </a:solidFill>
                <a:uFillTx/>
                <a:latin typeface="Times New Roman"/>
                <a:ea typeface="Times New Roman"/>
              </a:rPr>
              <a:t>Мақсаты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Roboto"/>
              </a:rPr>
              <a:t>К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Roboto"/>
              </a:rPr>
              <a:t>еңесу, көзбе - көз тілдесу мен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Roboto"/>
              </a:rPr>
              <a:t> 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Roboto"/>
              </a:rPr>
              <a:t>пікірлесу, ой бөлісу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8" name="Стрелка вниз 8"/>
          <p:cNvSpPr/>
          <p:nvPr/>
        </p:nvSpPr>
        <p:spPr>
          <a:xfrm>
            <a:off x="1554120" y="784080"/>
            <a:ext cx="654120" cy="57492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ffffff"/>
                </a:solidFill>
                <a:uFillTx/>
                <a:latin typeface="Calibri"/>
              </a:rPr>
              <a:t>1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9" name="Стрелка вниз 9"/>
          <p:cNvSpPr/>
          <p:nvPr/>
        </p:nvSpPr>
        <p:spPr>
          <a:xfrm>
            <a:off x="5661000" y="692280"/>
            <a:ext cx="635040" cy="509400"/>
          </a:xfrm>
          <a:prstGeom prst="downArrow">
            <a:avLst>
              <a:gd name="adj1" fmla="val 50000"/>
              <a:gd name="adj2" fmla="val 54005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ffffff"/>
                </a:solidFill>
                <a:uFillTx/>
                <a:latin typeface="Calibri"/>
              </a:rPr>
              <a:t>3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0" name="Стрелка вниз 10"/>
          <p:cNvSpPr/>
          <p:nvPr/>
        </p:nvSpPr>
        <p:spPr>
          <a:xfrm>
            <a:off x="744480" y="3821040"/>
            <a:ext cx="836640" cy="66672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ffffff"/>
                </a:solidFill>
                <a:uFillTx/>
                <a:latin typeface="Calibri"/>
              </a:rPr>
              <a:t>2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1" name="Стрелка вниз 11"/>
          <p:cNvSpPr/>
          <p:nvPr/>
        </p:nvSpPr>
        <p:spPr>
          <a:xfrm>
            <a:off x="5307120" y="3821040"/>
            <a:ext cx="900000" cy="54792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ffffff"/>
                </a:solidFill>
                <a:uFillTx/>
                <a:latin typeface="Calibri"/>
              </a:rPr>
              <a:t>4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-360" y="0"/>
            <a:ext cx="12192120" cy="1347840"/>
          </a:xfrm>
          <a:prstGeom prst="rect">
            <a:avLst/>
          </a:prstGeom>
          <a:solidFill>
            <a:srgbClr val="2e77e2"/>
          </a:solidFill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43" name=""/>
          <p:cNvSpPr txBox="1"/>
          <p:nvPr/>
        </p:nvSpPr>
        <p:spPr>
          <a:xfrm>
            <a:off x="946080" y="18270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2500" lnSpcReduction="9999"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Ресми қатынастар                                                               </a:t>
            </a:r>
            <a:r>
              <a:rPr b="1" lang="kk-KZ" sz="1800" strike="noStrike" u="none">
                <a:solidFill>
                  <a:srgbClr val="333333"/>
                </a:solidFill>
                <a:uFillTx/>
                <a:latin typeface="Times New Roman"/>
                <a:ea typeface="Times New Roman"/>
              </a:rPr>
              <a:t>Заңдар,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1800" strike="noStrike" u="none">
                <a:solidFill>
                  <a:srgbClr val="333333"/>
                </a:solidFill>
                <a:uFillTx/>
                <a:latin typeface="Times New Roman"/>
                <a:ea typeface="Times New Roman"/>
              </a:rPr>
              <a:t>қаулылар, бұйрықтар,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аясында қызмет ететін стиль                                            </a:t>
            </a:r>
            <a:r>
              <a:rPr b="1" lang="kk-KZ" sz="1800" strike="noStrike" u="none">
                <a:solidFill>
                  <a:srgbClr val="333333"/>
                </a:solidFill>
                <a:uFillTx/>
                <a:latin typeface="Times New Roman"/>
                <a:ea typeface="Times New Roman"/>
              </a:rPr>
              <a:t>шешімдер, хабарландырулар,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333333"/>
                </a:solidFill>
                <a:uFillTx/>
                <a:latin typeface="Times New Roman"/>
                <a:ea typeface="Times New Roman"/>
              </a:rPr>
              <a:t>                                                                                         </a:t>
            </a:r>
            <a:r>
              <a:rPr b="1" lang="kk-KZ" sz="1800" strike="noStrike" u="none">
                <a:solidFill>
                  <a:srgbClr val="333333"/>
                </a:solidFill>
                <a:uFillTx/>
                <a:latin typeface="Times New Roman"/>
                <a:ea typeface="Times New Roman"/>
              </a:rPr>
              <a:t>сенімхаттар, өмірбаяндар, келісімшарттар                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                                        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                                              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Ресми  жағдайда іс-қағаздар                                         Белгілі  бір қалыптасқан          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                                                    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жүргізу саласында                                                      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үлгіде, баяндау тәсілімен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                                                    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қолданылады                                                                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жазылады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4" name="Стрелка вправо 7"/>
          <p:cNvSpPr/>
          <p:nvPr/>
        </p:nvSpPr>
        <p:spPr>
          <a:xfrm>
            <a:off x="1162080" y="3056040"/>
            <a:ext cx="2090880" cy="1280880"/>
          </a:xfrm>
          <a:prstGeom prst="rightArrow">
            <a:avLst>
              <a:gd name="adj1" fmla="val 50000"/>
              <a:gd name="adj2" fmla="val 50014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ffff"/>
                </a:solidFill>
                <a:uFillTx/>
                <a:latin typeface="League Spartan"/>
                <a:ea typeface="League Spartan"/>
              </a:rPr>
              <a:t>Ресми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ffff"/>
                </a:solidFill>
                <a:uFillTx/>
                <a:latin typeface="League Spartan"/>
                <a:ea typeface="League Spartan"/>
              </a:rPr>
              <a:t> </a:t>
            </a:r>
            <a:r>
              <a:rPr b="1" lang="kk-KZ" sz="1800" strike="noStrike" u="none">
                <a:solidFill>
                  <a:srgbClr val="ffffff"/>
                </a:solidFill>
                <a:uFillTx/>
                <a:latin typeface="League Spartan"/>
                <a:ea typeface="League Spartan"/>
              </a:rPr>
              <a:t>стиль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5" name="Стрелка вправо 8"/>
          <p:cNvSpPr/>
          <p:nvPr/>
        </p:nvSpPr>
        <p:spPr>
          <a:xfrm>
            <a:off x="4427640" y="3056040"/>
            <a:ext cx="1776240" cy="1280880"/>
          </a:xfrm>
          <a:prstGeom prst="rightArrow">
            <a:avLst>
              <a:gd name="adj1" fmla="val 50000"/>
              <a:gd name="adj2" fmla="val 50006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ffffff"/>
                </a:solidFill>
                <a:uFillTx/>
                <a:latin typeface="Calibri"/>
              </a:rPr>
              <a:t>Мақсаты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6" name="Стрелка вправо 9"/>
          <p:cNvSpPr/>
          <p:nvPr/>
        </p:nvSpPr>
        <p:spPr>
          <a:xfrm>
            <a:off x="7118280" y="3056040"/>
            <a:ext cx="1658880" cy="1280880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ffffff"/>
                </a:solidFill>
                <a:uFillTx/>
                <a:latin typeface="Calibri"/>
              </a:rPr>
              <a:t>Қолдану аясы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7" name="Стрелка вправо 10"/>
          <p:cNvSpPr/>
          <p:nvPr/>
        </p:nvSpPr>
        <p:spPr>
          <a:xfrm>
            <a:off x="9391680" y="3056040"/>
            <a:ext cx="1774800" cy="1280880"/>
          </a:xfrm>
          <a:prstGeom prst="rightArrow">
            <a:avLst>
              <a:gd name="adj1" fmla="val 50000"/>
              <a:gd name="adj2" fmla="val 50010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ffffff"/>
                </a:solidFill>
                <a:uFillTx/>
                <a:latin typeface="Calibri"/>
              </a:rPr>
              <a:t>Стильдік сипаты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48" name="Прямая со стрелкой 12"/>
          <p:cNvCxnSpPr/>
          <p:nvPr/>
        </p:nvCxnSpPr>
        <p:spPr>
          <a:xfrm>
            <a:off x="1554120" y="2454120"/>
            <a:ext cx="915120" cy="915120"/>
          </a:xfrm>
          <a:prstGeom prst="straightConnector1">
            <a:avLst/>
          </a:prstGeom>
          <a:ln w="6480">
            <a:solidFill>
              <a:srgbClr val="5b9bd5"/>
            </a:solidFill>
            <a:miter/>
            <a:headEnd len="med" type="triangle" w="med"/>
            <a:tailEnd len="med" type="triangle" w="med"/>
          </a:ln>
        </p:spPr>
      </p:cxnSp>
      <p:cxnSp>
        <p:nvCxnSpPr>
          <p:cNvPr id="49" name="Прямая со стрелкой 14"/>
          <p:cNvCxnSpPr/>
          <p:nvPr/>
        </p:nvCxnSpPr>
        <p:spPr>
          <a:xfrm flipH="1">
            <a:off x="4951080" y="4002120"/>
            <a:ext cx="38880" cy="753120"/>
          </a:xfrm>
          <a:prstGeom prst="straightConnector1">
            <a:avLst/>
          </a:prstGeom>
          <a:ln w="6480">
            <a:solidFill>
              <a:srgbClr val="5b9bd5"/>
            </a:solidFill>
            <a:miter/>
            <a:headEnd len="med" type="triangle" w="med"/>
            <a:tailEnd len="med" type="triangle" w="med"/>
          </a:ln>
        </p:spPr>
      </p:cxnSp>
      <p:cxnSp>
        <p:nvCxnSpPr>
          <p:cNvPr id="50" name="Прямая со стрелкой 19"/>
          <p:cNvCxnSpPr/>
          <p:nvPr/>
        </p:nvCxnSpPr>
        <p:spPr>
          <a:xfrm flipH="1">
            <a:off x="7719480" y="2768760"/>
            <a:ext cx="92880" cy="600480"/>
          </a:xfrm>
          <a:prstGeom prst="straightConnector1">
            <a:avLst/>
          </a:prstGeom>
          <a:ln w="6480">
            <a:solidFill>
              <a:srgbClr val="5b9bd5"/>
            </a:solidFill>
            <a:miter/>
            <a:headEnd len="med" type="triangle" w="med"/>
            <a:tailEnd len="med" type="triangle" w="med"/>
          </a:ln>
        </p:spPr>
      </p:cxnSp>
      <p:cxnSp>
        <p:nvCxnSpPr>
          <p:cNvPr id="51" name="Прямая со стрелкой 23"/>
          <p:cNvCxnSpPr/>
          <p:nvPr/>
        </p:nvCxnSpPr>
        <p:spPr>
          <a:xfrm flipH="1">
            <a:off x="9875520" y="4002120"/>
            <a:ext cx="78480" cy="753120"/>
          </a:xfrm>
          <a:prstGeom prst="straightConnector1">
            <a:avLst/>
          </a:prstGeom>
          <a:ln w="6480">
            <a:solidFill>
              <a:srgbClr val="5b9bd5"/>
            </a:solidFill>
            <a:miter/>
            <a:headEnd len="med" type="triangle" w="med"/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53" name="object 2"/>
          <p:cNvSpPr/>
          <p:nvPr/>
        </p:nvSpPr>
        <p:spPr>
          <a:xfrm>
            <a:off x="-784080" y="-12600"/>
            <a:ext cx="12976200" cy="75708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     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Берілген мәтіндердің  жанрлық, құрылымдақ  ерекшеліктерін     ажыратыңыздар.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ffffff"/>
                </a:solidFill>
                <a:uFillTx/>
                <a:latin typeface="Calibri"/>
                <a:ea typeface="Arial"/>
              </a:rPr>
              <a:t>                                                                                   </a:t>
            </a:r>
            <a:r>
              <a:rPr b="0" lang="kk-KZ" sz="2400" strike="noStrike" u="none">
                <a:solidFill>
                  <a:srgbClr val="ffffff"/>
                </a:solidFill>
                <a:uFillTx/>
                <a:latin typeface="Calibri"/>
                <a:ea typeface="Arial"/>
              </a:rPr>
              <a:t>1-мәтін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4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5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56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57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graphicFrame>
        <p:nvGraphicFramePr>
          <p:cNvPr id="58" name=""/>
          <p:cNvGraphicFramePr/>
          <p:nvPr/>
        </p:nvGraphicFramePr>
        <p:xfrm>
          <a:off x="-784080" y="836640"/>
          <a:ext cx="12976200" cy="7164360"/>
        </p:xfrm>
        <a:graphic>
          <a:graphicData uri="http://schemas.openxmlformats.org/drawingml/2006/table">
            <a:tbl>
              <a:tblPr/>
              <a:tblGrid>
                <a:gridCol w="12976200"/>
              </a:tblGrid>
              <a:tr h="7164360">
                <a:tc>
                  <a:txBody>
                    <a:bodyPr lIns="57960" rIns="579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Наурыз айы туғанда</a:t>
                      </a:r>
                      <a:br>
                        <a:rPr sz="2000"/>
                      </a:br>
                      <a:r>
                        <a:rPr b="0" lang="ru-RU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     </a:t>
                      </a: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Той болушы еді бұл маңда</a:t>
                      </a:r>
                      <a:br>
                        <a:rPr sz="2000"/>
                      </a:br>
                      <a:r>
                        <a:rPr b="0" lang="ru-RU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Сақталушы еді сыбаға</a:t>
                      </a:r>
                      <a:br>
                        <a:rPr sz="2000"/>
                      </a:br>
                      <a:r>
                        <a:rPr b="0" lang="ru-RU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  </a:t>
                      </a: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Сапарға кеткен ұлдарға</a:t>
                      </a:r>
                      <a:br>
                        <a:rPr sz="2000"/>
                      </a:br>
                      <a:r>
                        <a:rPr b="0" lang="ru-RU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Наурыз айы туғанда</a:t>
                      </a:r>
                      <a:br>
                        <a:rPr sz="2000"/>
                      </a:br>
                      <a:r>
                        <a:rPr b="0" lang="ru-RU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     </a:t>
                      </a: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Наурыз, наурыз, күн игі!</a:t>
                      </a:r>
                      <a:br>
                        <a:rPr sz="2000"/>
                      </a:br>
                      <a:r>
                        <a:rPr b="0" lang="ru-RU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     </a:t>
                      </a: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Күні игі жердің - түрі игі</a:t>
                      </a:r>
                      <a:br>
                        <a:rPr sz="2000"/>
                      </a:br>
                      <a:r>
                        <a:rPr b="0" lang="ru-RU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     </a:t>
                      </a: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Бауыры жылып науат-қар</a:t>
                      </a:r>
                      <a:br>
                        <a:rPr sz="2000"/>
                      </a:b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Бабымен ғана жібиді</a:t>
                      </a:r>
                      <a:br>
                        <a:rPr sz="2000"/>
                      </a:br>
                      <a:r>
                        <a:rPr b="0" lang="ru-RU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Шашылып ырыс шанақтан</a:t>
                      </a:r>
                      <a:br>
                        <a:rPr sz="2000"/>
                      </a:br>
                      <a:r>
                        <a:rPr b="0" lang="ru-RU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Шақырып бір үй бір үйді</a:t>
                      </a:r>
                      <a:br>
                        <a:rPr sz="2000"/>
                      </a:br>
                      <a:r>
                        <a:rPr b="0" lang="ru-RU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Шаттанушы еді бір игі</a:t>
                      </a:r>
                      <a:br>
                        <a:rPr sz="2000"/>
                      </a:br>
                      <a:r>
                        <a:rPr b="0" lang="ru-RU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Осынау игі кең жерге</a:t>
                      </a:r>
                      <a:br>
                        <a:rPr sz="2000"/>
                      </a:br>
                      <a:r>
                        <a:rPr b="0" lang="ru-RU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Наурыз айы келгенде</a:t>
                      </a:r>
                      <a:br>
                        <a:rPr sz="2000"/>
                      </a:br>
                      <a:r>
                        <a:rPr b="0" lang="ru-RU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Наурыз тойын бергенде</a:t>
                      </a:r>
                      <a:br>
                        <a:rPr sz="2000"/>
                      </a:br>
                      <a:r>
                        <a:rPr b="0" lang="ru-RU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Көрмегендер де - арманда</a:t>
                      </a:r>
                      <a:br>
                        <a:rPr sz="2000"/>
                      </a:br>
                      <a:r>
                        <a:rPr b="0" lang="ru-RU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     </a:t>
                      </a: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Арманда - оны көрген де</a:t>
                      </a:r>
                      <a:br>
                        <a:rPr sz="2000"/>
                      </a:br>
                      <a:r>
                        <a:rPr b="0" lang="ru-RU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Келіп ем өмір - орманға</a:t>
                      </a:r>
                      <a:br>
                        <a:rPr sz="2000"/>
                      </a:br>
                      <a:r>
                        <a:rPr b="0" lang="ru-RU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   </a:t>
                      </a: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Наурыз айы келгенде</a:t>
                      </a:r>
                      <a:br>
                        <a:rPr sz="2000"/>
                      </a:b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57960" marR="579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784080" y="444240"/>
            <a:ext cx="10515600" cy="611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                                                 </a:t>
            </a:r>
            <a:r>
              <a:rPr b="0" lang="ru-RU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ru-RU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2-мәтін                         </a:t>
            </a:r>
            <a:br>
              <a:rPr sz="2800"/>
            </a:br>
            <a:r>
              <a:rPr b="0" lang="ru-RU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-Сәлем достым!</a:t>
            </a:r>
            <a:br>
              <a:rPr sz="2800"/>
            </a:br>
            <a:r>
              <a:rPr b="0" lang="ru-RU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-Сәлем, Асыл!</a:t>
            </a:r>
            <a:br>
              <a:rPr sz="2800"/>
            </a:br>
            <a:r>
              <a:rPr b="0" lang="ru-RU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-Наурыз мейрамы жақындап қалыпты ғой. Сен ол жайлы не білесің?</a:t>
            </a:r>
            <a:br>
              <a:rPr sz="2800"/>
            </a:br>
            <a:r>
              <a:rPr b="0" lang="ru-RU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-Наурыз барлық түркі мемлекеттеріне ортақ жаңа жыл. Наурыздың басты сәні - "Наурыз көже". </a:t>
            </a:r>
            <a:br>
              <a:rPr sz="2800"/>
            </a:br>
            <a:r>
              <a:rPr b="0" lang="ru-RU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-Ал, Науырыз көжені неден жасайды?</a:t>
            </a:r>
            <a:br>
              <a:rPr sz="2800"/>
            </a:br>
            <a:r>
              <a:rPr b="0" lang="ru-RU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-Менің білуімше, Наурыз көже 7 түрлі астан тұрады: ет ,май, құрт, сүт, айран ,тұз, су, жарма, бидай, сұлы.</a:t>
            </a:r>
            <a:br>
              <a:rPr sz="2800"/>
            </a:br>
            <a:r>
              <a:rPr b="0" lang="ru-RU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-Бұл мейрам дәл қай күні тойланады?</a:t>
            </a:r>
            <a:br>
              <a:rPr sz="2800"/>
            </a:br>
            <a:r>
              <a:rPr b="0" lang="ru-RU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-Жиырма екінші наурызда. Сен соны да білмейсің бе?</a:t>
            </a:r>
            <a:br>
              <a:rPr sz="2800"/>
            </a:br>
            <a:r>
              <a:rPr b="0" lang="ru-RU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-Жоқ білмейтінмін. Бірақ, осыдан бастап білетін боламын! Рахмет!</a:t>
            </a:r>
            <a:br>
              <a:rPr sz="2800"/>
            </a:br>
            <a:r>
              <a:rPr b="0" lang="ru-RU" sz="28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-Оқасы жоқ!</a:t>
            </a:r>
            <a:br>
              <a:rPr sz="2800"/>
            </a:br>
            <a:endParaRPr b="0" lang="ru-RU" sz="28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838080" y="364680"/>
            <a:ext cx="10515600" cy="993960"/>
          </a:xfrm>
          <a:prstGeom prst="rect">
            <a:avLst/>
          </a:prstGeom>
          <a:solidFill>
            <a:srgbClr val="2e75b6"/>
          </a:solidFill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ffffff"/>
                </a:solidFill>
                <a:uFillTx/>
                <a:latin typeface="Calibri Light"/>
              </a:rPr>
              <a:t>1-тапсырма. Төменде берілген кестені негізге ала отырып, екі мәтіннің ұқсастықтары мен ерекшеліктерін  анықтаңдар</a:t>
            </a:r>
            <a:endParaRPr b="0" lang="ru-RU" sz="20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pic>
        <p:nvPicPr>
          <p:cNvPr id="61" name="Объект 4" descr=""/>
          <p:cNvPicPr/>
          <p:nvPr/>
        </p:nvPicPr>
        <p:blipFill>
          <a:blip r:embed="rId1"/>
          <a:stretch/>
        </p:blipFill>
        <p:spPr>
          <a:xfrm>
            <a:off x="2347920" y="1825560"/>
            <a:ext cx="7496280" cy="4351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7251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2018-09-12T08:07:08Z</dcterms:created>
  <dc:creator>Жазира Асанова</dc:creator>
  <dc:description/>
  <dc:language>ru-RU</dc:language>
  <cp:lastModifiedBy>Leila</cp:lastModifiedBy>
  <cp:lastPrinted>2020-03-24T14:36:16Z</cp:lastPrinted>
  <dcterms:modified xsi:type="dcterms:W3CDTF">2021-02-16T15:56:19Z</dcterms:modified>
  <cp:revision>486</cp:revision>
  <dc:subject/>
  <dc:title>Презентация PowerPoint</dc:title>
</cp:coreProperties>
</file>