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media/image1.jpeg" ContentType="image/jpeg"/>
  <Override PartName="/ppt/media/image5.png" ContentType="image/png"/>
  <Override PartName="/ppt/media/image2.png" ContentType="image/png"/>
  <Override PartName="/ppt/media/image3.jpeg" ContentType="image/jpeg"/>
  <Override PartName="/ppt/media/image4.png" ContentType="image/png"/>
  <Override PartName="/ppt/media/image6.jpeg" ContentType="image/jpeg"/>
  <Override PartName="/ppt/media/image7.png" ContentType="image/png"/>
  <Override PartName="/ppt/media/image10.jpeg" ContentType="image/jpeg"/>
  <Override PartName="/ppt/media/image9.jpeg" ContentType="image/jpeg"/>
  <Override PartName="/ppt/media/image8.png" ContentType="image/png"/>
  <Override PartName="/ppt/media/image11.jpeg" ContentType="image/jpe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103D05-263B-49BC-ACDA-1822453B94B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109728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ts val="58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5400" strike="noStrike" u="none">
                <a:solidFill>
                  <a:srgbClr val="4e5b6f"/>
                </a:solidFill>
                <a:uFillTx/>
                <a:latin typeface="Palatino Linotype"/>
              </a:rPr>
              <a:t>Click to edit the title text format</a:t>
            </a:r>
            <a:endParaRPr b="0" lang="ru-RU" sz="5400" strike="noStrike" u="none">
              <a:solidFill>
                <a:srgbClr val="4e5b6f"/>
              </a:solidFill>
              <a:uFillTx/>
              <a:latin typeface="Palatino Linotype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109728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7f7f7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Click to edit the outline text format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1" marL="743040" indent="-285840">
              <a:spcBef>
                <a:spcPts val="601"/>
              </a:spcBef>
              <a:buClr>
                <a:srgbClr val="7f7f7f"/>
              </a:buClr>
              <a:buFont typeface="Courier New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Second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2" marL="1143000" indent="-228600">
              <a:spcBef>
                <a:spcPts val="601"/>
              </a:spcBef>
              <a:buClr>
                <a:srgbClr val="7f7f7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Third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3" marL="1600200" indent="-228600">
              <a:spcBef>
                <a:spcPts val="601"/>
              </a:spcBef>
              <a:buClr>
                <a:srgbClr val="7f7f7f"/>
              </a:buClr>
              <a:buFont typeface="Courier New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Fourth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4" marL="2057400" indent="-228600">
              <a:spcBef>
                <a:spcPts val="601"/>
              </a:spcBef>
              <a:buClr>
                <a:srgbClr val="7f7f7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Fifth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Sixth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Seventh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485200" y="6356520"/>
            <a:ext cx="278136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45720" tIns="46800" bIns="468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595959"/>
                </a:solidFill>
                <a:uFillTx/>
                <a:latin typeface="Century Gothic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595959"/>
                </a:solidFill>
                <a:uFillTx/>
                <a:latin typeface="Century Gothic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879480" y="6356520"/>
            <a:ext cx="3797280" cy="365040"/>
          </a:xfrm>
          <a:prstGeom prst="rect">
            <a:avLst/>
          </a:prstGeom>
          <a:noFill/>
          <a:ln w="0">
            <a:noFill/>
          </a:ln>
        </p:spPr>
        <p:txBody>
          <a:bodyPr lIns="4572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11390040" y="6356520"/>
            <a:ext cx="749160" cy="365040"/>
          </a:xfrm>
          <a:prstGeom prst="rect">
            <a:avLst/>
          </a:prstGeom>
          <a:noFill/>
          <a:ln w="0">
            <a:noFill/>
          </a:ln>
        </p:spPr>
        <p:txBody>
          <a:bodyPr lIns="2736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595959"/>
                </a:solidFill>
                <a:uFillTx/>
                <a:latin typeface="Century Gothic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9B81D9F-7FBB-438E-8C49-46EB6DF91E19}" type="slidenum">
              <a:rPr b="0" lang="ru-RU" sz="1200" strike="noStrike" u="none">
                <a:solidFill>
                  <a:srgbClr val="595959"/>
                </a:solidFill>
                <a:uFillTx/>
                <a:latin typeface="Century Gothic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Oval 6"/>
          <p:cNvSpPr/>
          <p:nvPr/>
        </p:nvSpPr>
        <p:spPr>
          <a:xfrm>
            <a:off x="11277720" y="6499080"/>
            <a:ext cx="112680" cy="84240"/>
          </a:xfrm>
          <a:prstGeom prst="ellipse">
            <a:avLst/>
          </a:prstGeom>
          <a:solidFill>
            <a:srgbClr val="7f7f7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Oval 7"/>
          <p:cNvSpPr/>
          <p:nvPr/>
        </p:nvSpPr>
        <p:spPr>
          <a:xfrm>
            <a:off x="758880" y="6499080"/>
            <a:ext cx="112680" cy="84240"/>
          </a:xfrm>
          <a:prstGeom prst="ellipse">
            <a:avLst/>
          </a:prstGeom>
          <a:solidFill>
            <a:srgbClr val="7f7f7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1277720" y="6499080"/>
            <a:ext cx="112680" cy="84240"/>
          </a:xfrm>
          <a:prstGeom prst="ellipse">
            <a:avLst/>
          </a:prstGeom>
          <a:solidFill>
            <a:srgbClr val="7f7f7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80" y="6499080"/>
            <a:ext cx="112680" cy="84240"/>
          </a:xfrm>
          <a:prstGeom prst="ellipse">
            <a:avLst/>
          </a:prstGeom>
          <a:solidFill>
            <a:srgbClr val="7f7f7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Oval 6"/>
          <p:cNvSpPr/>
          <p:nvPr/>
        </p:nvSpPr>
        <p:spPr>
          <a:xfrm>
            <a:off x="5994360" y="3924360"/>
            <a:ext cx="112680" cy="84240"/>
          </a:xfrm>
          <a:prstGeom prst="ellipse">
            <a:avLst/>
          </a:prstGeom>
          <a:solidFill>
            <a:srgbClr val="7f7f7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Oval 7"/>
          <p:cNvSpPr/>
          <p:nvPr/>
        </p:nvSpPr>
        <p:spPr>
          <a:xfrm>
            <a:off x="6261120" y="3924360"/>
            <a:ext cx="112680" cy="84240"/>
          </a:xfrm>
          <a:prstGeom prst="ellipse">
            <a:avLst/>
          </a:prstGeom>
          <a:solidFill>
            <a:srgbClr val="7f7f7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Oval 8"/>
          <p:cNvSpPr/>
          <p:nvPr/>
        </p:nvSpPr>
        <p:spPr>
          <a:xfrm>
            <a:off x="5729400" y="3924360"/>
            <a:ext cx="112680" cy="84240"/>
          </a:xfrm>
          <a:prstGeom prst="ellipse">
            <a:avLst/>
          </a:prstGeom>
          <a:solidFill>
            <a:srgbClr val="7f7f7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109728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ts val="58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5400" strike="noStrike" u="none">
                <a:solidFill>
                  <a:srgbClr val="4e5b6f"/>
                </a:solidFill>
                <a:uFillTx/>
                <a:latin typeface="Palatino Linotype"/>
              </a:rPr>
              <a:t>Click to edit the title text format</a:t>
            </a:r>
            <a:endParaRPr b="0" lang="ru-RU" sz="5400" strike="noStrike" u="none">
              <a:solidFill>
                <a:srgbClr val="4e5b6f"/>
              </a:solidFill>
              <a:uFillTx/>
              <a:latin typeface="Palatino Linotype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0200"/>
            <a:ext cx="109728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7f7f7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Click to edit the outline text format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1" marL="743040" indent="-285840">
              <a:spcBef>
                <a:spcPts val="601"/>
              </a:spcBef>
              <a:buClr>
                <a:srgbClr val="7f7f7f"/>
              </a:buClr>
              <a:buFont typeface="Courier New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Second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2" marL="1143000" indent="-228600">
              <a:spcBef>
                <a:spcPts val="601"/>
              </a:spcBef>
              <a:buClr>
                <a:srgbClr val="7f7f7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Third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3" marL="1600200" indent="-228600">
              <a:spcBef>
                <a:spcPts val="601"/>
              </a:spcBef>
              <a:buClr>
                <a:srgbClr val="7f7f7f"/>
              </a:buClr>
              <a:buFont typeface="Courier New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Fourth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4" marL="2057400" indent="-228600">
              <a:spcBef>
                <a:spcPts val="601"/>
              </a:spcBef>
              <a:buClr>
                <a:srgbClr val="7f7f7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Fifth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Sixth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7f7f7f"/>
                </a:solidFill>
                <a:uFillTx/>
                <a:latin typeface="Century Gothic"/>
              </a:rPr>
              <a:t>Seventh Outline Level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8485200" y="6356520"/>
            <a:ext cx="278136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45720" tIns="46800" bIns="468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595959"/>
                </a:solidFill>
                <a:uFillTx/>
                <a:latin typeface="Century Gothic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595959"/>
                </a:solidFill>
                <a:uFillTx/>
                <a:latin typeface="Century Gothic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879480" y="6356520"/>
            <a:ext cx="3797280" cy="365040"/>
          </a:xfrm>
          <a:prstGeom prst="rect">
            <a:avLst/>
          </a:prstGeom>
          <a:noFill/>
          <a:ln w="0">
            <a:noFill/>
          </a:ln>
        </p:spPr>
        <p:txBody>
          <a:bodyPr lIns="4572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11390040" y="6356520"/>
            <a:ext cx="749160" cy="365040"/>
          </a:xfrm>
          <a:prstGeom prst="rect">
            <a:avLst/>
          </a:prstGeom>
          <a:noFill/>
          <a:ln w="0">
            <a:noFill/>
          </a:ln>
        </p:spPr>
        <p:txBody>
          <a:bodyPr lIns="2736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595959"/>
                </a:solidFill>
                <a:uFillTx/>
                <a:latin typeface="Century Gothic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9534E8-600D-4444-B0FC-68257F2BE225}" type="slidenum">
              <a:rPr b="0" lang="ru-RU" sz="1200" strike="noStrike" u="none">
                <a:solidFill>
                  <a:srgbClr val="595959"/>
                </a:solidFill>
                <a:uFillTx/>
                <a:latin typeface="Century Gothic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cxnSp>
        <p:nvCxnSpPr>
          <p:cNvPr id="1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9" name="Google Shape;78;p1"/>
          <p:cNvCxnSpPr/>
          <p:nvPr/>
        </p:nvCxnSpPr>
        <p:spPr>
          <a:xfrm>
            <a:off x="730080" y="5283000"/>
            <a:ext cx="10694160" cy="37080"/>
          </a:xfrm>
          <a:prstGeom prst="straightConnector1">
            <a:avLst/>
          </a:prstGeom>
          <a:ln w="57240">
            <a:solidFill>
              <a:srgbClr val="6e86c6"/>
            </a:solidFill>
            <a:miter/>
          </a:ln>
        </p:spPr>
      </p:cxnSp>
      <p:sp>
        <p:nvSpPr>
          <p:cNvPr id="20" name="TextBox 25"/>
          <p:cNvSpPr/>
          <p:nvPr/>
        </p:nvSpPr>
        <p:spPr>
          <a:xfrm>
            <a:off x="1087560" y="1836720"/>
            <a:ext cx="435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   </a:t>
            </a:r>
            <a:r>
              <a:rPr b="1" i="1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Сабақтың  тақырыбы: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1" name="TextBox 9"/>
          <p:cNvSpPr/>
          <p:nvPr/>
        </p:nvSpPr>
        <p:spPr>
          <a:xfrm>
            <a:off x="9281520" y="196920"/>
            <a:ext cx="1369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ҚАЗАҚ ТІЛІ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6-сынып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" name="TextBox 1"/>
          <p:cNvSpPr/>
          <p:nvPr/>
        </p:nvSpPr>
        <p:spPr>
          <a:xfrm>
            <a:off x="1271160" y="320760"/>
            <a:ext cx="263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Бөлім тақырыбы: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Прямоугольник 1"/>
          <p:cNvSpPr/>
          <p:nvPr/>
        </p:nvSpPr>
        <p:spPr>
          <a:xfrm>
            <a:off x="1216080" y="2300400"/>
            <a:ext cx="8164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000" strike="noStrike" u="none">
                <a:solidFill>
                  <a:srgbClr val="2e77e2"/>
                </a:solidFill>
                <a:uFillTx/>
                <a:latin typeface="Times New Roman"/>
                <a:ea typeface="Arial"/>
              </a:rPr>
              <a:t>Әдептілік. </a:t>
            </a:r>
            <a:r>
              <a:rPr b="1" i="1" lang="kk-KZ" sz="3000" strike="noStrike" u="none">
                <a:solidFill>
                  <a:srgbClr val="2e77e2"/>
                </a:solidFill>
                <a:uFillTx/>
                <a:latin typeface="Times New Roman"/>
                <a:ea typeface="Arial"/>
              </a:rPr>
              <a:t>Күшейткіш үстеуі</a:t>
            </a:r>
            <a:r>
              <a:rPr b="1" lang="kk-KZ" sz="3000" strike="noStrike" u="none">
                <a:solidFill>
                  <a:srgbClr val="2e77e2"/>
                </a:solidFill>
                <a:uFillTx/>
                <a:latin typeface="Times New Roman"/>
                <a:ea typeface="Arial"/>
              </a:rPr>
              <a:t> </a:t>
            </a:r>
            <a:endParaRPr b="0" lang="ru-RU" sz="3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4" name="Прямоугольник 2"/>
          <p:cNvSpPr/>
          <p:nvPr/>
        </p:nvSpPr>
        <p:spPr>
          <a:xfrm>
            <a:off x="1112760" y="790560"/>
            <a:ext cx="8658360" cy="107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8-б</a:t>
            </a:r>
            <a:r>
              <a:rPr b="1" lang="kk-KZ" sz="2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өлім: Қазақ халқының әдет-ғұрыптары мен салт-дәстүрлері.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3"/>
          <p:cNvSpPr/>
          <p:nvPr/>
        </p:nvSpPr>
        <p:spPr>
          <a:xfrm>
            <a:off x="425520" y="289080"/>
            <a:ext cx="11477520" cy="442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                                                                 </a:t>
            </a:r>
            <a:r>
              <a:rPr b="1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3-т</a:t>
            </a: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Деңгейлік тапсырмалар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ІІІ деңгей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1. </a:t>
            </a:r>
            <a:r>
              <a:rPr b="1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Сөйлемдерді толықтырыңыздар.</a:t>
            </a:r>
            <a:br>
              <a:rPr sz="2000"/>
            </a:b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Әдеп сақтау- көнеден келе жатқан ұлттық ... мен мәдени ... бол</a:t>
            </a: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ып табылады. Ол тұлғаның ішкі және сыртқы мәдениетін көрсетіп, … болуға тәрбиелейді</a:t>
            </a:r>
            <a:r>
              <a:rPr b="0" lang="en-US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.</a:t>
            </a: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 «Үлкеннің жолын кесу- … белгісі</a:t>
            </a: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.Жасы үлкенге иіліп ... беру,    алдын кесіп өтпеу-жастарымыз үшін бұлжымас заң болу керек» деп айтар едім.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ІІ деңгей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2e77e2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Сөйлемдерде берілген күшейткіш үстеулерінің синонимдерін тауып жазыныздар.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</a:t>
            </a: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Раушан шайды </a:t>
            </a:r>
            <a:r>
              <a:rPr b="1" lang="kk-KZ" sz="2000" strike="noStrike" u="sng">
                <a:solidFill>
                  <a:srgbClr val="2e77e2"/>
                </a:solidFill>
                <a:uFillTx/>
                <a:latin typeface="Times New Roman"/>
                <a:ea typeface="Calibri"/>
              </a:rPr>
              <a:t>әбден </a:t>
            </a: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асықпай ішетін. Ауыл реңі </a:t>
            </a:r>
            <a:r>
              <a:rPr b="1" lang="kk-KZ" sz="2000" strike="noStrike" u="sng">
                <a:solidFill>
                  <a:srgbClr val="2e77e2"/>
                </a:solidFill>
                <a:uFillTx/>
                <a:latin typeface="Times New Roman"/>
                <a:ea typeface="Calibri"/>
              </a:rPr>
              <a:t>мүлдем</a:t>
            </a: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жүдеу еді. Бұл сөздің мағынасы </a:t>
            </a:r>
            <a:r>
              <a:rPr b="1" lang="kk-KZ" sz="2000" strike="noStrike" u="sng">
                <a:solidFill>
                  <a:srgbClr val="2e77e2"/>
                </a:solidFill>
                <a:uFillTx/>
                <a:latin typeface="Times New Roman"/>
                <a:ea typeface="Calibri"/>
              </a:rPr>
              <a:t>өте </a:t>
            </a: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тереңде жатыр.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І деңгей</a:t>
            </a:r>
            <a:br>
              <a:rPr sz="2000"/>
            </a:br>
            <a:r>
              <a:rPr b="1" lang="ru-RU" sz="2000" strike="noStrike" u="none">
                <a:solidFill>
                  <a:srgbClr val="2e77e2"/>
                </a:solidFill>
                <a:uFillTx/>
                <a:latin typeface="Times New Roman"/>
                <a:ea typeface="Arial"/>
              </a:rPr>
              <a:t>«Әдептілік –тәрбие бастауы » </a:t>
            </a: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Arial"/>
              </a:rPr>
              <a:t>атты шағын мәтін жазыңыздар.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5" name="Прямоугольник 4"/>
          <p:cNvSpPr/>
          <p:nvPr/>
        </p:nvSpPr>
        <p:spPr>
          <a:xfrm>
            <a:off x="725400" y="4732200"/>
            <a:ext cx="7756560" cy="198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          </a:t>
            </a:r>
            <a:r>
              <a:rPr b="1" lang="kk-KZ" sz="1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Дескрипторлар: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Көп нүктенің орнына тиісті сөздерді қояды;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Күшейткіш үстеулердің синонимдерін тауып жазады;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Шағын шығарма жазады. 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800"/>
            </a:b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6" name="Рисунок 5" descr=""/>
          <p:cNvPicPr/>
          <p:nvPr/>
        </p:nvPicPr>
        <p:blipFill>
          <a:blip r:embed="rId1"/>
          <a:stretch/>
        </p:blipFill>
        <p:spPr>
          <a:xfrm>
            <a:off x="9659880" y="4611600"/>
            <a:ext cx="2048040" cy="2048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Прямоугольник 3"/>
          <p:cNvSpPr/>
          <p:nvPr/>
        </p:nvSpPr>
        <p:spPr>
          <a:xfrm>
            <a:off x="3865320" y="228600"/>
            <a:ext cx="3799440" cy="4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Дұрыс жауабына назар аударайық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8" name="Прямоугольник 4"/>
          <p:cNvSpPr/>
          <p:nvPr/>
        </p:nvSpPr>
        <p:spPr>
          <a:xfrm>
            <a:off x="152280" y="506520"/>
            <a:ext cx="11509560" cy="512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1. Сөйлемдерді толықтырыңыздар</a:t>
            </a: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. </a:t>
            </a: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ІІІ деңгей</a:t>
            </a:r>
            <a:br>
              <a:rPr sz="2000"/>
            </a:b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Әдеп сақтау- көнеден келе жатқан ұлттық сана мен мәдени құндылық болып табылады.</a:t>
            </a: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. Ол тұлғаның ішкі және сыртқы мәдениетін көрсетіп,игі болуға тәрбиелейді</a:t>
            </a:r>
            <a:r>
              <a:rPr b="0" lang="en-US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.</a:t>
            </a: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«Үлкеннің жолын кесу- әдепсіздіктің белгісі</a:t>
            </a: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.Жасы үлкенге иіліп сәлем беру,    алдын кесіп өтпеу-жастарымыз үшін бұлжымас заң болу керек» деп айтар едім.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ІІ деңгей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</a:t>
            </a: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Раушан шайды </a:t>
            </a:r>
            <a:r>
              <a:rPr b="1" lang="kk-KZ" sz="2000" strike="noStrike" u="sng">
                <a:solidFill>
                  <a:srgbClr val="2e77e2"/>
                </a:solidFill>
                <a:uFillTx/>
                <a:latin typeface="Times New Roman"/>
                <a:ea typeface="Calibri"/>
              </a:rPr>
              <a:t>тым</a:t>
            </a: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асықпай ішетін.Ауыл реңі </a:t>
            </a:r>
            <a:r>
              <a:rPr b="1" lang="kk-KZ" sz="2000" strike="noStrike" u="sng">
                <a:solidFill>
                  <a:srgbClr val="2e77e2"/>
                </a:solidFill>
                <a:uFillTx/>
                <a:latin typeface="Times New Roman"/>
                <a:ea typeface="Calibri"/>
              </a:rPr>
              <a:t>тіпті </a:t>
            </a: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жүдеу еді.Бұл сөздің мағынасы </a:t>
            </a:r>
            <a:r>
              <a:rPr b="1" lang="kk-KZ" sz="2000" strike="noStrike" u="sng">
                <a:solidFill>
                  <a:srgbClr val="2e77e2"/>
                </a:solidFill>
                <a:uFillTx/>
                <a:latin typeface="Times New Roman"/>
                <a:ea typeface="Calibri"/>
              </a:rPr>
              <a:t>аса </a:t>
            </a: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тереңде жатыр.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І деңгей</a:t>
            </a:r>
            <a:br>
              <a:rPr sz="2000"/>
            </a:br>
            <a:r>
              <a:rPr b="1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«Әдептілік-тәрбие бастауы.»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       </a:t>
            </a: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Әдептілік деп -үлкенді сыйлауды, достарды, айналадағы адамдарды құрметтеуді айтамыз. Әдепті адам басқадан сыйласым күтпей-ақ алдымен өзі басқаны құрметтеп, ардақтай біледі, көпшілікке өзінің әдептілігін көрсетеді. Сонымен әдептілік дегеніміз- әдеп, ізет, инабат, сыйласым, құрмет, қамқорлық деген сөздерді білдіреді екен. Тағы да бір айтатын жағдай бір-бірімізге кешірімді болу керек, ол да әдептіліктің белгісі.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9" name="Рисунок 5" descr=""/>
          <p:cNvPicPr/>
          <p:nvPr/>
        </p:nvPicPr>
        <p:blipFill>
          <a:blip r:embed="rId1"/>
          <a:stretch/>
        </p:blipFill>
        <p:spPr>
          <a:xfrm>
            <a:off x="10263240" y="87480"/>
            <a:ext cx="1039680" cy="599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"/>
          <p:cNvGraphicFramePr/>
          <p:nvPr/>
        </p:nvGraphicFramePr>
        <p:xfrm>
          <a:off x="1889280" y="3024360"/>
          <a:ext cx="6240240" cy="3294000"/>
        </p:xfrm>
        <a:graphic>
          <a:graphicData uri="http://schemas.openxmlformats.org/drawingml/2006/table">
            <a:tbl>
              <a:tblPr/>
              <a:tblGrid>
                <a:gridCol w="6240240"/>
              </a:tblGrid>
              <a:tr h="3294000">
                <a:tc>
                  <a:txBody>
                    <a:bodyPr lIns="114480" rIns="114480" tIns="0" bIns="0"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•</a:t>
                      </a:r>
                      <a:r>
                        <a:rPr b="0" lang="kk-KZ" sz="24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kk-KZ" sz="24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Сабақтан алған 3 маңызды ақпарат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•</a:t>
                      </a:r>
                      <a:r>
                        <a:rPr b="0" lang="kk-KZ" sz="24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kk-KZ" sz="24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Қиындық тудырған 2 аспект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•          </a:t>
                      </a:r>
                      <a:r>
                        <a:rPr b="0" lang="kk-KZ" sz="24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Сабақ барысында туындаған 1 сұрақ,...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114480" marR="11448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cf7e8"/>
                    </a:solidFill>
                  </a:tcPr>
                </a:tc>
              </a:tr>
            </a:tbl>
          </a:graphicData>
        </a:graphic>
      </p:graphicFrame>
      <p:sp>
        <p:nvSpPr>
          <p:cNvPr id="71" name="TextBox 6"/>
          <p:cNvSpPr/>
          <p:nvPr/>
        </p:nvSpPr>
        <p:spPr>
          <a:xfrm>
            <a:off x="800280" y="642960"/>
            <a:ext cx="6095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Рефлексия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2" name="TextBox 8"/>
          <p:cNvSpPr/>
          <p:nvPr/>
        </p:nvSpPr>
        <p:spPr>
          <a:xfrm>
            <a:off x="1828800" y="1817640"/>
            <a:ext cx="6068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Кері байланыс «3-2-1»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3" name="Рисунок 6" descr=""/>
          <p:cNvPicPr/>
          <p:nvPr/>
        </p:nvPicPr>
        <p:blipFill>
          <a:blip r:embed="rId1"/>
          <a:stretch/>
        </p:blipFill>
        <p:spPr>
          <a:xfrm>
            <a:off x="9456840" y="4892760"/>
            <a:ext cx="2112840" cy="1425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Прямоугольник 3"/>
          <p:cNvSpPr/>
          <p:nvPr/>
        </p:nvSpPr>
        <p:spPr>
          <a:xfrm>
            <a:off x="757080" y="1720800"/>
            <a:ext cx="1023156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Бүгінгі сабақта: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-Әдептілік,адамгершілік  жайында тәрбиелік мәлімет алдым;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-үстеудің мағыналық түрлерін</a:t>
            </a:r>
            <a:r>
              <a:rPr b="0" i="1" lang="kk-KZ" sz="2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ажырата білуді үйрендім</a:t>
            </a:r>
            <a:r>
              <a:rPr b="0" i="1" lang="kk-KZ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-деңгейлік тапсырмаларды орындадым;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-диалог құрдым.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5" name="Рисунок 5" descr=""/>
          <p:cNvPicPr/>
          <p:nvPr/>
        </p:nvPicPr>
        <p:blipFill>
          <a:blip r:embed="rId1"/>
          <a:stretch/>
        </p:blipFill>
        <p:spPr>
          <a:xfrm>
            <a:off x="8961480" y="4703760"/>
            <a:ext cx="2371680" cy="1778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4"/>
          <p:cNvSpPr/>
          <p:nvPr/>
        </p:nvSpPr>
        <p:spPr>
          <a:xfrm>
            <a:off x="615960" y="789120"/>
            <a:ext cx="1042020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Қосымша тапсырма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Шығармашылық жұмыс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«Сәлем- сөздің анасы» </a:t>
            </a:r>
            <a:r>
              <a:rPr b="0" lang="ru-RU" sz="28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тақырыбына үстеулерді қолданып эссе жазыңыздар.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7" name="Рисунок 6" descr=""/>
          <p:cNvPicPr/>
          <p:nvPr/>
        </p:nvPicPr>
        <p:blipFill>
          <a:blip r:embed="rId1"/>
          <a:stretch/>
        </p:blipFill>
        <p:spPr>
          <a:xfrm>
            <a:off x="9255240" y="4492800"/>
            <a:ext cx="2190600" cy="1860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cxnSp>
        <p:nvCxnSpPr>
          <p:cNvPr id="2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7" name="Google Shape;78;p1"/>
          <p:cNvCxnSpPr/>
          <p:nvPr/>
        </p:nvCxnSpPr>
        <p:spPr>
          <a:xfrm>
            <a:off x="652320" y="3389040"/>
            <a:ext cx="10694160" cy="37080"/>
          </a:xfrm>
          <a:prstGeom prst="straightConnector1">
            <a:avLst/>
          </a:prstGeom>
          <a:ln w="38160">
            <a:solidFill>
              <a:srgbClr val="6e86c6"/>
            </a:solidFill>
            <a:miter/>
          </a:ln>
        </p:spPr>
      </p:cxnSp>
      <p:sp>
        <p:nvSpPr>
          <p:cNvPr id="28" name="TextBox 8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Оқу мақсат(тар)ы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9" name="TextBox 1"/>
          <p:cNvSpPr/>
          <p:nvPr/>
        </p:nvSpPr>
        <p:spPr>
          <a:xfrm>
            <a:off x="1147680" y="3692520"/>
            <a:ext cx="279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Сабақ мақсаттары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0" name="Прямоугольник 1"/>
          <p:cNvSpPr/>
          <p:nvPr/>
        </p:nvSpPr>
        <p:spPr>
          <a:xfrm>
            <a:off x="716040" y="858960"/>
            <a:ext cx="10493280" cy="177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Т/А2. Әлеуметтік-мәдени, ресми-іскери тақырыптарға  байланысты  диалог,  монологтердегі ( жаңалық,құттықтау) көтерілген мәселені талдау;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ӘТН4.Үстеудің мағыналық түрлерін ажырату, синонимдік қатарларын түрлендіріп қолдану.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1" name="Прямоугольник 2"/>
          <p:cNvSpPr/>
          <p:nvPr/>
        </p:nvSpPr>
        <p:spPr>
          <a:xfrm>
            <a:off x="955800" y="4110120"/>
            <a:ext cx="100868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Arial"/>
              </a:rPr>
              <a:t>- Тақырыпқа байланысты көтерілген мәселені талдау;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Arial"/>
              </a:rPr>
              <a:t> </a:t>
            </a: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Arial"/>
              </a:rPr>
              <a:t>- Үстеудің мағыналық түрлерін </a:t>
            </a: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ажырата білу, синонимдік қатарларын түрлендіріп қолдану.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cxnSp>
        <p:nvCxnSpPr>
          <p:cNvPr id="33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4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6e86c6"/>
            </a:solidFill>
            <a:miter/>
          </a:ln>
        </p:spPr>
      </p:cxnSp>
      <p:sp>
        <p:nvSpPr>
          <p:cNvPr id="35" name="TextBox 8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9"/>
          <p:cNvSpPr/>
          <p:nvPr/>
        </p:nvSpPr>
        <p:spPr>
          <a:xfrm>
            <a:off x="3954600" y="4888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Бағалау  </a:t>
            </a: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критерийлері: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Прямоугольник 1"/>
          <p:cNvSpPr/>
          <p:nvPr/>
        </p:nvSpPr>
        <p:spPr>
          <a:xfrm>
            <a:off x="1630440" y="1758960"/>
            <a:ext cx="8893080" cy="156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Тақырыпқа байланысты көтерілген мәселені талдайды,  үстеудің мағыналық түрлерін ажыратады, синонимдік қатарларын түрлендіріп қолдана алады.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8" descr=""/>
          <p:cNvPicPr/>
          <p:nvPr/>
        </p:nvPicPr>
        <p:blipFill>
          <a:blip r:embed="rId2"/>
          <a:stretch/>
        </p:blipFill>
        <p:spPr>
          <a:xfrm>
            <a:off x="9640800" y="4468680"/>
            <a:ext cx="1809720" cy="1357560"/>
          </a:xfrm>
          <a:prstGeom prst="rect">
            <a:avLst/>
          </a:prstGeom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cxnSp>
        <p:nvCxnSpPr>
          <p:cNvPr id="4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41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6e86c6"/>
            </a:solidFill>
            <a:miter/>
          </a:ln>
        </p:spPr>
      </p:cxnSp>
      <p:sp>
        <p:nvSpPr>
          <p:cNvPr id="42" name="TextBox 8"/>
          <p:cNvSpPr/>
          <p:nvPr/>
        </p:nvSpPr>
        <p:spPr>
          <a:xfrm>
            <a:off x="3030480" y="271620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3" name="Прямоугольник 1"/>
          <p:cNvSpPr/>
          <p:nvPr/>
        </p:nvSpPr>
        <p:spPr>
          <a:xfrm>
            <a:off x="757080" y="3641760"/>
            <a:ext cx="7866360" cy="155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5219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5219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5219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           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4" name="Рисунок 7" descr=""/>
          <p:cNvPicPr/>
          <p:nvPr/>
        </p:nvPicPr>
        <p:blipFill>
          <a:blip r:embed="rId2"/>
          <a:stretch/>
        </p:blipFill>
        <p:spPr>
          <a:xfrm>
            <a:off x="1703520" y="795240"/>
            <a:ext cx="7866000" cy="3659400"/>
          </a:xfrm>
          <a:prstGeom prst="rect">
            <a:avLst/>
          </a:prstGeom>
          <a:ln w="0">
            <a:noFill/>
          </a:ln>
        </p:spPr>
      </p:pic>
      <p:sp>
        <p:nvSpPr>
          <p:cNvPr id="45" name="Прямоугольник 4"/>
          <p:cNvSpPr/>
          <p:nvPr/>
        </p:nvSpPr>
        <p:spPr>
          <a:xfrm>
            <a:off x="236520" y="4811760"/>
            <a:ext cx="3973680" cy="104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Берілген сурет арқылы бүгінгі сабақтың тақырыбына  болжау жасайық.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6" name="TextBox 2"/>
          <p:cNvSpPr/>
          <p:nvPr/>
        </p:nvSpPr>
        <p:spPr>
          <a:xfrm>
            <a:off x="4210200" y="262080"/>
            <a:ext cx="3921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7eea"/>
                </a:solidFill>
                <a:uFillTx/>
                <a:latin typeface="Calibri"/>
              </a:rPr>
              <a:t>Кіріспе сабақ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10972800" cy="1600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ts val="58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4400" strike="noStrike" u="none">
                <a:solidFill>
                  <a:srgbClr val="007eea"/>
                </a:solidFill>
                <a:uFillTx/>
                <a:latin typeface="Palatino Linotype"/>
              </a:rPr>
              <a:t>Күшейткіш үстеу</a:t>
            </a:r>
            <a:endParaRPr b="0" lang="ru-RU" sz="4400" strike="noStrike" u="none">
              <a:solidFill>
                <a:srgbClr val="4e5b6f"/>
              </a:solidFill>
              <a:uFillTx/>
              <a:latin typeface="Palatino Linotype"/>
            </a:endParaRPr>
          </a:p>
        </p:txBody>
      </p:sp>
      <p:sp>
        <p:nvSpPr>
          <p:cNvPr id="48" name=""/>
          <p:cNvSpPr txBox="1"/>
          <p:nvPr/>
        </p:nvSpPr>
        <p:spPr>
          <a:xfrm>
            <a:off x="609480" y="1600200"/>
            <a:ext cx="10972800" cy="4525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601"/>
              </a:spcBef>
              <a:buClr>
                <a:srgbClr val="007eea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 </a:t>
            </a:r>
            <a:r>
              <a:rPr b="1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Күшейткіш үстеу</a:t>
            </a:r>
            <a:r>
              <a:rPr b="0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 — сынның немесе қимылдың , іс-әрекеттің белгісін я сапасын күшейтіп ,я солғындатып көрсетеді. Күшейткіш үстеулер көбінесе сапалық сын есімдермен тіркесіп жұмсалады да, онымен тұтасып келіп , сын есімнің күшейтіліп шырай түрін жасауға негіз болады. Мысалы: </a:t>
            </a:r>
            <a:r>
              <a:rPr b="0" i="1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ең әдемі, тым биік, өте жақсы, аса маңызды, орасан зор</a:t>
            </a:r>
            <a:r>
              <a:rPr b="0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 және тағы басқалары.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343080" indent="-343080">
              <a:spcBef>
                <a:spcPts val="601"/>
              </a:spcBef>
              <a:buClr>
                <a:srgbClr val="007eea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 </a:t>
            </a:r>
            <a:r>
              <a:rPr b="0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Күшейткіш үстеулердің біразы етістікпен тіркесіп </a:t>
            </a:r>
            <a:r>
              <a:rPr b="1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қалай?</a:t>
            </a:r>
            <a:r>
              <a:rPr b="0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 деген сұраққа жауап береді. Ол қимылдың сипатын күшейтіп не солғындатып көрсетеді. Мысалы: </a:t>
            </a:r>
            <a:r>
              <a:rPr b="0" i="1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мүлде білмейді, әбден шаршаған, сәл ауырады, керемет сөйледі</a:t>
            </a:r>
            <a:r>
              <a:rPr b="0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 және тағы басқалары. Құрамы жағынан күшейткіш үстеулер </a:t>
            </a:r>
            <a:r>
              <a:rPr b="1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негізгі түбір</a:t>
            </a:r>
            <a:r>
              <a:rPr b="0" lang="ru-RU" sz="2400" strike="noStrike" u="none">
                <a:solidFill>
                  <a:srgbClr val="007eea"/>
                </a:solidFill>
                <a:uFillTx/>
                <a:latin typeface="Century Gothic"/>
              </a:rPr>
              <a:t> болып келеді.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2" descr=""/>
          <p:cNvPicPr/>
          <p:nvPr/>
        </p:nvPicPr>
        <p:blipFill>
          <a:blip r:embed="rId1"/>
          <a:stretch/>
        </p:blipFill>
        <p:spPr>
          <a:xfrm>
            <a:off x="2941560" y="3206880"/>
            <a:ext cx="6303960" cy="444240"/>
          </a:xfrm>
          <a:prstGeom prst="rect">
            <a:avLst/>
          </a:prstGeom>
          <a:ln w="0">
            <a:noFill/>
          </a:ln>
        </p:spPr>
      </p:pic>
      <p:sp>
        <p:nvSpPr>
          <p:cNvPr id="50" name="Прямоугольник 3"/>
          <p:cNvSpPr/>
          <p:nvPr/>
        </p:nvSpPr>
        <p:spPr>
          <a:xfrm>
            <a:off x="4601160" y="223920"/>
            <a:ext cx="181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1-т</a:t>
            </a: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1" name="Прямоугольник 5"/>
          <p:cNvSpPr/>
          <p:nvPr/>
        </p:nvSpPr>
        <p:spPr>
          <a:xfrm>
            <a:off x="677880" y="685800"/>
            <a:ext cx="10829880" cy="13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Берілген сөздерден  мезгіл үстеуі, мекен үстеуі, сын-қимыл үстеуі,күшейткіш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 </a:t>
            </a: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үстеулерінің жігін ажыратып кестеге  белгілеңіздер.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2" name="Прямоугольник 7"/>
          <p:cNvSpPr/>
          <p:nvPr/>
        </p:nvSpPr>
        <p:spPr>
          <a:xfrm>
            <a:off x="1062000" y="5362560"/>
            <a:ext cx="89503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Дескрипторлар: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Кестені толтырады;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Мезгіл, мекен, сын-қимыл, күшейткіш үстеулерінің</a:t>
            </a: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қолданыс аясын ажырата біледі</a:t>
            </a: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.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384120" y="1795320"/>
          <a:ext cx="10904760" cy="3618000"/>
        </p:xfrm>
        <a:graphic>
          <a:graphicData uri="http://schemas.openxmlformats.org/drawingml/2006/table">
            <a:tbl>
              <a:tblPr/>
              <a:tblGrid>
                <a:gridCol w="1987560"/>
                <a:gridCol w="2062080"/>
                <a:gridCol w="2270160"/>
                <a:gridCol w="2111400"/>
                <a:gridCol w="2473560"/>
              </a:tblGrid>
              <a:tr h="7016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Сөздер 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 </a:t>
                      </a: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М</a:t>
                      </a: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езгіл үстеуі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Мекен үстеуі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Сын-қимыл үстеуі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Күшейткіш үстеуі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036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Шапшаң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64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жуырда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50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алға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54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мүлде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50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әрең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64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былтыр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50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жоғары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252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өте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4" name="Рисунок 6" descr=""/>
          <p:cNvPicPr/>
          <p:nvPr/>
        </p:nvPicPr>
        <p:blipFill>
          <a:blip r:embed="rId2"/>
          <a:stretch/>
        </p:blipFill>
        <p:spPr>
          <a:xfrm>
            <a:off x="10231560" y="5705640"/>
            <a:ext cx="1276200" cy="822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2" descr=""/>
          <p:cNvPicPr/>
          <p:nvPr/>
        </p:nvPicPr>
        <p:blipFill>
          <a:blip r:embed="rId1"/>
          <a:stretch/>
        </p:blipFill>
        <p:spPr>
          <a:xfrm>
            <a:off x="2941560" y="3206880"/>
            <a:ext cx="6303960" cy="444240"/>
          </a:xfrm>
          <a:prstGeom prst="rect">
            <a:avLst/>
          </a:prstGeom>
          <a:ln w="0">
            <a:noFill/>
          </a:ln>
        </p:spPr>
      </p:pic>
      <p:sp>
        <p:nvSpPr>
          <p:cNvPr id="56" name="Прямоугольник 3"/>
          <p:cNvSpPr/>
          <p:nvPr/>
        </p:nvSpPr>
        <p:spPr>
          <a:xfrm>
            <a:off x="1828800" y="223920"/>
            <a:ext cx="7246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         </a:t>
            </a: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Дұрыс жауабына назар аударайық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оугольник 5"/>
          <p:cNvSpPr/>
          <p:nvPr/>
        </p:nvSpPr>
        <p:spPr>
          <a:xfrm>
            <a:off x="677880" y="685800"/>
            <a:ext cx="10829880" cy="13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Берілген сөздерден  мезгіл үстеуі, мекен үстеуі, сын-қимыл үстеуі,күшейткіш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  </a:t>
            </a: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үстеулерінің жігін ажыратып кестеге  белгілеңіздер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384120" y="1704960"/>
          <a:ext cx="10904760" cy="3652920"/>
        </p:xfrm>
        <a:graphic>
          <a:graphicData uri="http://schemas.openxmlformats.org/drawingml/2006/table">
            <a:tbl>
              <a:tblPr/>
              <a:tblGrid>
                <a:gridCol w="1987560"/>
                <a:gridCol w="2062080"/>
                <a:gridCol w="2270160"/>
                <a:gridCol w="2111400"/>
                <a:gridCol w="2473560"/>
              </a:tblGrid>
              <a:tr h="70812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Сөздер 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 </a:t>
                      </a: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Times New Roman"/>
                        </a:rPr>
                        <a:t>М</a:t>
                      </a: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езгіл үстеуі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Мекен үстеуі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Сын-қимыл үстеуі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Күшейткіш үстеуі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36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Шапшаң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+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972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жуырда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+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алға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+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мүлде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+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әрең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+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00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былтыр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+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жоғары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+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000" strike="noStrike" u="none">
                          <a:solidFill>
                            <a:srgbClr val="2e77e2"/>
                          </a:solidFill>
                          <a:uFillTx/>
                          <a:latin typeface="Times New Roman"/>
                          <a:ea typeface="Calibri"/>
                        </a:rPr>
                        <a:t>өте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 </a:t>
                      </a:r>
                      <a:r>
                        <a:rPr b="0" lang="ru-RU" sz="2000" strike="noStrike" u="none">
                          <a:solidFill>
                            <a:srgbClr val="2e77e2"/>
                          </a:solidFill>
                          <a:uFillTx/>
                          <a:latin typeface="Palatino Linotype"/>
                        </a:rPr>
                        <a:t>+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9" name="Рисунок 6" descr=""/>
          <p:cNvPicPr/>
          <p:nvPr/>
        </p:nvPicPr>
        <p:blipFill>
          <a:blip r:embed="rId2"/>
          <a:stretch/>
        </p:blipFill>
        <p:spPr>
          <a:xfrm>
            <a:off x="10231560" y="5705640"/>
            <a:ext cx="1276200" cy="8222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Прямоугольник 3"/>
          <p:cNvSpPr/>
          <p:nvPr/>
        </p:nvSpPr>
        <p:spPr>
          <a:xfrm>
            <a:off x="3635280" y="439560"/>
            <a:ext cx="4988160" cy="93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5000"/>
              </a:lnSpc>
              <a:spcAft>
                <a:spcPts val="1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2-тапсырма.Диалогті толықтырып жазыңыздар.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Прямоугольник 8"/>
          <p:cNvSpPr/>
          <p:nvPr/>
        </p:nvSpPr>
        <p:spPr>
          <a:xfrm>
            <a:off x="642960" y="1467000"/>
            <a:ext cx="11120400" cy="494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Әдеп сақтау  халықтың қандай дәстүрі?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  _____________________________________.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  Ол адамды неге тәрбиелейді?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_____________________________________</a:t>
            </a:r>
            <a:r>
              <a:rPr b="0" lang="en-US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.</a:t>
            </a: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-Үлкеннің жолын кесіп өткен кішіге қандай ақыл айтар едің?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____________________________________________________</a:t>
            </a: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.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Адамгершілік қандай қасиет?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______________________________________</a:t>
            </a: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Әдептілік нені білдіреді?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______________________________________.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1.Диалогті оқиды.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2.Толықтырып жазады.</a:t>
            </a:r>
            <a:br>
              <a:rPr sz="1800"/>
            </a:b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10972800" cy="1600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ts val="58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2e77e2"/>
                </a:solidFill>
                <a:uFillTx/>
                <a:latin typeface="Times New Roman"/>
                <a:ea typeface="Calibri"/>
              </a:rPr>
              <a:t>Дұрыс жауабына назар аударайық</a:t>
            </a:r>
            <a:br>
              <a:rPr sz="2800"/>
            </a:br>
            <a:endParaRPr b="0" lang="ru-RU" sz="2800" strike="noStrike" u="none">
              <a:solidFill>
                <a:srgbClr val="4e5b6f"/>
              </a:solidFill>
              <a:uFillTx/>
              <a:latin typeface="Palatino Linotype"/>
            </a:endParaRPr>
          </a:p>
        </p:txBody>
      </p:sp>
      <p:sp>
        <p:nvSpPr>
          <p:cNvPr id="63" name=""/>
          <p:cNvSpPr txBox="1"/>
          <p:nvPr/>
        </p:nvSpPr>
        <p:spPr>
          <a:xfrm>
            <a:off x="609120" y="1015920"/>
            <a:ext cx="11131560" cy="5632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Әдеп сақтау  халықтың қандай дәстүрі?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  Әдеп сақтау- көнеден келе жатқан ұлттық сана мен мәдени құндылық болып табылады.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  Ол адамды неге тәрбиелейді?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  Ол тұлғаның ішкі және сыртқы мәдениетін көрсетіп,игі болуға тәрбиелейді</a:t>
            </a:r>
            <a:r>
              <a:rPr b="0" lang="en-US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.</a:t>
            </a: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Үлкеннің жолын кесіп өткен кішіге қандай ақыл айтар едің?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- «Үлкеннің жолын кесу- әдепсіздіктің белгісі</a:t>
            </a: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.Жасы үлкенге иіліп сәлем беру,    алдын кесіп өтпеу-жастарымыз үшін бұлжымас заң болу керек» деп айтар едім. 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Адамгершілік қандай қасиет?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Адамгерш</a:t>
            </a: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ілік -адам бойындағы асыл қасиет.Өйткені, адам баласы қоғамда өзінің жақсы адамгершілік қасиетімен, адамдығымен, қайырымдылығымен ардақталады.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Әдептілік нені білдіреді?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  <a:p>
            <a:pPr marL="285840" indent="-285840">
              <a:lnSpc>
                <a:spcPct val="100000"/>
              </a:lnSpc>
              <a:buClr>
                <a:srgbClr val="2e77e2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2e77e2"/>
                </a:solidFill>
                <a:uFillTx/>
                <a:latin typeface="Times New Roman"/>
                <a:ea typeface="Times New Roman"/>
              </a:rPr>
              <a:t>Әдептілік-адам бойындағы жағымды қасиет,оның қоғамда қабылданған әдеп талаптарын мінсіз орындауы.</a:t>
            </a:r>
            <a:endParaRPr b="0" lang="ru-RU" sz="2400" strike="noStrike" u="none">
              <a:solidFill>
                <a:srgbClr val="7f7f7f"/>
              </a:solidFill>
              <a:uFillTx/>
              <a:latin typeface="Century Gothi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7815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KGU 77-11</cp:lastModifiedBy>
  <cp:lastPrinted>2020-03-24T14:36:16Z</cp:lastPrinted>
  <dcterms:modified xsi:type="dcterms:W3CDTF">2021-01-05T23:19:26Z</dcterms:modified>
  <cp:revision>515</cp:revision>
  <dc:subject/>
  <dc:title>Презентация PowerPoint</dc:title>
</cp:coreProperties>
</file>